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uli" pitchFamily="2" charset="77"/>
      <p:regular r:id="rId12"/>
    </p:embeddedFont>
    <p:embeddedFont>
      <p:font typeface="Muli Bold" pitchFamily="2" charset="77"/>
      <p:regular r:id="rId13"/>
      <p:bold r:id="rId14"/>
    </p:embeddedFont>
    <p:embeddedFont>
      <p:font typeface="Telegraf" pitchFamily="2" charset="77"/>
      <p:regular r:id="rId15"/>
    </p:embeddedFont>
    <p:embeddedFont>
      <p:font typeface="Telegraf Bold" pitchFamily="2" charset="77"/>
      <p:regular r:id="rId16"/>
      <p:bold r:id="rId17"/>
    </p:embeddedFont>
    <p:embeddedFont>
      <p:font typeface="Times New Roman" panose="020206030504050203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29725"/>
            <a:ext cx="18580607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430000" y="0"/>
            <a:ext cx="6858000" cy="9229725"/>
          </a:xfrm>
          <a:prstGeom prst="rect">
            <a:avLst/>
          </a:prstGeom>
          <a:solidFill>
            <a:srgbClr val="D2F15D"/>
          </a:solid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004530" y="623680"/>
            <a:ext cx="5718465" cy="5718443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801952" y="403580"/>
            <a:ext cx="1073780" cy="1616937"/>
          </a:xfrm>
          <a:custGeom>
            <a:avLst/>
            <a:gdLst/>
            <a:ahLst/>
            <a:cxnLst/>
            <a:rect l="l" t="t" r="r" b="b"/>
            <a:pathLst>
              <a:path w="1073780" h="1616937">
                <a:moveTo>
                  <a:pt x="0" y="0"/>
                </a:moveTo>
                <a:lnTo>
                  <a:pt x="1073780" y="0"/>
                </a:lnTo>
                <a:lnTo>
                  <a:pt x="1073780" y="1616937"/>
                </a:lnTo>
                <a:lnTo>
                  <a:pt x="0" y="16169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6961810"/>
            <a:ext cx="5726500" cy="2021733"/>
          </a:xfrm>
          <a:custGeom>
            <a:avLst/>
            <a:gdLst/>
            <a:ahLst/>
            <a:cxnLst/>
            <a:rect l="l" t="t" r="r" b="b"/>
            <a:pathLst>
              <a:path w="5726500" h="2021733">
                <a:moveTo>
                  <a:pt x="0" y="0"/>
                </a:moveTo>
                <a:lnTo>
                  <a:pt x="5726500" y="0"/>
                </a:lnTo>
                <a:lnTo>
                  <a:pt x="5726500" y="2021732"/>
                </a:lnTo>
                <a:lnTo>
                  <a:pt x="0" y="2021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268" t="-224995" r="-42464" b="-20958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67242" y="595105"/>
            <a:ext cx="5220525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B1B1B"/>
                </a:solidFill>
                <a:latin typeface="Muli"/>
              </a:rPr>
              <a:t>CYNGOR DRÊF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2761879" y="7030880"/>
            <a:ext cx="4194243" cy="1405573"/>
            <a:chOff x="0" y="0"/>
            <a:chExt cx="5592324" cy="187409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5592324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9"/>
                </a:lnSpc>
              </a:pPr>
              <a:r>
                <a:rPr lang="en-US" sz="2999">
                  <a:solidFill>
                    <a:srgbClr val="1B1B1B"/>
                  </a:solidFill>
                  <a:latin typeface="Telegraf Bold"/>
                </a:rPr>
                <a:t>Cllr David Darkin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16517"/>
              <a:ext cx="5592324" cy="957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1B1B1B"/>
                  </a:solidFill>
                  <a:latin typeface="Muli"/>
                </a:rPr>
                <a:t>Leader</a:t>
              </a:r>
            </a:p>
            <a:p>
              <a:pPr marL="0" lvl="0" indent="0" algn="ctr">
                <a:lnSpc>
                  <a:spcPts val="2940"/>
                </a:lnSpc>
              </a:pPr>
              <a:r>
                <a:rPr lang="en-US" sz="2100">
                  <a:solidFill>
                    <a:srgbClr val="1B1B1B"/>
                  </a:solidFill>
                  <a:latin typeface="Muli"/>
                </a:rPr>
                <a:t>Llanelli Town Council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071962"/>
            <a:ext cx="9634419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en-US" sz="4899">
                <a:solidFill>
                  <a:srgbClr val="1B1B1B"/>
                </a:solidFill>
                <a:latin typeface="Telegraf Bold"/>
              </a:rPr>
              <a:t>A Cooperative Council's Manifesto for The General Election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528175"/>
            <a:ext cx="3948804" cy="38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1B1B1B"/>
                </a:solidFill>
                <a:latin typeface="Telegraf Bold"/>
              </a:rPr>
              <a:t>2 November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73615" y="9528175"/>
            <a:ext cx="4685685" cy="38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1B1B1B"/>
                </a:solidFill>
                <a:latin typeface="Telegraf Bold"/>
              </a:rPr>
              <a:t>www.llanellitowncouncil.gov.uk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67242" y="1633509"/>
            <a:ext cx="5220525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B1B1B"/>
                </a:solidFill>
                <a:latin typeface="Muli"/>
              </a:rPr>
              <a:t>TOWN COUNCIL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67242" y="840896"/>
            <a:ext cx="5220525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>
                <a:solidFill>
                  <a:srgbClr val="400FA2"/>
                </a:solidFill>
                <a:latin typeface="Times New Roman"/>
              </a:rPr>
              <a:t>LLANELLI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91621" y="0"/>
            <a:ext cx="7796379" cy="9229725"/>
            <a:chOff x="0" y="0"/>
            <a:chExt cx="10395173" cy="123063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01" b="501"/>
            <a:stretch>
              <a:fillRect/>
            </a:stretch>
          </p:blipFill>
          <p:spPr>
            <a:xfrm>
              <a:off x="0" y="0"/>
              <a:ext cx="10395173" cy="123063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9229725"/>
            <a:ext cx="18580607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01952" y="403580"/>
            <a:ext cx="1073780" cy="1616937"/>
          </a:xfrm>
          <a:custGeom>
            <a:avLst/>
            <a:gdLst/>
            <a:ahLst/>
            <a:cxnLst/>
            <a:rect l="l" t="t" r="r" b="b"/>
            <a:pathLst>
              <a:path w="1073780" h="1616937">
                <a:moveTo>
                  <a:pt x="0" y="0"/>
                </a:moveTo>
                <a:lnTo>
                  <a:pt x="1073780" y="0"/>
                </a:lnTo>
                <a:lnTo>
                  <a:pt x="1073780" y="1616937"/>
                </a:lnTo>
                <a:lnTo>
                  <a:pt x="0" y="16169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229725"/>
            <a:ext cx="18580607" cy="680085"/>
            <a:chOff x="0" y="0"/>
            <a:chExt cx="24774143" cy="906780"/>
          </a:xfrm>
        </p:grpSpPr>
        <p:sp>
          <p:nvSpPr>
            <p:cNvPr id="7" name="AutoShape 7"/>
            <p:cNvSpPr/>
            <p:nvPr/>
          </p:nvSpPr>
          <p:spPr>
            <a:xfrm>
              <a:off x="0" y="6350"/>
              <a:ext cx="24774143" cy="0"/>
            </a:xfrm>
            <a:prstGeom prst="line">
              <a:avLst/>
            </a:prstGeom>
            <a:ln w="12700" cap="rnd">
              <a:solidFill>
                <a:srgbClr val="1B1B1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2387071" y="413808"/>
              <a:ext cx="10625329" cy="49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85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1B1B1B"/>
                  </a:solidFill>
                  <a:latin typeface="Telegraf Bold"/>
                </a:rPr>
                <a:t>#CoopDifferences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014131" y="5921270"/>
            <a:ext cx="684801" cy="684801"/>
          </a:xfrm>
          <a:custGeom>
            <a:avLst/>
            <a:gdLst/>
            <a:ahLst/>
            <a:cxnLst/>
            <a:rect l="l" t="t" r="r" b="b"/>
            <a:pathLst>
              <a:path w="684801" h="684801">
                <a:moveTo>
                  <a:pt x="0" y="0"/>
                </a:moveTo>
                <a:lnTo>
                  <a:pt x="684801" y="0"/>
                </a:lnTo>
                <a:lnTo>
                  <a:pt x="684801" y="684801"/>
                </a:lnTo>
                <a:lnTo>
                  <a:pt x="0" y="6848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14131" y="7550045"/>
            <a:ext cx="649422" cy="764026"/>
          </a:xfrm>
          <a:custGeom>
            <a:avLst/>
            <a:gdLst/>
            <a:ahLst/>
            <a:cxnLst/>
            <a:rect l="l" t="t" r="r" b="b"/>
            <a:pathLst>
              <a:path w="649422" h="764026">
                <a:moveTo>
                  <a:pt x="0" y="0"/>
                </a:moveTo>
                <a:lnTo>
                  <a:pt x="649422" y="0"/>
                </a:lnTo>
                <a:lnTo>
                  <a:pt x="649422" y="764026"/>
                </a:lnTo>
                <a:lnTo>
                  <a:pt x="0" y="764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3266434"/>
            <a:ext cx="5837164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80"/>
              </a:lnSpc>
            </a:pPr>
            <a:r>
              <a:rPr lang="en-US" sz="10400">
                <a:solidFill>
                  <a:srgbClr val="1B1B1B"/>
                </a:solidFill>
                <a:latin typeface="Telegraf Bold"/>
              </a:rPr>
              <a:t>Llanelli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67242" y="595105"/>
            <a:ext cx="5220525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B1B1B"/>
                </a:solidFill>
                <a:latin typeface="Muli"/>
              </a:rPr>
              <a:t>CYNGOR DRÊF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67242" y="1633509"/>
            <a:ext cx="5220525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B1B1B"/>
                </a:solidFill>
                <a:latin typeface="Muli"/>
              </a:rPr>
              <a:t>TOWN COUNCIL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67242" y="840896"/>
            <a:ext cx="5220525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>
                <a:solidFill>
                  <a:srgbClr val="400FA2"/>
                </a:solidFill>
                <a:latin typeface="Times New Roman"/>
              </a:rPr>
              <a:t>LLANELLI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67242" y="5854595"/>
            <a:ext cx="318731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14"/>
              </a:lnSpc>
            </a:pPr>
            <a:r>
              <a:rPr lang="en-US" sz="5678">
                <a:solidFill>
                  <a:srgbClr val="1B1B1B"/>
                </a:solidFill>
                <a:latin typeface="Telegraf"/>
              </a:rPr>
              <a:t>26,225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53623" y="7483370"/>
            <a:ext cx="318731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14"/>
              </a:lnSpc>
            </a:pPr>
            <a:r>
              <a:rPr lang="en-US" sz="5678">
                <a:solidFill>
                  <a:srgbClr val="1B1B1B"/>
                </a:solidFill>
                <a:latin typeface="Telegraf"/>
              </a:rPr>
              <a:t>£1.5m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29725"/>
            <a:ext cx="18580607" cy="680085"/>
            <a:chOff x="0" y="0"/>
            <a:chExt cx="24774143" cy="906780"/>
          </a:xfrm>
        </p:grpSpPr>
        <p:sp>
          <p:nvSpPr>
            <p:cNvPr id="3" name="AutoShape 3"/>
            <p:cNvSpPr/>
            <p:nvPr/>
          </p:nvSpPr>
          <p:spPr>
            <a:xfrm>
              <a:off x="0" y="6350"/>
              <a:ext cx="24774143" cy="0"/>
            </a:xfrm>
            <a:prstGeom prst="line">
              <a:avLst/>
            </a:prstGeom>
            <a:ln w="12700" cap="rnd">
              <a:solidFill>
                <a:srgbClr val="1B1B1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2387071" y="413808"/>
              <a:ext cx="10625329" cy="49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85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1B1B1B"/>
                  </a:solidFill>
                  <a:latin typeface="Telegraf Bold"/>
                </a:rPr>
                <a:t>#CoopDifference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9761000" y="1028700"/>
            <a:ext cx="7498300" cy="7498300"/>
          </a:xfrm>
          <a:custGeom>
            <a:avLst/>
            <a:gdLst/>
            <a:ahLst/>
            <a:cxnLst/>
            <a:rect l="l" t="t" r="r" b="b"/>
            <a:pathLst>
              <a:path w="7498300" h="7498300">
                <a:moveTo>
                  <a:pt x="0" y="0"/>
                </a:moveTo>
                <a:lnTo>
                  <a:pt x="7498300" y="0"/>
                </a:lnTo>
                <a:lnTo>
                  <a:pt x="7498300" y="7498300"/>
                </a:lnTo>
                <a:lnTo>
                  <a:pt x="0" y="749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952500"/>
            <a:ext cx="6222180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1B1B1B"/>
                </a:solidFill>
                <a:latin typeface="Telegraf Bold"/>
              </a:rPr>
              <a:t>Values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513732"/>
            <a:ext cx="8261604" cy="5164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0898" lvl="1" indent="-525449">
              <a:lnSpc>
                <a:spcPts val="6814"/>
              </a:lnSpc>
              <a:buFont typeface="Arial"/>
              <a:buChar char="•"/>
            </a:pPr>
            <a:r>
              <a:rPr lang="en-US" sz="4867">
                <a:solidFill>
                  <a:srgbClr val="1B1B1B"/>
                </a:solidFill>
                <a:latin typeface="Muli Bold"/>
              </a:rPr>
              <a:t>self-help</a:t>
            </a:r>
          </a:p>
          <a:p>
            <a:pPr marL="1050898" lvl="1" indent="-525449">
              <a:lnSpc>
                <a:spcPts val="6814"/>
              </a:lnSpc>
              <a:buFont typeface="Arial"/>
              <a:buChar char="•"/>
            </a:pPr>
            <a:r>
              <a:rPr lang="en-US" sz="4867">
                <a:solidFill>
                  <a:srgbClr val="1B1B1B"/>
                </a:solidFill>
                <a:latin typeface="Muli Bold"/>
              </a:rPr>
              <a:t>self-responsibility</a:t>
            </a:r>
          </a:p>
          <a:p>
            <a:pPr marL="1050898" lvl="1" indent="-525449">
              <a:lnSpc>
                <a:spcPts val="6814"/>
              </a:lnSpc>
              <a:buFont typeface="Arial"/>
              <a:buChar char="•"/>
            </a:pPr>
            <a:r>
              <a:rPr lang="en-US" sz="4867">
                <a:solidFill>
                  <a:srgbClr val="1B1B1B"/>
                </a:solidFill>
                <a:latin typeface="Muli Bold"/>
              </a:rPr>
              <a:t>democracy</a:t>
            </a:r>
          </a:p>
          <a:p>
            <a:pPr marL="1050898" lvl="1" indent="-525449">
              <a:lnSpc>
                <a:spcPts val="6814"/>
              </a:lnSpc>
              <a:buFont typeface="Arial"/>
              <a:buChar char="•"/>
            </a:pPr>
            <a:r>
              <a:rPr lang="en-US" sz="4867">
                <a:solidFill>
                  <a:srgbClr val="1B1B1B"/>
                </a:solidFill>
                <a:latin typeface="Muli Bold"/>
              </a:rPr>
              <a:t>equality</a:t>
            </a:r>
          </a:p>
          <a:p>
            <a:pPr marL="1050898" lvl="1" indent="-525449">
              <a:lnSpc>
                <a:spcPts val="6814"/>
              </a:lnSpc>
              <a:buFont typeface="Arial"/>
              <a:buChar char="•"/>
            </a:pPr>
            <a:r>
              <a:rPr lang="en-US" sz="4867">
                <a:solidFill>
                  <a:srgbClr val="1B1B1B"/>
                </a:solidFill>
                <a:latin typeface="Muli Bold"/>
              </a:rPr>
              <a:t>equity</a:t>
            </a:r>
          </a:p>
          <a:p>
            <a:pPr marL="1050898" lvl="1" indent="-525449">
              <a:lnSpc>
                <a:spcPts val="6814"/>
              </a:lnSpc>
              <a:buFont typeface="Arial"/>
              <a:buChar char="•"/>
            </a:pPr>
            <a:r>
              <a:rPr lang="en-US" sz="4867">
                <a:solidFill>
                  <a:srgbClr val="1B1B1B"/>
                </a:solidFill>
                <a:latin typeface="Muli Bold"/>
              </a:rPr>
              <a:t>solidarity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29725"/>
            <a:ext cx="18580607" cy="680085"/>
            <a:chOff x="0" y="0"/>
            <a:chExt cx="24774143" cy="906780"/>
          </a:xfrm>
        </p:grpSpPr>
        <p:sp>
          <p:nvSpPr>
            <p:cNvPr id="3" name="AutoShape 3"/>
            <p:cNvSpPr/>
            <p:nvPr/>
          </p:nvSpPr>
          <p:spPr>
            <a:xfrm>
              <a:off x="0" y="6350"/>
              <a:ext cx="24774143" cy="0"/>
            </a:xfrm>
            <a:prstGeom prst="line">
              <a:avLst/>
            </a:prstGeom>
            <a:ln w="12700" cap="rnd">
              <a:solidFill>
                <a:srgbClr val="1B1B1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2387071" y="413808"/>
              <a:ext cx="10625329" cy="49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85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1B1B1B"/>
                  </a:solidFill>
                  <a:latin typeface="Telegraf Bold"/>
                </a:rPr>
                <a:t>#CoopDifferences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0006995" y="1008407"/>
            <a:ext cx="7738437" cy="7738437"/>
          </a:xfrm>
          <a:custGeom>
            <a:avLst/>
            <a:gdLst/>
            <a:ahLst/>
            <a:cxnLst/>
            <a:rect l="l" t="t" r="r" b="b"/>
            <a:pathLst>
              <a:path w="7738437" h="7738437">
                <a:moveTo>
                  <a:pt x="0" y="0"/>
                </a:moveTo>
                <a:lnTo>
                  <a:pt x="7738437" y="0"/>
                </a:lnTo>
                <a:lnTo>
                  <a:pt x="7738437" y="7738437"/>
                </a:lnTo>
                <a:lnTo>
                  <a:pt x="0" y="7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981075"/>
            <a:ext cx="8517501" cy="136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3"/>
              </a:lnSpc>
            </a:pPr>
            <a:r>
              <a:rPr lang="en-US" sz="4377">
                <a:solidFill>
                  <a:srgbClr val="1B1B1B"/>
                </a:solidFill>
                <a:latin typeface="Telegraf"/>
              </a:rPr>
              <a:t>Deddf Llesiant Cenedlaethau'r Dyfodol (Cymru) 2015)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801907"/>
            <a:ext cx="8517501" cy="137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3"/>
              </a:lnSpc>
            </a:pPr>
            <a:r>
              <a:rPr lang="en-US" sz="4377">
                <a:solidFill>
                  <a:srgbClr val="1B1B1B"/>
                </a:solidFill>
                <a:latin typeface="Telegraf Bold"/>
              </a:rPr>
              <a:t>Well-being of Future Generations (Wales) Act 2015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29725"/>
            <a:ext cx="18580607" cy="680085"/>
            <a:chOff x="0" y="0"/>
            <a:chExt cx="24774143" cy="906780"/>
          </a:xfrm>
        </p:grpSpPr>
        <p:sp>
          <p:nvSpPr>
            <p:cNvPr id="3" name="AutoShape 3"/>
            <p:cNvSpPr/>
            <p:nvPr/>
          </p:nvSpPr>
          <p:spPr>
            <a:xfrm>
              <a:off x="0" y="6350"/>
              <a:ext cx="24774143" cy="0"/>
            </a:xfrm>
            <a:prstGeom prst="line">
              <a:avLst/>
            </a:prstGeom>
            <a:ln w="12700" cap="rnd">
              <a:solidFill>
                <a:srgbClr val="1B1B1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2387071" y="413808"/>
              <a:ext cx="10625329" cy="49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85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1B1B1B"/>
                  </a:solidFill>
                  <a:latin typeface="Telegraf Bold"/>
                </a:rPr>
                <a:t>#CoopDifference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0"/>
            <a:ext cx="8133219" cy="10287000"/>
          </a:xfrm>
          <a:prstGeom prst="rect">
            <a:avLst/>
          </a:prstGeom>
          <a:solidFill>
            <a:srgbClr val="D2F15D"/>
          </a:solidFill>
        </p:spPr>
      </p:sp>
      <p:grpSp>
        <p:nvGrpSpPr>
          <p:cNvPr id="6" name="Group 6"/>
          <p:cNvGrpSpPr/>
          <p:nvPr/>
        </p:nvGrpSpPr>
        <p:grpSpPr>
          <a:xfrm>
            <a:off x="0" y="5143500"/>
            <a:ext cx="8133219" cy="5143500"/>
            <a:chOff x="0" y="0"/>
            <a:chExt cx="10844291" cy="6858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7839" b="7839"/>
            <a:stretch>
              <a:fillRect/>
            </a:stretch>
          </p:blipFill>
          <p:spPr>
            <a:xfrm>
              <a:off x="0" y="0"/>
              <a:ext cx="10844291" cy="6858000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>
            <a:off x="8711585" y="1695990"/>
            <a:ext cx="9084951" cy="5768944"/>
          </a:xfrm>
          <a:custGeom>
            <a:avLst/>
            <a:gdLst/>
            <a:ahLst/>
            <a:cxnLst/>
            <a:rect l="l" t="t" r="r" b="b"/>
            <a:pathLst>
              <a:path w="9084951" h="5768944">
                <a:moveTo>
                  <a:pt x="0" y="0"/>
                </a:moveTo>
                <a:lnTo>
                  <a:pt x="9084950" y="0"/>
                </a:lnTo>
                <a:lnTo>
                  <a:pt x="9084950" y="5768944"/>
                </a:lnTo>
                <a:lnTo>
                  <a:pt x="0" y="5768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83162" y="952500"/>
            <a:ext cx="5966894" cy="226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1B1B1B"/>
                </a:solidFill>
                <a:latin typeface="Telegraf Bold"/>
              </a:rPr>
              <a:t>Delivery In Partnership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9239250"/>
            <a:chOff x="0" y="0"/>
            <a:chExt cx="24384000" cy="12319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8800" b="8800"/>
            <a:stretch>
              <a:fillRect/>
            </a:stretch>
          </p:blipFill>
          <p:spPr>
            <a:xfrm>
              <a:off x="0" y="0"/>
              <a:ext cx="24384000" cy="12319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9229725"/>
            <a:ext cx="18580607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9290304" y="9528175"/>
            <a:ext cx="7968996" cy="38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1B1B1B"/>
                </a:solidFill>
                <a:latin typeface="Telegraf Bold"/>
              </a:rPr>
              <a:t>#coopdifference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63911" y="7185857"/>
            <a:ext cx="8970290" cy="126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16"/>
              </a:lnSpc>
            </a:pPr>
            <a:r>
              <a:rPr lang="en-US" sz="4013">
                <a:solidFill>
                  <a:srgbClr val="D2F15D"/>
                </a:solidFill>
                <a:latin typeface="Telegraf Bold"/>
              </a:rPr>
              <a:t>A Cooperative Council's Manifesto for The General Election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85</Words>
  <Application>Microsoft Macintosh PowerPoint</Application>
  <PresentationFormat>Custom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Telegraf Bold</vt:lpstr>
      <vt:lpstr>Muli</vt:lpstr>
      <vt:lpstr>Calibri</vt:lpstr>
      <vt:lpstr>Telegraf</vt:lpstr>
      <vt:lpstr>Arial</vt:lpstr>
      <vt:lpstr>Times New Roman</vt:lpstr>
      <vt:lpstr>Muli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Samira Hadid</dc:title>
  <cp:lastModifiedBy>Andrew Huckerby</cp:lastModifiedBy>
  <cp:revision>1</cp:revision>
  <dcterms:created xsi:type="dcterms:W3CDTF">2006-08-16T00:00:00Z</dcterms:created>
  <dcterms:modified xsi:type="dcterms:W3CDTF">2023-11-02T15:01:00Z</dcterms:modified>
  <dc:identifier>DAFy9FjQdJA</dc:identifier>
</cp:coreProperties>
</file>