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modernComment_7FE4E335_B5AB5962.xml" ContentType="application/vnd.ms-powerpoint.comments+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3"/>
  </p:sldMasterIdLst>
  <p:notesMasterIdLst>
    <p:notesMasterId r:id="rId33"/>
  </p:notesMasterIdLst>
  <p:sldIdLst>
    <p:sldId id="257" r:id="rId4"/>
    <p:sldId id="2145706829" r:id="rId5"/>
    <p:sldId id="2145706823" r:id="rId6"/>
    <p:sldId id="2145706792" r:id="rId7"/>
    <p:sldId id="259" r:id="rId8"/>
    <p:sldId id="260" r:id="rId9"/>
    <p:sldId id="2145706796" r:id="rId10"/>
    <p:sldId id="2145706793" r:id="rId11"/>
    <p:sldId id="590" r:id="rId12"/>
    <p:sldId id="2145706787" r:id="rId13"/>
    <p:sldId id="2145706794" r:id="rId14"/>
    <p:sldId id="262" r:id="rId15"/>
    <p:sldId id="2145706795" r:id="rId16"/>
    <p:sldId id="2145706825" r:id="rId17"/>
    <p:sldId id="2145706800" r:id="rId18"/>
    <p:sldId id="2145706805" r:id="rId19"/>
    <p:sldId id="2145706827" r:id="rId20"/>
    <p:sldId id="2145706813" r:id="rId21"/>
    <p:sldId id="2145706814" r:id="rId22"/>
    <p:sldId id="2145706815" r:id="rId23"/>
    <p:sldId id="2145706816" r:id="rId24"/>
    <p:sldId id="2145706831" r:id="rId25"/>
    <p:sldId id="2145706840" r:id="rId26"/>
    <p:sldId id="2145706841" r:id="rId27"/>
    <p:sldId id="2145706837" r:id="rId28"/>
    <p:sldId id="2145706839" r:id="rId29"/>
    <p:sldId id="2145706842" r:id="rId30"/>
    <p:sldId id="2145706843" r:id="rId31"/>
    <p:sldId id="2145706830"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0EEAD16-7702-4072-A633-D7C2F0B68274}">
          <p14:sldIdLst>
            <p14:sldId id="257"/>
            <p14:sldId id="2145706829"/>
            <p14:sldId id="2145706823"/>
            <p14:sldId id="2145706792"/>
            <p14:sldId id="259"/>
            <p14:sldId id="260"/>
            <p14:sldId id="2145706796"/>
            <p14:sldId id="2145706793"/>
            <p14:sldId id="590"/>
            <p14:sldId id="2145706787"/>
            <p14:sldId id="2145706794"/>
            <p14:sldId id="262"/>
            <p14:sldId id="2145706795"/>
            <p14:sldId id="2145706825"/>
            <p14:sldId id="2145706800"/>
            <p14:sldId id="2145706805"/>
            <p14:sldId id="2145706827"/>
            <p14:sldId id="2145706813"/>
            <p14:sldId id="2145706814"/>
            <p14:sldId id="2145706815"/>
            <p14:sldId id="2145706816"/>
            <p14:sldId id="2145706831"/>
            <p14:sldId id="2145706840"/>
            <p14:sldId id="2145706841"/>
            <p14:sldId id="2145706837"/>
            <p14:sldId id="2145706839"/>
            <p14:sldId id="2145706842"/>
            <p14:sldId id="2145706843"/>
            <p14:sldId id="2145706830"/>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EF72CA8-46B9-357A-D19B-6D9E4CB03F4F}" name="Milo Abraham" initials="MA" userId="S::Milo.Abraham@mutualventures.co.uk::075fa807-7788-4a68-92f1-7866e8444775" providerId="AD"/>
  <p188:author id="{BAA6C8C3-521B-52AA-F877-BBF96E5ADC37}" name="Kate Copeland" initials="KC" userId="S::kate.copeland@mutualventures.co.uk::f99e0050-3dd5-4df9-915d-1dc0d4e3088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007D"/>
    <a:srgbClr val="98CDAD"/>
    <a:srgbClr val="FFFFFF"/>
    <a:srgbClr val="52A633"/>
    <a:srgbClr val="BCCF00"/>
    <a:srgbClr val="F08100"/>
    <a:srgbClr val="00A2DC"/>
    <a:srgbClr val="8E5F98"/>
    <a:srgbClr val="F39FC5"/>
    <a:srgbClr val="11B6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4E27E32-F1BC-47FB-A4DB-28005B456E92}" v="138" dt="2024-10-21T11:36:24.25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microsoft.com/office/2015/10/relationships/revisionInfo" Target="revisionInfo.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ableStyles" Target="tableStyles.xml"/><Relationship Id="rId40" Type="http://schemas.microsoft.com/office/2018/10/relationships/authors" Target="author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ss Murray" userId="1beb167d-16f7-4610-8272-efb35db02e65" providerId="ADAL" clId="{C4E27E32-F1BC-47FB-A4DB-28005B456E92}"/>
    <pc:docChg chg="undo custSel addSld modSld">
      <pc:chgData name="Ross Murray" userId="1beb167d-16f7-4610-8272-efb35db02e65" providerId="ADAL" clId="{C4E27E32-F1BC-47FB-A4DB-28005B456E92}" dt="2024-10-21T11:36:24.256" v="137" actId="13926"/>
      <pc:docMkLst>
        <pc:docMk/>
      </pc:docMkLst>
      <pc:sldChg chg="modSp mod">
        <pc:chgData name="Ross Murray" userId="1beb167d-16f7-4610-8272-efb35db02e65" providerId="ADAL" clId="{C4E27E32-F1BC-47FB-A4DB-28005B456E92}" dt="2024-10-21T10:48:48.596" v="2" actId="1076"/>
        <pc:sldMkLst>
          <pc:docMk/>
          <pc:sldMk cId="4075811749" sldId="257"/>
        </pc:sldMkLst>
        <pc:picChg chg="mod">
          <ac:chgData name="Ross Murray" userId="1beb167d-16f7-4610-8272-efb35db02e65" providerId="ADAL" clId="{C4E27E32-F1BC-47FB-A4DB-28005B456E92}" dt="2024-10-21T10:48:48.596" v="2" actId="1076"/>
          <ac:picMkLst>
            <pc:docMk/>
            <pc:sldMk cId="4075811749" sldId="257"/>
            <ac:picMk id="7" creationId="{8ED0C42C-338F-9756-2D14-E61D7E92C35D}"/>
          </ac:picMkLst>
        </pc:picChg>
      </pc:sldChg>
      <pc:sldChg chg="modSp add mod">
        <pc:chgData name="Ross Murray" userId="1beb167d-16f7-4610-8272-efb35db02e65" providerId="ADAL" clId="{C4E27E32-F1BC-47FB-A4DB-28005B456E92}" dt="2024-10-21T11:36:24.256" v="137" actId="13926"/>
        <pc:sldMkLst>
          <pc:docMk/>
          <pc:sldMk cId="244973772" sldId="2145706842"/>
        </pc:sldMkLst>
        <pc:spChg chg="mod">
          <ac:chgData name="Ross Murray" userId="1beb167d-16f7-4610-8272-efb35db02e65" providerId="ADAL" clId="{C4E27E32-F1BC-47FB-A4DB-28005B456E92}" dt="2024-10-21T11:35:11.920" v="23" actId="6549"/>
          <ac:spMkLst>
            <pc:docMk/>
            <pc:sldMk cId="244973772" sldId="2145706842"/>
            <ac:spMk id="12" creationId="{B57A0533-38DC-A297-5210-FAC7AC94161D}"/>
          </ac:spMkLst>
        </pc:spChg>
        <pc:spChg chg="mod">
          <ac:chgData name="Ross Murray" userId="1beb167d-16f7-4610-8272-efb35db02e65" providerId="ADAL" clId="{C4E27E32-F1BC-47FB-A4DB-28005B456E92}" dt="2024-10-21T11:36:24.256" v="137" actId="13926"/>
          <ac:spMkLst>
            <pc:docMk/>
            <pc:sldMk cId="244973772" sldId="2145706842"/>
            <ac:spMk id="16" creationId="{80F6C2E0-3563-1168-783E-F0356B051021}"/>
          </ac:spMkLst>
        </pc:spChg>
      </pc:sldChg>
      <pc:sldChg chg="modSp add mod">
        <pc:chgData name="Ross Murray" userId="1beb167d-16f7-4610-8272-efb35db02e65" providerId="ADAL" clId="{C4E27E32-F1BC-47FB-A4DB-28005B456E92}" dt="2024-10-21T11:35:05.612" v="22" actId="13926"/>
        <pc:sldMkLst>
          <pc:docMk/>
          <pc:sldMk cId="457263695" sldId="2145706843"/>
        </pc:sldMkLst>
        <pc:spChg chg="mod">
          <ac:chgData name="Ross Murray" userId="1beb167d-16f7-4610-8272-efb35db02e65" providerId="ADAL" clId="{C4E27E32-F1BC-47FB-A4DB-28005B456E92}" dt="2024-10-21T10:49:55.587" v="16" actId="1035"/>
          <ac:spMkLst>
            <pc:docMk/>
            <pc:sldMk cId="457263695" sldId="2145706843"/>
            <ac:spMk id="7" creationId="{A930532E-8C0F-88AB-397C-42E07DDF6BCC}"/>
          </ac:spMkLst>
        </pc:spChg>
        <pc:spChg chg="mod">
          <ac:chgData name="Ross Murray" userId="1beb167d-16f7-4610-8272-efb35db02e65" providerId="ADAL" clId="{C4E27E32-F1BC-47FB-A4DB-28005B456E92}" dt="2024-10-21T10:49:57.103" v="17" actId="1035"/>
          <ac:spMkLst>
            <pc:docMk/>
            <pc:sldMk cId="457263695" sldId="2145706843"/>
            <ac:spMk id="9" creationId="{F1E746F7-95AF-070F-7ADB-2171AB104D10}"/>
          </ac:spMkLst>
        </pc:spChg>
        <pc:spChg chg="mod">
          <ac:chgData name="Ross Murray" userId="1beb167d-16f7-4610-8272-efb35db02e65" providerId="ADAL" clId="{C4E27E32-F1BC-47FB-A4DB-28005B456E92}" dt="2024-10-21T11:35:05.612" v="22" actId="13926"/>
          <ac:spMkLst>
            <pc:docMk/>
            <pc:sldMk cId="457263695" sldId="2145706843"/>
            <ac:spMk id="11" creationId="{1EEA4129-012F-E66C-0A76-D5DF04C3C356}"/>
          </ac:spMkLst>
        </pc:spChg>
        <pc:spChg chg="mod">
          <ac:chgData name="Ross Murray" userId="1beb167d-16f7-4610-8272-efb35db02e65" providerId="ADAL" clId="{C4E27E32-F1BC-47FB-A4DB-28005B456E92}" dt="2024-10-21T10:49:45.256" v="11" actId="1036"/>
          <ac:spMkLst>
            <pc:docMk/>
            <pc:sldMk cId="457263695" sldId="2145706843"/>
            <ac:spMk id="20" creationId="{429FB191-973F-8B6E-2562-65228511B936}"/>
          </ac:spMkLst>
        </pc:spChg>
      </pc:sldChg>
    </pc:docChg>
  </pc:docChgLst>
  <pc:docChgLst>
    <pc:chgData name="Milo Abraham" userId="075fa807-7788-4a68-92f1-7866e8444775" providerId="ADAL" clId="{A189B710-52A6-452C-BDF4-019DDA995540}"/>
    <pc:docChg chg="modSld">
      <pc:chgData name="Milo Abraham" userId="075fa807-7788-4a68-92f1-7866e8444775" providerId="ADAL" clId="{A189B710-52A6-452C-BDF4-019DDA995540}" dt="2024-10-21T11:31:25.781" v="20" actId="13926"/>
      <pc:docMkLst>
        <pc:docMk/>
      </pc:docMkLst>
      <pc:sldChg chg="modSp mod">
        <pc:chgData name="Milo Abraham" userId="075fa807-7788-4a68-92f1-7866e8444775" providerId="ADAL" clId="{A189B710-52A6-452C-BDF4-019DDA995540}" dt="2024-10-21T11:28:50.264" v="15" actId="13926"/>
        <pc:sldMkLst>
          <pc:docMk/>
          <pc:sldMk cId="244973772" sldId="2145706842"/>
        </pc:sldMkLst>
        <pc:spChg chg="mod">
          <ac:chgData name="Milo Abraham" userId="075fa807-7788-4a68-92f1-7866e8444775" providerId="ADAL" clId="{A189B710-52A6-452C-BDF4-019DDA995540}" dt="2024-10-21T11:28:46.147" v="14" actId="13926"/>
          <ac:spMkLst>
            <pc:docMk/>
            <pc:sldMk cId="244973772" sldId="2145706842"/>
            <ac:spMk id="12" creationId="{B57A0533-38DC-A297-5210-FAC7AC94161D}"/>
          </ac:spMkLst>
        </pc:spChg>
        <pc:spChg chg="mod">
          <ac:chgData name="Milo Abraham" userId="075fa807-7788-4a68-92f1-7866e8444775" providerId="ADAL" clId="{A189B710-52A6-452C-BDF4-019DDA995540}" dt="2024-10-21T11:28:50.264" v="15" actId="13926"/>
          <ac:spMkLst>
            <pc:docMk/>
            <pc:sldMk cId="244973772" sldId="2145706842"/>
            <ac:spMk id="16" creationId="{80F6C2E0-3563-1168-783E-F0356B051021}"/>
          </ac:spMkLst>
        </pc:spChg>
        <pc:spChg chg="mod">
          <ac:chgData name="Milo Abraham" userId="075fa807-7788-4a68-92f1-7866e8444775" providerId="ADAL" clId="{A189B710-52A6-452C-BDF4-019DDA995540}" dt="2024-10-21T11:27:52.087" v="10" actId="20577"/>
          <ac:spMkLst>
            <pc:docMk/>
            <pc:sldMk cId="244973772" sldId="2145706842"/>
            <ac:spMk id="17" creationId="{0DE2F4FE-54CC-0EDD-7A76-F1708D84A42B}"/>
          </ac:spMkLst>
        </pc:spChg>
        <pc:spChg chg="mod">
          <ac:chgData name="Milo Abraham" userId="075fa807-7788-4a68-92f1-7866e8444775" providerId="ADAL" clId="{A189B710-52A6-452C-BDF4-019DDA995540}" dt="2024-10-21T11:27:55.992" v="13" actId="20577"/>
          <ac:spMkLst>
            <pc:docMk/>
            <pc:sldMk cId="244973772" sldId="2145706842"/>
            <ac:spMk id="18" creationId="{7DF4306E-FBCC-B513-0A50-79C9D7995E46}"/>
          </ac:spMkLst>
        </pc:spChg>
      </pc:sldChg>
      <pc:sldChg chg="modSp mod">
        <pc:chgData name="Milo Abraham" userId="075fa807-7788-4a68-92f1-7866e8444775" providerId="ADAL" clId="{A189B710-52A6-452C-BDF4-019DDA995540}" dt="2024-10-21T11:31:25.781" v="20" actId="13926"/>
        <pc:sldMkLst>
          <pc:docMk/>
          <pc:sldMk cId="457263695" sldId="2145706843"/>
        </pc:sldMkLst>
        <pc:spChg chg="mod">
          <ac:chgData name="Milo Abraham" userId="075fa807-7788-4a68-92f1-7866e8444775" providerId="ADAL" clId="{A189B710-52A6-452C-BDF4-019DDA995540}" dt="2024-10-21T11:30:09.874" v="19" actId="20577"/>
          <ac:spMkLst>
            <pc:docMk/>
            <pc:sldMk cId="457263695" sldId="2145706843"/>
            <ac:spMk id="9" creationId="{F1E746F7-95AF-070F-7ADB-2171AB104D10}"/>
          </ac:spMkLst>
        </pc:spChg>
        <pc:spChg chg="mod">
          <ac:chgData name="Milo Abraham" userId="075fa807-7788-4a68-92f1-7866e8444775" providerId="ADAL" clId="{A189B710-52A6-452C-BDF4-019DDA995540}" dt="2024-10-21T11:31:25.781" v="20" actId="13926"/>
          <ac:spMkLst>
            <pc:docMk/>
            <pc:sldMk cId="457263695" sldId="2145706843"/>
            <ac:spMk id="11" creationId="{1EEA4129-012F-E66C-0A76-D5DF04C3C356}"/>
          </ac:spMkLst>
        </pc:spChg>
      </pc:sldChg>
    </pc:docChg>
  </pc:docChgLst>
</pc:chgInfo>
</file>

<file path=ppt/comments/modernComment_7FE4E335_B5AB5962.xml><?xml version="1.0" encoding="utf-8"?>
<p188:cmLst xmlns:a="http://schemas.openxmlformats.org/drawingml/2006/main" xmlns:r="http://schemas.openxmlformats.org/officeDocument/2006/relationships" xmlns:p188="http://schemas.microsoft.com/office/powerpoint/2018/8/main">
  <p188:cm id="{65F15BCA-2F75-43E8-AE55-A5E18C958C05}" authorId="{BAA6C8C3-521B-52AA-F877-BBF96E5ADC37}" created="2024-10-15T11:12:06.189">
    <ac:txMkLst xmlns:ac="http://schemas.microsoft.com/office/drawing/2013/main/command">
      <pc:docMk xmlns:pc="http://schemas.microsoft.com/office/powerpoint/2013/main/command"/>
      <pc:sldMk xmlns:pc="http://schemas.microsoft.com/office/powerpoint/2013/main/command" cId="3047905634" sldId="2145706805"/>
      <ac:spMk id="144" creationId="{981F2B17-53D2-2264-F358-DA7B66A98E90}"/>
      <ac:txMk cp="59" len="160">
        <ac:context len="250" hash="76735138"/>
      </ac:txMk>
    </ac:txMkLst>
    <p188:pos x="6833128" y="249371"/>
    <p188:txBody>
      <a:bodyPr/>
      <a:lstStyle/>
      <a:p>
        <a:r>
          <a:rPr lang="en-GB"/>
          <a:t>Check the spacing here</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entury Gothic" panose="020B0502020202020204" pitchFamily="34" charset="0"/>
              </a:defRPr>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Century Gothic" panose="020B0502020202020204" pitchFamily="34" charset="0"/>
              </a:defRPr>
            </a:lvl1pPr>
          </a:lstStyle>
          <a:p>
            <a:fld id="{8FE34193-BDF3-40E3-9FE7-608BF4F902B1}" type="datetimeFigureOut">
              <a:rPr lang="en-GB" smtClean="0"/>
              <a:pPr/>
              <a:t>21/10/2024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Century Gothic" panose="020B0502020202020204" pitchFamily="34" charset="0"/>
              </a:defRPr>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Century Gothic" panose="020B0502020202020204" pitchFamily="34" charset="0"/>
              </a:defRPr>
            </a:lvl1pPr>
          </a:lstStyle>
          <a:p>
            <a:fld id="{1D188B0B-3237-46E5-A826-5050B682B50F}" type="slidenum">
              <a:rPr lang="en-GB" smtClean="0"/>
              <a:pPr/>
              <a:t>‹#›</a:t>
            </a:fld>
            <a:endParaRPr lang="en-GB"/>
          </a:p>
        </p:txBody>
      </p:sp>
    </p:spTree>
    <p:extLst>
      <p:ext uri="{BB962C8B-B14F-4D97-AF65-F5344CB8AC3E}">
        <p14:creationId xmlns:p14="http://schemas.microsoft.com/office/powerpoint/2010/main" val="1319091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Century Gothic" panose="020B0502020202020204" pitchFamily="34" charset="0"/>
        <a:ea typeface="+mn-ea"/>
        <a:cs typeface="+mn-cs"/>
      </a:defRPr>
    </a:lvl1pPr>
    <a:lvl2pPr marL="457200" algn="l" defTabSz="914400" rtl="0" eaLnBrk="1" latinLnBrk="0" hangingPunct="1">
      <a:defRPr sz="1200" kern="1200">
        <a:solidFill>
          <a:schemeClr val="tx1"/>
        </a:solidFill>
        <a:latin typeface="Century Gothic" panose="020B0502020202020204" pitchFamily="34" charset="0"/>
        <a:ea typeface="+mn-ea"/>
        <a:cs typeface="+mn-cs"/>
      </a:defRPr>
    </a:lvl2pPr>
    <a:lvl3pPr marL="914400" algn="l" defTabSz="914400" rtl="0" eaLnBrk="1" latinLnBrk="0" hangingPunct="1">
      <a:defRPr sz="1200" kern="1200">
        <a:solidFill>
          <a:schemeClr val="tx1"/>
        </a:solidFill>
        <a:latin typeface="Century Gothic" panose="020B0502020202020204" pitchFamily="34" charset="0"/>
        <a:ea typeface="+mn-ea"/>
        <a:cs typeface="+mn-cs"/>
      </a:defRPr>
    </a:lvl3pPr>
    <a:lvl4pPr marL="1371600" algn="l" defTabSz="914400" rtl="0" eaLnBrk="1" latinLnBrk="0" hangingPunct="1">
      <a:defRPr sz="1200" kern="1200">
        <a:solidFill>
          <a:schemeClr val="tx1"/>
        </a:solidFill>
        <a:latin typeface="Century Gothic" panose="020B0502020202020204" pitchFamily="34" charset="0"/>
        <a:ea typeface="+mn-ea"/>
        <a:cs typeface="+mn-cs"/>
      </a:defRPr>
    </a:lvl4pPr>
    <a:lvl5pPr marL="1828800" algn="l" defTabSz="914400" rtl="0" eaLnBrk="1" latinLnBrk="0" hangingPunct="1">
      <a:defRPr sz="1200" kern="1200">
        <a:solidFill>
          <a:schemeClr val="tx1"/>
        </a:solidFill>
        <a:latin typeface="Century Gothic" panose="020B0502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D188B0B-3237-46E5-A826-5050B682B50F}" type="slidenum">
              <a:rPr lang="en-GB" smtClean="0"/>
              <a:pPr/>
              <a:t>5</a:t>
            </a:fld>
            <a:endParaRPr lang="en-GB"/>
          </a:p>
        </p:txBody>
      </p:sp>
    </p:spTree>
    <p:extLst>
      <p:ext uri="{BB962C8B-B14F-4D97-AF65-F5344CB8AC3E}">
        <p14:creationId xmlns:p14="http://schemas.microsoft.com/office/powerpoint/2010/main" val="30149607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092878-B5BD-47EF-BC01-675145FC8CDB}" type="slidenum">
              <a:rPr kumimoji="0" lang="en-GB"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ea typeface="+mn-ea"/>
              <a:cs typeface="+mn-cs"/>
            </a:endParaRPr>
          </a:p>
        </p:txBody>
      </p:sp>
    </p:spTree>
    <p:extLst>
      <p:ext uri="{BB962C8B-B14F-4D97-AF65-F5344CB8AC3E}">
        <p14:creationId xmlns:p14="http://schemas.microsoft.com/office/powerpoint/2010/main" val="29517819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indent="0">
              <a:lnSpc>
                <a:spcPct val="150000"/>
              </a:lnSpc>
              <a:buFont typeface="Wingdings 3" panose="05040102010807070707" pitchFamily="18" charset="2"/>
              <a:buNone/>
            </a:pPr>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C92A36-703F-4221-AF63-3BFA92A02FFA}" type="slidenum">
              <a:rPr kumimoji="0" lang="en-GB"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ea typeface="+mn-ea"/>
              <a:cs typeface="+mn-cs"/>
            </a:endParaRPr>
          </a:p>
        </p:txBody>
      </p:sp>
    </p:spTree>
    <p:extLst>
      <p:ext uri="{BB962C8B-B14F-4D97-AF65-F5344CB8AC3E}">
        <p14:creationId xmlns:p14="http://schemas.microsoft.com/office/powerpoint/2010/main" val="4101305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36BAC7-72DB-4C0D-8169-3CB27FF5B8F2}" type="slidenum">
              <a:rPr kumimoji="0" lang="en-GB"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ea typeface="+mn-ea"/>
              <a:cs typeface="+mn-cs"/>
            </a:endParaRPr>
          </a:p>
        </p:txBody>
      </p:sp>
    </p:spTree>
    <p:extLst>
      <p:ext uri="{BB962C8B-B14F-4D97-AF65-F5344CB8AC3E}">
        <p14:creationId xmlns:p14="http://schemas.microsoft.com/office/powerpoint/2010/main" val="7097586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092878-B5BD-47EF-BC01-675145FC8CDB}" type="slidenum">
              <a:rPr kumimoji="0" lang="en-GB"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ea typeface="+mn-ea"/>
              <a:cs typeface="+mn-cs"/>
            </a:endParaRPr>
          </a:p>
        </p:txBody>
      </p:sp>
    </p:spTree>
    <p:extLst>
      <p:ext uri="{BB962C8B-B14F-4D97-AF65-F5344CB8AC3E}">
        <p14:creationId xmlns:p14="http://schemas.microsoft.com/office/powerpoint/2010/main" val="22242546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092878-B5BD-47EF-BC01-675145FC8CDB}" type="slidenum">
              <a:rPr kumimoji="0" lang="en-GB"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ea typeface="+mn-ea"/>
              <a:cs typeface="+mn-cs"/>
            </a:endParaRPr>
          </a:p>
        </p:txBody>
      </p:sp>
    </p:spTree>
    <p:extLst>
      <p:ext uri="{BB962C8B-B14F-4D97-AF65-F5344CB8AC3E}">
        <p14:creationId xmlns:p14="http://schemas.microsoft.com/office/powerpoint/2010/main" val="916162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D188B0B-3237-46E5-A826-5050B682B50F}" type="slidenum">
              <a:rPr lang="en-GB" smtClean="0"/>
              <a:pPr/>
              <a:t>16</a:t>
            </a:fld>
            <a:endParaRPr lang="en-GB"/>
          </a:p>
        </p:txBody>
      </p:sp>
    </p:spTree>
    <p:extLst>
      <p:ext uri="{BB962C8B-B14F-4D97-AF65-F5344CB8AC3E}">
        <p14:creationId xmlns:p14="http://schemas.microsoft.com/office/powerpoint/2010/main" val="1200976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D188B0B-3237-46E5-A826-5050B682B50F}" type="slidenum">
              <a:rPr lang="en-GB" smtClean="0"/>
              <a:pPr/>
              <a:t>23</a:t>
            </a:fld>
            <a:endParaRPr lang="en-GB"/>
          </a:p>
        </p:txBody>
      </p:sp>
    </p:spTree>
    <p:extLst>
      <p:ext uri="{BB962C8B-B14F-4D97-AF65-F5344CB8AC3E}">
        <p14:creationId xmlns:p14="http://schemas.microsoft.com/office/powerpoint/2010/main" val="5996542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766575F-BF5E-EEA0-ACE8-35A4AEEF51DE}"/>
              </a:ext>
            </a:extLst>
          </p:cNvPr>
          <p:cNvSpPr/>
          <p:nvPr userDrawn="1"/>
        </p:nvSpPr>
        <p:spPr>
          <a:xfrm>
            <a:off x="8877300" y="0"/>
            <a:ext cx="3314700" cy="9144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C2D7363-8CFB-4EE2-927B-4C74E8B18E4C}"/>
              </a:ext>
            </a:extLst>
          </p:cNvPr>
          <p:cNvSpPr>
            <a:spLocks noGrp="1"/>
          </p:cNvSpPr>
          <p:nvPr>
            <p:ph type="ctrTitle" hasCustomPrompt="1"/>
          </p:nvPr>
        </p:nvSpPr>
        <p:spPr>
          <a:xfrm>
            <a:off x="397835" y="2082314"/>
            <a:ext cx="11694928" cy="745498"/>
          </a:xfrm>
        </p:spPr>
        <p:txBody>
          <a:bodyPr anchor="b">
            <a:normAutofit/>
          </a:bodyPr>
          <a:lstStyle>
            <a:lvl1pPr algn="l">
              <a:defRPr sz="4000">
                <a:solidFill>
                  <a:schemeClr val="bg1"/>
                </a:solidFill>
              </a:defRPr>
            </a:lvl1pPr>
          </a:lstStyle>
          <a:p>
            <a:r>
              <a:rPr lang="en-US" sz="4000" b="1">
                <a:solidFill>
                  <a:srgbClr val="8B5E96"/>
                </a:solidFill>
                <a:effectLst/>
                <a:latin typeface="Calibri" panose="020F0502020204030204" pitchFamily="34" charset="0"/>
                <a:ea typeface="Calibri" panose="020F0502020204030204" pitchFamily="34" charset="0"/>
              </a:rPr>
              <a:t>Cooperative Values Driven AI:</a:t>
            </a:r>
            <a:r>
              <a:rPr lang="en-GB" sz="4000" b="1">
                <a:solidFill>
                  <a:srgbClr val="8B5E96"/>
                </a:solidFill>
                <a:effectLst/>
                <a:latin typeface="Calibri" panose="020F0502020204030204" pitchFamily="34" charset="0"/>
                <a:ea typeface="Calibri" panose="020F0502020204030204" pitchFamily="34" charset="0"/>
              </a:rPr>
              <a:t> Guidance Framework</a:t>
            </a:r>
            <a:endParaRPr lang="en-GB"/>
          </a:p>
        </p:txBody>
      </p:sp>
      <p:sp>
        <p:nvSpPr>
          <p:cNvPr id="3" name="Subtitle 2">
            <a:extLst>
              <a:ext uri="{FF2B5EF4-FFF2-40B4-BE49-F238E27FC236}">
                <a16:creationId xmlns:a16="http://schemas.microsoft.com/office/drawing/2014/main" id="{2DD01B5E-2A80-449A-AD15-2E5C59B1B7B6}"/>
              </a:ext>
            </a:extLst>
          </p:cNvPr>
          <p:cNvSpPr>
            <a:spLocks noGrp="1"/>
          </p:cNvSpPr>
          <p:nvPr>
            <p:ph type="subTitle" idx="1" hasCustomPrompt="1"/>
          </p:nvPr>
        </p:nvSpPr>
        <p:spPr>
          <a:xfrm>
            <a:off x="2366188" y="3970651"/>
            <a:ext cx="7758223" cy="745498"/>
          </a:xfrm>
        </p:spPr>
        <p:txBody>
          <a:bodyPr>
            <a:normAutofit/>
          </a:bodyPr>
          <a:lstStyle>
            <a:lvl1pPr marL="0" indent="0" algn="l">
              <a:buNone/>
              <a:defRPr sz="3001">
                <a:solidFill>
                  <a:schemeClr val="bg1"/>
                </a:solidFill>
              </a:defRPr>
            </a:lvl1pPr>
            <a:lvl2pPr marL="457211" indent="0" algn="ctr">
              <a:buNone/>
              <a:defRPr sz="2000"/>
            </a:lvl2pPr>
            <a:lvl3pPr marL="914423" indent="0" algn="ctr">
              <a:buNone/>
              <a:defRPr sz="1801"/>
            </a:lvl3pPr>
            <a:lvl4pPr marL="1371634" indent="0" algn="ctr">
              <a:buNone/>
              <a:defRPr sz="1600"/>
            </a:lvl4pPr>
            <a:lvl5pPr marL="1828846" indent="0" algn="ctr">
              <a:buNone/>
              <a:defRPr sz="1600"/>
            </a:lvl5pPr>
            <a:lvl6pPr marL="2286057" indent="0" algn="ctr">
              <a:buNone/>
              <a:defRPr sz="1600"/>
            </a:lvl6pPr>
            <a:lvl7pPr marL="2743269" indent="0" algn="ctr">
              <a:buNone/>
              <a:defRPr sz="1600"/>
            </a:lvl7pPr>
            <a:lvl8pPr marL="3200480" indent="0" algn="ctr">
              <a:buNone/>
              <a:defRPr sz="1600"/>
            </a:lvl8pPr>
            <a:lvl9pPr marL="3657691" indent="0" algn="ctr">
              <a:buNone/>
              <a:defRPr sz="1600"/>
            </a:lvl9pPr>
          </a:lstStyle>
          <a:p>
            <a:r>
              <a:rPr lang="en-US"/>
              <a:t>October 2024</a:t>
            </a:r>
            <a:endParaRPr lang="en-GB"/>
          </a:p>
        </p:txBody>
      </p:sp>
      <p:pic>
        <p:nvPicPr>
          <p:cNvPr id="20" name="Picture 19">
            <a:extLst>
              <a:ext uri="{FF2B5EF4-FFF2-40B4-BE49-F238E27FC236}">
                <a16:creationId xmlns:a16="http://schemas.microsoft.com/office/drawing/2014/main" id="{B09814B5-EBCE-D966-45CE-53C9995F6BAB}"/>
              </a:ext>
            </a:extLst>
          </p:cNvPr>
          <p:cNvPicPr>
            <a:picLocks noChangeAspect="1"/>
          </p:cNvPicPr>
          <p:nvPr userDrawn="1"/>
        </p:nvPicPr>
        <p:blipFill>
          <a:blip r:embed="rId2"/>
          <a:stretch>
            <a:fillRect/>
          </a:stretch>
        </p:blipFill>
        <p:spPr>
          <a:xfrm>
            <a:off x="9999640" y="6434137"/>
            <a:ext cx="1747860" cy="264743"/>
          </a:xfrm>
          <a:prstGeom prst="rect">
            <a:avLst/>
          </a:prstGeom>
        </p:spPr>
      </p:pic>
      <p:pic>
        <p:nvPicPr>
          <p:cNvPr id="11" name="Picture 10">
            <a:extLst>
              <a:ext uri="{FF2B5EF4-FFF2-40B4-BE49-F238E27FC236}">
                <a16:creationId xmlns:a16="http://schemas.microsoft.com/office/drawing/2014/main" id="{458DD780-A856-B3E1-BB72-5AEA86994A76}"/>
              </a:ext>
            </a:extLst>
          </p:cNvPr>
          <p:cNvPicPr/>
          <p:nvPr userDrawn="1"/>
        </p:nvPicPr>
        <p:blipFill>
          <a:blip r:embed="rId3"/>
          <a:srcRect t="-1" r="18834" b="48280"/>
          <a:stretch/>
        </p:blipFill>
        <p:spPr>
          <a:xfrm>
            <a:off x="6085811" y="3705092"/>
            <a:ext cx="6123008" cy="3152908"/>
          </a:xfrm>
          <a:prstGeom prst="rect">
            <a:avLst/>
          </a:prstGeom>
        </p:spPr>
      </p:pic>
      <p:pic>
        <p:nvPicPr>
          <p:cNvPr id="10" name="Picture 9">
            <a:extLst>
              <a:ext uri="{FF2B5EF4-FFF2-40B4-BE49-F238E27FC236}">
                <a16:creationId xmlns:a16="http://schemas.microsoft.com/office/drawing/2014/main" id="{6EB68281-FCDB-F153-90A9-A77192BABD3F}"/>
              </a:ext>
            </a:extLst>
          </p:cNvPr>
          <p:cNvPicPr/>
          <p:nvPr userDrawn="1"/>
        </p:nvPicPr>
        <p:blipFill>
          <a:blip r:embed="rId3"/>
          <a:srcRect b="48279"/>
          <a:stretch/>
        </p:blipFill>
        <p:spPr>
          <a:xfrm>
            <a:off x="0" y="3705093"/>
            <a:ext cx="7543800" cy="3152908"/>
          </a:xfrm>
          <a:prstGeom prst="rect">
            <a:avLst/>
          </a:prstGeom>
        </p:spPr>
      </p:pic>
      <p:pic>
        <p:nvPicPr>
          <p:cNvPr id="4" name="Picture 3" descr="A close-up of a logo&#10;&#10;Description automatically generated">
            <a:extLst>
              <a:ext uri="{FF2B5EF4-FFF2-40B4-BE49-F238E27FC236}">
                <a16:creationId xmlns:a16="http://schemas.microsoft.com/office/drawing/2014/main" id="{96D7FB24-BF9E-460A-118A-D4389A02C54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97835" y="252879"/>
            <a:ext cx="4393748" cy="952154"/>
          </a:xfrm>
          <a:prstGeom prst="rect">
            <a:avLst/>
          </a:prstGeom>
        </p:spPr>
      </p:pic>
    </p:spTree>
    <p:extLst>
      <p:ext uri="{BB962C8B-B14F-4D97-AF65-F5344CB8AC3E}">
        <p14:creationId xmlns:p14="http://schemas.microsoft.com/office/powerpoint/2010/main" val="12556027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6E110-DA12-4D70-9BA3-84F5C4E08D6C}"/>
              </a:ext>
            </a:extLst>
          </p:cNvPr>
          <p:cNvSpPr>
            <a:spLocks noGrp="1"/>
          </p:cNvSpPr>
          <p:nvPr>
            <p:ph type="title" hasCustomPrompt="1"/>
          </p:nvPr>
        </p:nvSpPr>
        <p:spPr>
          <a:xfrm>
            <a:off x="274158" y="296863"/>
            <a:ext cx="9601362" cy="468313"/>
          </a:xfrm>
        </p:spPr>
        <p:txBody>
          <a:bodyPr/>
          <a:lstStyle>
            <a:lvl1pPr>
              <a:defRPr/>
            </a:lvl1pPr>
          </a:lstStyle>
          <a:p>
            <a:r>
              <a:rPr lang="en-US"/>
              <a:t>Click to insert slide title</a:t>
            </a:r>
            <a:endParaRPr lang="en-GB"/>
          </a:p>
        </p:txBody>
      </p:sp>
      <p:sp>
        <p:nvSpPr>
          <p:cNvPr id="3" name="Content Placeholder 2">
            <a:extLst>
              <a:ext uri="{FF2B5EF4-FFF2-40B4-BE49-F238E27FC236}">
                <a16:creationId xmlns:a16="http://schemas.microsoft.com/office/drawing/2014/main" id="{F10542E2-42A7-4E20-8E8E-EA733359AE23}"/>
              </a:ext>
            </a:extLst>
          </p:cNvPr>
          <p:cNvSpPr>
            <a:spLocks noGrp="1"/>
          </p:cNvSpPr>
          <p:nvPr>
            <p:ph idx="1" hasCustomPrompt="1"/>
          </p:nvPr>
        </p:nvSpPr>
        <p:spPr>
          <a:xfrm>
            <a:off x="274158" y="1711842"/>
            <a:ext cx="11079642" cy="4465120"/>
          </a:xfrm>
        </p:spPr>
        <p:txBody>
          <a:body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B7D7011-8793-4C70-9C5D-1103CB280A90}"/>
              </a:ext>
            </a:extLst>
          </p:cNvPr>
          <p:cNvSpPr>
            <a:spLocks noGrp="1"/>
          </p:cNvSpPr>
          <p:nvPr>
            <p:ph type="dt" sz="half" idx="10"/>
          </p:nvPr>
        </p:nvSpPr>
        <p:spPr>
          <a:xfrm>
            <a:off x="274158" y="6354431"/>
            <a:ext cx="2743200" cy="365125"/>
          </a:xfrm>
        </p:spPr>
        <p:txBody>
          <a:bodyPr/>
          <a:lstStyle/>
          <a:p>
            <a:fld id="{9ED00FBC-5365-4CBB-8FB3-83D21DC6B939}" type="datetime1">
              <a:rPr lang="en-GB" smtClean="0"/>
              <a:t>21/10/2024</a:t>
            </a:fld>
            <a:endParaRPr lang="en-GB"/>
          </a:p>
        </p:txBody>
      </p:sp>
      <p:sp>
        <p:nvSpPr>
          <p:cNvPr id="5" name="Footer Placeholder 4">
            <a:extLst>
              <a:ext uri="{FF2B5EF4-FFF2-40B4-BE49-F238E27FC236}">
                <a16:creationId xmlns:a16="http://schemas.microsoft.com/office/drawing/2014/main" id="{BCFDE4BB-4737-4572-81F4-9D0FBF545C9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08FE9CC-29E8-4F42-A93F-CD5A401F72AC}"/>
              </a:ext>
            </a:extLst>
          </p:cNvPr>
          <p:cNvSpPr>
            <a:spLocks noGrp="1"/>
          </p:cNvSpPr>
          <p:nvPr>
            <p:ph type="sldNum" sz="quarter" idx="12"/>
          </p:nvPr>
        </p:nvSpPr>
        <p:spPr/>
        <p:txBody>
          <a:bodyPr/>
          <a:lstStyle/>
          <a:p>
            <a:fld id="{6D317083-583A-4C42-B2C5-F5A08834B545}" type="slidenum">
              <a:rPr lang="en-GB" smtClean="0"/>
              <a:t>‹#›</a:t>
            </a:fld>
            <a:endParaRPr lang="en-GB"/>
          </a:p>
        </p:txBody>
      </p:sp>
      <p:sp>
        <p:nvSpPr>
          <p:cNvPr id="8" name="Text Placeholder 7">
            <a:extLst>
              <a:ext uri="{FF2B5EF4-FFF2-40B4-BE49-F238E27FC236}">
                <a16:creationId xmlns:a16="http://schemas.microsoft.com/office/drawing/2014/main" id="{1526BD49-297C-4DEC-8466-5D6A24864581}"/>
              </a:ext>
            </a:extLst>
          </p:cNvPr>
          <p:cNvSpPr>
            <a:spLocks noGrp="1"/>
          </p:cNvSpPr>
          <p:nvPr>
            <p:ph type="body" sz="quarter" idx="13" hasCustomPrompt="1"/>
          </p:nvPr>
        </p:nvSpPr>
        <p:spPr>
          <a:xfrm>
            <a:off x="274158" y="765175"/>
            <a:ext cx="9601680" cy="360363"/>
          </a:xfrm>
        </p:spPr>
        <p:txBody>
          <a:bodyPr>
            <a:noAutofit/>
          </a:bodyPr>
          <a:lstStyle>
            <a:lvl1pPr marL="0" indent="0">
              <a:buNone/>
              <a:defRPr sz="2400"/>
            </a:lvl1pPr>
          </a:lstStyle>
          <a:p>
            <a:pPr lvl="0"/>
            <a:r>
              <a:rPr lang="en-GB"/>
              <a:t>Click to insert slide subtitle</a:t>
            </a:r>
          </a:p>
        </p:txBody>
      </p:sp>
    </p:spTree>
    <p:extLst>
      <p:ext uri="{BB962C8B-B14F-4D97-AF65-F5344CB8AC3E}">
        <p14:creationId xmlns:p14="http://schemas.microsoft.com/office/powerpoint/2010/main" val="2833356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C1496-8A9F-42FD-A057-E9800D2E355B}"/>
              </a:ext>
            </a:extLst>
          </p:cNvPr>
          <p:cNvSpPr>
            <a:spLocks noGrp="1"/>
          </p:cNvSpPr>
          <p:nvPr>
            <p:ph type="title" hasCustomPrompt="1"/>
          </p:nvPr>
        </p:nvSpPr>
        <p:spPr/>
        <p:txBody>
          <a:bodyPr/>
          <a:lstStyle>
            <a:lvl1pPr>
              <a:defRPr b="1">
                <a:solidFill>
                  <a:srgbClr val="E6007D"/>
                </a:solidFill>
              </a:defRPr>
            </a:lvl1pPr>
          </a:lstStyle>
          <a:p>
            <a:r>
              <a:rPr lang="en-US"/>
              <a:t>Click to insert slide title</a:t>
            </a:r>
            <a:endParaRPr lang="en-GB"/>
          </a:p>
        </p:txBody>
      </p:sp>
      <p:sp>
        <p:nvSpPr>
          <p:cNvPr id="3" name="Date Placeholder 2">
            <a:extLst>
              <a:ext uri="{FF2B5EF4-FFF2-40B4-BE49-F238E27FC236}">
                <a16:creationId xmlns:a16="http://schemas.microsoft.com/office/drawing/2014/main" id="{B5B0ACA9-E634-4D86-912D-8FCA609BE187}"/>
              </a:ext>
            </a:extLst>
          </p:cNvPr>
          <p:cNvSpPr>
            <a:spLocks noGrp="1"/>
          </p:cNvSpPr>
          <p:nvPr>
            <p:ph type="dt" sz="half" idx="10"/>
          </p:nvPr>
        </p:nvSpPr>
        <p:spPr/>
        <p:txBody>
          <a:bodyPr/>
          <a:lstStyle/>
          <a:p>
            <a:fld id="{0983D69F-BC6A-4BBD-81EE-6A2F66673B12}" type="datetime1">
              <a:rPr lang="en-GB" smtClean="0"/>
              <a:t>21/10/2024</a:t>
            </a:fld>
            <a:endParaRPr lang="en-GB"/>
          </a:p>
        </p:txBody>
      </p:sp>
      <p:sp>
        <p:nvSpPr>
          <p:cNvPr id="4" name="Footer Placeholder 3">
            <a:extLst>
              <a:ext uri="{FF2B5EF4-FFF2-40B4-BE49-F238E27FC236}">
                <a16:creationId xmlns:a16="http://schemas.microsoft.com/office/drawing/2014/main" id="{405F379E-E890-4B9C-851B-AFECFE46762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AC7C2D0-F72E-42E3-9E89-8313C6EEF604}"/>
              </a:ext>
            </a:extLst>
          </p:cNvPr>
          <p:cNvSpPr>
            <a:spLocks noGrp="1"/>
          </p:cNvSpPr>
          <p:nvPr>
            <p:ph type="sldNum" sz="quarter" idx="12"/>
          </p:nvPr>
        </p:nvSpPr>
        <p:spPr/>
        <p:txBody>
          <a:bodyPr/>
          <a:lstStyle/>
          <a:p>
            <a:fld id="{6D317083-583A-4C42-B2C5-F5A08834B545}" type="slidenum">
              <a:rPr lang="en-GB" smtClean="0"/>
              <a:t>‹#›</a:t>
            </a:fld>
            <a:endParaRPr lang="en-GB"/>
          </a:p>
        </p:txBody>
      </p:sp>
      <p:sp>
        <p:nvSpPr>
          <p:cNvPr id="8" name="Date Placeholder 3">
            <a:extLst>
              <a:ext uri="{FF2B5EF4-FFF2-40B4-BE49-F238E27FC236}">
                <a16:creationId xmlns:a16="http://schemas.microsoft.com/office/drawing/2014/main" id="{C0E4FF0B-5321-3392-1370-BC0E572FEF5B}"/>
              </a:ext>
            </a:extLst>
          </p:cNvPr>
          <p:cNvSpPr txBox="1">
            <a:spLocks/>
          </p:cNvSpPr>
          <p:nvPr userDrawn="1"/>
        </p:nvSpPr>
        <p:spPr>
          <a:xfrm>
            <a:off x="274158" y="6354431"/>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7784B3-2099-46A1-A0D6-6191B3BD6D55}" type="datetime1">
              <a:rPr lang="en-GB" smtClean="0">
                <a:latin typeface="Century Gothic" panose="020B0502020202020204" pitchFamily="34" charset="0"/>
              </a:rPr>
              <a:pPr/>
              <a:t>21/10/2024</a:t>
            </a:fld>
            <a:endParaRPr lang="en-GB">
              <a:latin typeface="Century Gothic" panose="020B0502020202020204" pitchFamily="34" charset="0"/>
            </a:endParaRPr>
          </a:p>
        </p:txBody>
      </p:sp>
      <p:sp>
        <p:nvSpPr>
          <p:cNvPr id="9" name="Slide Number Placeholder 5">
            <a:extLst>
              <a:ext uri="{FF2B5EF4-FFF2-40B4-BE49-F238E27FC236}">
                <a16:creationId xmlns:a16="http://schemas.microsoft.com/office/drawing/2014/main" id="{3993DB9D-576D-2B46-5A98-4CDA4BAE9B51}"/>
              </a:ext>
            </a:extLst>
          </p:cNvPr>
          <p:cNvSpPr txBox="1">
            <a:spLocks/>
          </p:cNvSpPr>
          <p:nvPr userDrawn="1"/>
        </p:nvSpPr>
        <p:spPr>
          <a:xfrm>
            <a:off x="9221789" y="6354431"/>
            <a:ext cx="2706687" cy="362282"/>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D317083-583A-4C42-B2C5-F5A08834B545}" type="slidenum">
              <a:rPr lang="en-GB" smtClean="0">
                <a:latin typeface="Century Gothic" panose="020B0502020202020204" pitchFamily="34" charset="0"/>
              </a:rPr>
              <a:pPr/>
              <a:t>‹#›</a:t>
            </a:fld>
            <a:endParaRPr lang="en-GB">
              <a:latin typeface="Century Gothic" panose="020B0502020202020204" pitchFamily="34" charset="0"/>
            </a:endParaRPr>
          </a:p>
        </p:txBody>
      </p:sp>
      <p:sp>
        <p:nvSpPr>
          <p:cNvPr id="10" name="Rectangle 9">
            <a:extLst>
              <a:ext uri="{FF2B5EF4-FFF2-40B4-BE49-F238E27FC236}">
                <a16:creationId xmlns:a16="http://schemas.microsoft.com/office/drawing/2014/main" id="{A4DC0258-CB9E-E83B-4FBC-CE856AAC4307}"/>
              </a:ext>
            </a:extLst>
          </p:cNvPr>
          <p:cNvSpPr/>
          <p:nvPr userDrawn="1"/>
        </p:nvSpPr>
        <p:spPr>
          <a:xfrm>
            <a:off x="0" y="6176963"/>
            <a:ext cx="12192000" cy="681037"/>
          </a:xfrm>
          <a:prstGeom prst="rect">
            <a:avLst/>
          </a:prstGeom>
          <a:solidFill>
            <a:srgbClr val="8E5F98"/>
          </a:solidFill>
          <a:ln>
            <a:solidFill>
              <a:srgbClr val="8C5F9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Century Gothic" panose="020B0502020202020204" pitchFamily="34" charset="0"/>
            </a:endParaRPr>
          </a:p>
        </p:txBody>
      </p:sp>
      <p:pic>
        <p:nvPicPr>
          <p:cNvPr id="11" name="Picture 10">
            <a:extLst>
              <a:ext uri="{FF2B5EF4-FFF2-40B4-BE49-F238E27FC236}">
                <a16:creationId xmlns:a16="http://schemas.microsoft.com/office/drawing/2014/main" id="{100B55EB-655E-04DD-AE5E-984E385B63CD}"/>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9948" b="89529" l="3489" r="97780">
                        <a14:foregroundMark x1="91277" y1="52356" x2="91277" y2="52356"/>
                        <a14:foregroundMark x1="97780" y1="52356" x2="97780" y2="52356"/>
                        <a14:foregroundMark x1="75892" y1="73822" x2="75892" y2="73822"/>
                        <a14:foregroundMark x1="88422" y1="54974" x2="88422" y2="54974"/>
                        <a14:foregroundMark x1="64314" y1="62827" x2="64314" y2="62827"/>
                        <a14:foregroundMark x1="60983" y1="69110" x2="60983" y2="69110"/>
                        <a14:foregroundMark x1="56146" y1="46073" x2="56146" y2="46073"/>
                        <a14:foregroundMark x1="51308" y1="39791" x2="51308" y2="39791"/>
                        <a14:foregroundMark x1="47898" y1="52356" x2="47898" y2="52356"/>
                        <a14:foregroundMark x1="47661" y1="10995" x2="47661" y2="10995"/>
                        <a14:foregroundMark x1="44806" y1="32461" x2="44806" y2="32461"/>
                        <a14:foregroundMark x1="35845" y1="42932" x2="35845" y2="42932"/>
                        <a14:foregroundMark x1="27121" y1="52880" x2="27121" y2="52880"/>
                        <a14:foregroundMark x1="16178" y1="67539" x2="16178" y2="67539"/>
                        <a14:foregroundMark x1="6503" y1="68586" x2="6503" y2="68586"/>
                        <a14:foregroundMark x1="3489" y1="42408" x2="3489" y2="42408"/>
                      </a14:backgroundRemoval>
                    </a14:imgEffect>
                  </a14:imgLayer>
                </a14:imgProps>
              </a:ext>
            </a:extLst>
          </a:blip>
          <a:stretch>
            <a:fillRect/>
          </a:stretch>
        </p:blipFill>
        <p:spPr>
          <a:xfrm>
            <a:off x="274158" y="6403200"/>
            <a:ext cx="1747860" cy="264743"/>
          </a:xfrm>
          <a:prstGeom prst="rect">
            <a:avLst/>
          </a:prstGeom>
        </p:spPr>
      </p:pic>
      <p:pic>
        <p:nvPicPr>
          <p:cNvPr id="12" name="Picture 11">
            <a:extLst>
              <a:ext uri="{FF2B5EF4-FFF2-40B4-BE49-F238E27FC236}">
                <a16:creationId xmlns:a16="http://schemas.microsoft.com/office/drawing/2014/main" id="{A86C2225-2175-5C19-5B7B-141A99A7CFC5}"/>
              </a:ext>
            </a:extLst>
          </p:cNvPr>
          <p:cNvPicPr>
            <a:picLocks noChangeAspect="1"/>
          </p:cNvPicPr>
          <p:nvPr userDrawn="1"/>
        </p:nvPicPr>
        <p:blipFill>
          <a:blip r:embed="rId4"/>
          <a:stretch>
            <a:fillRect/>
          </a:stretch>
        </p:blipFill>
        <p:spPr>
          <a:xfrm>
            <a:off x="-3505200" y="-455453"/>
            <a:ext cx="3086100" cy="4985324"/>
          </a:xfrm>
          <a:prstGeom prst="rect">
            <a:avLst/>
          </a:prstGeom>
        </p:spPr>
      </p:pic>
    </p:spTree>
    <p:extLst>
      <p:ext uri="{BB962C8B-B14F-4D97-AF65-F5344CB8AC3E}">
        <p14:creationId xmlns:p14="http://schemas.microsoft.com/office/powerpoint/2010/main" val="34889242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718EE91-A27A-4D60-BD8B-E20F04ABB203}"/>
              </a:ext>
            </a:extLst>
          </p:cNvPr>
          <p:cNvSpPr>
            <a:spLocks noGrp="1"/>
          </p:cNvSpPr>
          <p:nvPr>
            <p:ph type="dt" sz="half" idx="10"/>
          </p:nvPr>
        </p:nvSpPr>
        <p:spPr/>
        <p:txBody>
          <a:bodyPr/>
          <a:lstStyle/>
          <a:p>
            <a:fld id="{0F4D1981-0F98-4B39-8742-EAB1E426CF31}" type="datetime1">
              <a:rPr lang="en-GB" smtClean="0"/>
              <a:t>21/10/2024</a:t>
            </a:fld>
            <a:endParaRPr lang="en-GB"/>
          </a:p>
        </p:txBody>
      </p:sp>
      <p:sp>
        <p:nvSpPr>
          <p:cNvPr id="3" name="Footer Placeholder 2">
            <a:extLst>
              <a:ext uri="{FF2B5EF4-FFF2-40B4-BE49-F238E27FC236}">
                <a16:creationId xmlns:a16="http://schemas.microsoft.com/office/drawing/2014/main" id="{C59932F6-B5B2-4665-8945-986364C0E2B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9AFA5CE-D7F4-41EE-9A1E-1212CACAFB60}"/>
              </a:ext>
            </a:extLst>
          </p:cNvPr>
          <p:cNvSpPr>
            <a:spLocks noGrp="1"/>
          </p:cNvSpPr>
          <p:nvPr>
            <p:ph type="sldNum" sz="quarter" idx="12"/>
          </p:nvPr>
        </p:nvSpPr>
        <p:spPr/>
        <p:txBody>
          <a:bodyPr/>
          <a:lstStyle/>
          <a:p>
            <a:fld id="{6D317083-583A-4C42-B2C5-F5A08834B545}" type="slidenum">
              <a:rPr lang="en-GB" smtClean="0"/>
              <a:t>‹#›</a:t>
            </a:fld>
            <a:endParaRPr lang="en-GB"/>
          </a:p>
        </p:txBody>
      </p:sp>
    </p:spTree>
    <p:extLst>
      <p:ext uri="{BB962C8B-B14F-4D97-AF65-F5344CB8AC3E}">
        <p14:creationId xmlns:p14="http://schemas.microsoft.com/office/powerpoint/2010/main" val="31216652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bout MV">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41C4C-22F4-4F6D-A86A-AAC88EB83DD3}"/>
              </a:ext>
            </a:extLst>
          </p:cNvPr>
          <p:cNvSpPr>
            <a:spLocks noGrp="1"/>
          </p:cNvSpPr>
          <p:nvPr>
            <p:ph type="title" hasCustomPrompt="1"/>
          </p:nvPr>
        </p:nvSpPr>
        <p:spPr>
          <a:xfrm>
            <a:off x="274668" y="296865"/>
            <a:ext cx="4456821" cy="468313"/>
          </a:xfrm>
        </p:spPr>
        <p:txBody>
          <a:bodyPr/>
          <a:lstStyle>
            <a:lvl1pPr>
              <a:defRPr>
                <a:solidFill>
                  <a:schemeClr val="accent1"/>
                </a:solidFill>
              </a:defRPr>
            </a:lvl1pPr>
          </a:lstStyle>
          <a:p>
            <a:r>
              <a:rPr lang="en-US"/>
              <a:t>Insert title</a:t>
            </a:r>
            <a:endParaRPr lang="en-GB"/>
          </a:p>
        </p:txBody>
      </p:sp>
      <p:pic>
        <p:nvPicPr>
          <p:cNvPr id="6" name="Picture 2" descr="Picture 2">
            <a:extLst>
              <a:ext uri="{FF2B5EF4-FFF2-40B4-BE49-F238E27FC236}">
                <a16:creationId xmlns:a16="http://schemas.microsoft.com/office/drawing/2014/main" id="{6254E2F7-3232-475B-8F55-12BACD4205A1}"/>
              </a:ext>
            </a:extLst>
          </p:cNvPr>
          <p:cNvPicPr>
            <a:picLocks noChangeAspect="1"/>
          </p:cNvPicPr>
          <p:nvPr/>
        </p:nvPicPr>
        <p:blipFill>
          <a:blip r:embed="rId2"/>
          <a:stretch>
            <a:fillRect/>
          </a:stretch>
        </p:blipFill>
        <p:spPr>
          <a:xfrm>
            <a:off x="280736" y="6283194"/>
            <a:ext cx="1583938" cy="482310"/>
          </a:xfrm>
          <a:prstGeom prst="rect">
            <a:avLst/>
          </a:prstGeom>
          <a:ln w="12700">
            <a:miter lim="400000"/>
          </a:ln>
        </p:spPr>
      </p:pic>
      <p:sp>
        <p:nvSpPr>
          <p:cNvPr id="7" name="Rectangle 6">
            <a:extLst>
              <a:ext uri="{FF2B5EF4-FFF2-40B4-BE49-F238E27FC236}">
                <a16:creationId xmlns:a16="http://schemas.microsoft.com/office/drawing/2014/main" id="{3759B979-3A80-4DCC-87DB-588B1FAE5B5D}"/>
              </a:ext>
            </a:extLst>
          </p:cNvPr>
          <p:cNvSpPr/>
          <p:nvPr/>
        </p:nvSpPr>
        <p:spPr>
          <a:xfrm>
            <a:off x="9875520" y="0"/>
            <a:ext cx="2316480" cy="946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latin typeface="Century Gothic" panose="020B0502020202020204" pitchFamily="34" charset="0"/>
            </a:endParaRPr>
          </a:p>
        </p:txBody>
      </p:sp>
      <p:sp>
        <p:nvSpPr>
          <p:cNvPr id="8" name="Parallelogram 7">
            <a:extLst>
              <a:ext uri="{FF2B5EF4-FFF2-40B4-BE49-F238E27FC236}">
                <a16:creationId xmlns:a16="http://schemas.microsoft.com/office/drawing/2014/main" id="{822F9931-EEC7-4B60-9732-3888BF8BED4B}"/>
              </a:ext>
            </a:extLst>
          </p:cNvPr>
          <p:cNvSpPr/>
          <p:nvPr/>
        </p:nvSpPr>
        <p:spPr>
          <a:xfrm>
            <a:off x="4267201" y="2"/>
            <a:ext cx="4574438" cy="6095543"/>
          </a:xfrm>
          <a:prstGeom prst="parallelogram">
            <a:avLst>
              <a:gd name="adj" fmla="val 84081"/>
            </a:avLst>
          </a:prstGeom>
          <a:solidFill>
            <a:srgbClr val="A4C6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latin typeface="Century Gothic" panose="020B0502020202020204" pitchFamily="34" charset="0"/>
            </a:endParaRPr>
          </a:p>
        </p:txBody>
      </p:sp>
    </p:spTree>
    <p:extLst>
      <p:ext uri="{BB962C8B-B14F-4D97-AF65-F5344CB8AC3E}">
        <p14:creationId xmlns:p14="http://schemas.microsoft.com/office/powerpoint/2010/main" val="6619169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AD7B7-ECB5-43B0-9761-E9C527B6B7B5}"/>
              </a:ext>
            </a:extLst>
          </p:cNvPr>
          <p:cNvSpPr>
            <a:spLocks noGrp="1"/>
          </p:cNvSpPr>
          <p:nvPr>
            <p:ph type="title" hasCustomPrompt="1"/>
          </p:nvPr>
        </p:nvSpPr>
        <p:spPr/>
        <p:txBody>
          <a:bodyPr/>
          <a:lstStyle>
            <a:lvl1pPr>
              <a:defRPr/>
            </a:lvl1pPr>
          </a:lstStyle>
          <a:p>
            <a:r>
              <a:rPr lang="en-US"/>
              <a:t>Click to insert slide title</a:t>
            </a:r>
            <a:endParaRPr lang="en-GB"/>
          </a:p>
        </p:txBody>
      </p:sp>
      <p:sp>
        <p:nvSpPr>
          <p:cNvPr id="3" name="Content Placeholder 2">
            <a:extLst>
              <a:ext uri="{FF2B5EF4-FFF2-40B4-BE49-F238E27FC236}">
                <a16:creationId xmlns:a16="http://schemas.microsoft.com/office/drawing/2014/main" id="{52A9A8AC-3DD0-437E-A35D-183AD05F4B5C}"/>
              </a:ext>
            </a:extLst>
          </p:cNvPr>
          <p:cNvSpPr>
            <a:spLocks noGrp="1"/>
          </p:cNvSpPr>
          <p:nvPr>
            <p:ph sz="half" idx="1" hasCustomPrompt="1"/>
          </p:nvPr>
        </p:nvSpPr>
        <p:spPr>
          <a:xfrm>
            <a:off x="274667" y="1722474"/>
            <a:ext cx="5436000" cy="4454489"/>
          </a:xfrm>
        </p:spPr>
        <p:txBody>
          <a:bodyPr/>
          <a:lstStyle/>
          <a:p>
            <a:pPr lvl="0"/>
            <a:r>
              <a:rPr lang="en-US"/>
              <a:t>Click to edit text </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DB08E1B-9724-497B-9461-6814A2E899CD}"/>
              </a:ext>
            </a:extLst>
          </p:cNvPr>
          <p:cNvSpPr>
            <a:spLocks noGrp="1"/>
          </p:cNvSpPr>
          <p:nvPr>
            <p:ph sz="half" idx="2" hasCustomPrompt="1"/>
          </p:nvPr>
        </p:nvSpPr>
        <p:spPr>
          <a:xfrm>
            <a:off x="6481333" y="1722474"/>
            <a:ext cx="5436000" cy="4454489"/>
          </a:xfrm>
        </p:spPr>
        <p:txBody>
          <a:bodyPr/>
          <a:lstStyle/>
          <a:p>
            <a:pPr lvl="0"/>
            <a:r>
              <a:rPr lang="en-US"/>
              <a:t>Click to edit text </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3366602-C90D-4EB5-9FBB-A1BD2AA9C7C0}"/>
              </a:ext>
            </a:extLst>
          </p:cNvPr>
          <p:cNvSpPr>
            <a:spLocks noGrp="1"/>
          </p:cNvSpPr>
          <p:nvPr>
            <p:ph type="dt" sz="half" idx="10"/>
          </p:nvPr>
        </p:nvSpPr>
        <p:spPr/>
        <p:txBody>
          <a:bodyPr/>
          <a:lstStyle/>
          <a:p>
            <a:fld id="{3466FEC4-3630-454D-8A20-85D5E9552329}" type="datetime1">
              <a:rPr lang="en-GB" smtClean="0"/>
              <a:t>21/10/2024</a:t>
            </a:fld>
            <a:endParaRPr lang="en-GB"/>
          </a:p>
        </p:txBody>
      </p:sp>
      <p:sp>
        <p:nvSpPr>
          <p:cNvPr id="6" name="Footer Placeholder 5">
            <a:extLst>
              <a:ext uri="{FF2B5EF4-FFF2-40B4-BE49-F238E27FC236}">
                <a16:creationId xmlns:a16="http://schemas.microsoft.com/office/drawing/2014/main" id="{F39A2630-B8FC-4E7F-AEC9-B884BA543C9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2A9D58B-44AB-498A-BDD1-1FA297BFD8FE}"/>
              </a:ext>
            </a:extLst>
          </p:cNvPr>
          <p:cNvSpPr>
            <a:spLocks noGrp="1"/>
          </p:cNvSpPr>
          <p:nvPr>
            <p:ph type="sldNum" sz="quarter" idx="12"/>
          </p:nvPr>
        </p:nvSpPr>
        <p:spPr/>
        <p:txBody>
          <a:bodyPr/>
          <a:lstStyle/>
          <a:p>
            <a:fld id="{6D317083-583A-4C42-B2C5-F5A08834B545}" type="slidenum">
              <a:rPr lang="en-GB" smtClean="0"/>
              <a:t>‹#›</a:t>
            </a:fld>
            <a:endParaRPr lang="en-GB"/>
          </a:p>
        </p:txBody>
      </p:sp>
      <p:sp>
        <p:nvSpPr>
          <p:cNvPr id="13" name="Text Placeholder 12">
            <a:extLst>
              <a:ext uri="{FF2B5EF4-FFF2-40B4-BE49-F238E27FC236}">
                <a16:creationId xmlns:a16="http://schemas.microsoft.com/office/drawing/2014/main" id="{74DCD7DE-25DF-47BF-A944-D01E4D8DBCCD}"/>
              </a:ext>
            </a:extLst>
          </p:cNvPr>
          <p:cNvSpPr>
            <a:spLocks noGrp="1"/>
          </p:cNvSpPr>
          <p:nvPr>
            <p:ph type="body" sz="quarter" idx="13" hasCustomPrompt="1"/>
          </p:nvPr>
        </p:nvSpPr>
        <p:spPr>
          <a:xfrm>
            <a:off x="274638" y="765175"/>
            <a:ext cx="9601200" cy="365125"/>
          </a:xfrm>
        </p:spPr>
        <p:txBody>
          <a:bodyPr>
            <a:noAutofit/>
          </a:bodyPr>
          <a:lstStyle>
            <a:lvl1pPr marL="0" indent="0">
              <a:buNone/>
              <a:defRPr sz="2400"/>
            </a:lvl1pPr>
          </a:lstStyle>
          <a:p>
            <a:pPr lvl="0"/>
            <a:r>
              <a:rPr lang="en-GB"/>
              <a:t>Click to insert slide subtitle</a:t>
            </a:r>
          </a:p>
        </p:txBody>
      </p:sp>
    </p:spTree>
    <p:extLst>
      <p:ext uri="{BB962C8B-B14F-4D97-AF65-F5344CB8AC3E}">
        <p14:creationId xmlns:p14="http://schemas.microsoft.com/office/powerpoint/2010/main" val="4738425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06AC1-0384-44CA-88DD-A752136E4530}"/>
              </a:ext>
            </a:extLst>
          </p:cNvPr>
          <p:cNvSpPr>
            <a:spLocks noGrp="1"/>
          </p:cNvSpPr>
          <p:nvPr>
            <p:ph type="title" hasCustomPrompt="1"/>
          </p:nvPr>
        </p:nvSpPr>
        <p:spPr>
          <a:xfrm>
            <a:off x="274669" y="296864"/>
            <a:ext cx="9601170" cy="468312"/>
          </a:xfrm>
        </p:spPr>
        <p:txBody>
          <a:bodyPr/>
          <a:lstStyle>
            <a:lvl1pPr>
              <a:defRPr/>
            </a:lvl1pPr>
          </a:lstStyle>
          <a:p>
            <a:r>
              <a:rPr lang="en-US"/>
              <a:t>Click to insert slide title</a:t>
            </a:r>
            <a:endParaRPr lang="en-GB"/>
          </a:p>
        </p:txBody>
      </p:sp>
      <p:sp>
        <p:nvSpPr>
          <p:cNvPr id="3" name="Text Placeholder 2">
            <a:extLst>
              <a:ext uri="{FF2B5EF4-FFF2-40B4-BE49-F238E27FC236}">
                <a16:creationId xmlns:a16="http://schemas.microsoft.com/office/drawing/2014/main" id="{E2717708-33A5-4ECB-B3C4-78CC7333FA3B}"/>
              </a:ext>
            </a:extLst>
          </p:cNvPr>
          <p:cNvSpPr>
            <a:spLocks noGrp="1"/>
          </p:cNvSpPr>
          <p:nvPr>
            <p:ph type="body" idx="1" hasCustomPrompt="1"/>
          </p:nvPr>
        </p:nvSpPr>
        <p:spPr>
          <a:xfrm>
            <a:off x="274667" y="1711842"/>
            <a:ext cx="5436000" cy="468312"/>
          </a:xfrm>
        </p:spPr>
        <p:txBody>
          <a:bodyPr anchor="b"/>
          <a:lstStyle>
            <a:lvl1pPr marL="0" indent="0">
              <a:buNone/>
              <a:defRPr sz="2400" b="0">
                <a:solidFill>
                  <a:schemeClr val="accent1"/>
                </a:solidFill>
              </a:defRPr>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en-US"/>
              <a:t>Click to edit text</a:t>
            </a:r>
          </a:p>
        </p:txBody>
      </p:sp>
      <p:sp>
        <p:nvSpPr>
          <p:cNvPr id="4" name="Content Placeholder 3">
            <a:extLst>
              <a:ext uri="{FF2B5EF4-FFF2-40B4-BE49-F238E27FC236}">
                <a16:creationId xmlns:a16="http://schemas.microsoft.com/office/drawing/2014/main" id="{997C9F9D-7D7B-4E80-9733-EC98EF1EAA60}"/>
              </a:ext>
            </a:extLst>
          </p:cNvPr>
          <p:cNvSpPr>
            <a:spLocks noGrp="1"/>
          </p:cNvSpPr>
          <p:nvPr>
            <p:ph sz="half" idx="2"/>
          </p:nvPr>
        </p:nvSpPr>
        <p:spPr>
          <a:xfrm>
            <a:off x="274667" y="2180156"/>
            <a:ext cx="5436000" cy="400950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BF8FC774-E891-4BDC-8A23-3E1DA878A27F}"/>
              </a:ext>
            </a:extLst>
          </p:cNvPr>
          <p:cNvSpPr>
            <a:spLocks noGrp="1"/>
          </p:cNvSpPr>
          <p:nvPr>
            <p:ph type="body" sz="quarter" idx="3" hasCustomPrompt="1"/>
          </p:nvPr>
        </p:nvSpPr>
        <p:spPr>
          <a:xfrm>
            <a:off x="6491186" y="1711842"/>
            <a:ext cx="5436000" cy="468312"/>
          </a:xfrm>
        </p:spPr>
        <p:txBody>
          <a:bodyPr anchor="b"/>
          <a:lstStyle>
            <a:lvl1pPr marL="0" indent="0">
              <a:buNone/>
              <a:defRPr sz="2400" b="0">
                <a:solidFill>
                  <a:schemeClr val="accent1"/>
                </a:solidFill>
              </a:defRPr>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en-US"/>
              <a:t>Click to edit text</a:t>
            </a:r>
          </a:p>
        </p:txBody>
      </p:sp>
      <p:sp>
        <p:nvSpPr>
          <p:cNvPr id="6" name="Content Placeholder 5">
            <a:extLst>
              <a:ext uri="{FF2B5EF4-FFF2-40B4-BE49-F238E27FC236}">
                <a16:creationId xmlns:a16="http://schemas.microsoft.com/office/drawing/2014/main" id="{42FB1D74-0ED4-4498-ABE6-6C83EA20D0BE}"/>
              </a:ext>
            </a:extLst>
          </p:cNvPr>
          <p:cNvSpPr>
            <a:spLocks noGrp="1"/>
          </p:cNvSpPr>
          <p:nvPr>
            <p:ph sz="quarter" idx="4"/>
          </p:nvPr>
        </p:nvSpPr>
        <p:spPr>
          <a:xfrm>
            <a:off x="6491186" y="2180156"/>
            <a:ext cx="5436000" cy="400950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F9CD5162-0CC2-4046-A2C0-CA5965A1B94F}"/>
              </a:ext>
            </a:extLst>
          </p:cNvPr>
          <p:cNvSpPr>
            <a:spLocks noGrp="1"/>
          </p:cNvSpPr>
          <p:nvPr>
            <p:ph type="dt" sz="half" idx="10"/>
          </p:nvPr>
        </p:nvSpPr>
        <p:spPr/>
        <p:txBody>
          <a:bodyPr/>
          <a:lstStyle/>
          <a:p>
            <a:fld id="{E149D248-40FC-479A-8AB9-9705D7D1A3C8}" type="datetime1">
              <a:rPr lang="en-GB" smtClean="0"/>
              <a:t>21/10/2024</a:t>
            </a:fld>
            <a:endParaRPr lang="en-GB"/>
          </a:p>
        </p:txBody>
      </p:sp>
      <p:sp>
        <p:nvSpPr>
          <p:cNvPr id="8" name="Footer Placeholder 7">
            <a:extLst>
              <a:ext uri="{FF2B5EF4-FFF2-40B4-BE49-F238E27FC236}">
                <a16:creationId xmlns:a16="http://schemas.microsoft.com/office/drawing/2014/main" id="{A554A0E7-767D-4C23-8956-CD0E6FFD782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A1D5CED-B19E-4C0F-957D-3C96A285E03C}"/>
              </a:ext>
            </a:extLst>
          </p:cNvPr>
          <p:cNvSpPr>
            <a:spLocks noGrp="1"/>
          </p:cNvSpPr>
          <p:nvPr>
            <p:ph type="sldNum" sz="quarter" idx="12"/>
          </p:nvPr>
        </p:nvSpPr>
        <p:spPr/>
        <p:txBody>
          <a:bodyPr/>
          <a:lstStyle/>
          <a:p>
            <a:fld id="{6D317083-583A-4C42-B2C5-F5A08834B545}" type="slidenum">
              <a:rPr lang="en-GB" smtClean="0"/>
              <a:t>‹#›</a:t>
            </a:fld>
            <a:endParaRPr lang="en-GB"/>
          </a:p>
        </p:txBody>
      </p:sp>
      <p:sp>
        <p:nvSpPr>
          <p:cNvPr id="10" name="Text Placeholder 12">
            <a:extLst>
              <a:ext uri="{FF2B5EF4-FFF2-40B4-BE49-F238E27FC236}">
                <a16:creationId xmlns:a16="http://schemas.microsoft.com/office/drawing/2014/main" id="{26D34F82-5F2D-4EA1-94F9-C83219F1B4DD}"/>
              </a:ext>
            </a:extLst>
          </p:cNvPr>
          <p:cNvSpPr>
            <a:spLocks noGrp="1"/>
          </p:cNvSpPr>
          <p:nvPr>
            <p:ph type="body" sz="quarter" idx="13" hasCustomPrompt="1"/>
          </p:nvPr>
        </p:nvSpPr>
        <p:spPr>
          <a:xfrm>
            <a:off x="274638" y="765177"/>
            <a:ext cx="9601200" cy="365125"/>
          </a:xfrm>
        </p:spPr>
        <p:txBody>
          <a:bodyPr>
            <a:noAutofit/>
          </a:bodyPr>
          <a:lstStyle>
            <a:lvl1pPr marL="0" indent="0">
              <a:buNone/>
              <a:defRPr sz="2400"/>
            </a:lvl1pPr>
          </a:lstStyle>
          <a:p>
            <a:pPr lvl="0"/>
            <a:r>
              <a:rPr lang="en-GB"/>
              <a:t>Click to insert slide subtitle</a:t>
            </a:r>
          </a:p>
        </p:txBody>
      </p:sp>
    </p:spTree>
    <p:extLst>
      <p:ext uri="{BB962C8B-B14F-4D97-AF65-F5344CB8AC3E}">
        <p14:creationId xmlns:p14="http://schemas.microsoft.com/office/powerpoint/2010/main" val="17153505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44746-08E3-4D13-913E-42873BD98EFA}"/>
              </a:ext>
            </a:extLst>
          </p:cNvPr>
          <p:cNvSpPr>
            <a:spLocks noGrp="1"/>
          </p:cNvSpPr>
          <p:nvPr>
            <p:ph type="title" hasCustomPrompt="1"/>
          </p:nvPr>
        </p:nvSpPr>
        <p:spPr>
          <a:xfrm>
            <a:off x="263525" y="296864"/>
            <a:ext cx="9568734" cy="468312"/>
          </a:xfrm>
        </p:spPr>
        <p:txBody>
          <a:bodyPr anchor="ctr"/>
          <a:lstStyle>
            <a:lvl1pPr>
              <a:defRPr sz="3200"/>
            </a:lvl1pPr>
          </a:lstStyle>
          <a:p>
            <a:r>
              <a:rPr lang="en-US"/>
              <a:t>Click to insert slide title</a:t>
            </a:r>
            <a:endParaRPr lang="en-GB"/>
          </a:p>
        </p:txBody>
      </p:sp>
      <p:sp>
        <p:nvSpPr>
          <p:cNvPr id="3" name="Content Placeholder 2">
            <a:extLst>
              <a:ext uri="{FF2B5EF4-FFF2-40B4-BE49-F238E27FC236}">
                <a16:creationId xmlns:a16="http://schemas.microsoft.com/office/drawing/2014/main" id="{74DB85CB-4289-4AE6-99D7-22D764F5B59D}"/>
              </a:ext>
            </a:extLst>
          </p:cNvPr>
          <p:cNvSpPr>
            <a:spLocks noGrp="1"/>
          </p:cNvSpPr>
          <p:nvPr>
            <p:ph idx="1" hasCustomPrompt="1"/>
          </p:nvPr>
        </p:nvSpPr>
        <p:spPr>
          <a:xfrm>
            <a:off x="5183188" y="1304927"/>
            <a:ext cx="6172201" cy="4556125"/>
          </a:xfrm>
        </p:spPr>
        <p:txBody>
          <a:bodyPr/>
          <a:lstStyle>
            <a:lvl1pPr>
              <a:defRPr sz="2000"/>
            </a:lvl1pPr>
            <a:lvl2pPr>
              <a:defRPr sz="1801"/>
            </a:lvl2pPr>
            <a:lvl3pPr>
              <a:defRPr sz="1600"/>
            </a:lvl3pPr>
            <a:lvl4pPr>
              <a:defRPr sz="1401"/>
            </a:lvl4pPr>
            <a:lvl5pPr>
              <a:defRPr sz="1200"/>
            </a:lvl5pPr>
            <a:lvl6pPr>
              <a:defRPr sz="2000"/>
            </a:lvl6pPr>
            <a:lvl7pPr>
              <a:defRPr sz="2000"/>
            </a:lvl7pPr>
            <a:lvl8pPr>
              <a:defRPr sz="2000"/>
            </a:lvl8pPr>
            <a:lvl9pPr>
              <a:defRPr sz="2000"/>
            </a:lvl9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349ACE6-F8E9-480E-BDBB-4D7E91796269}"/>
              </a:ext>
            </a:extLst>
          </p:cNvPr>
          <p:cNvSpPr>
            <a:spLocks noGrp="1"/>
          </p:cNvSpPr>
          <p:nvPr>
            <p:ph type="body" sz="half" idx="2" hasCustomPrompt="1"/>
          </p:nvPr>
        </p:nvSpPr>
        <p:spPr>
          <a:xfrm>
            <a:off x="274669" y="1304925"/>
            <a:ext cx="4497358" cy="4564063"/>
          </a:xfrm>
        </p:spPr>
        <p:txBody>
          <a:bodyPr>
            <a:normAutofit/>
          </a:bodyPr>
          <a:lstStyle>
            <a:lvl1pPr marL="0" indent="0">
              <a:buNone/>
              <a:defRPr sz="2000"/>
            </a:lvl1pPr>
            <a:lvl2pPr marL="457211" indent="0">
              <a:buNone/>
              <a:defRPr sz="1401"/>
            </a:lvl2pPr>
            <a:lvl3pPr marL="914423" indent="0">
              <a:buNone/>
              <a:defRPr sz="1200"/>
            </a:lvl3pPr>
            <a:lvl4pPr marL="1371634" indent="0">
              <a:buNone/>
              <a:defRPr sz="1001"/>
            </a:lvl4pPr>
            <a:lvl5pPr marL="1828846" indent="0">
              <a:buNone/>
              <a:defRPr sz="1001"/>
            </a:lvl5pPr>
            <a:lvl6pPr marL="2286057" indent="0">
              <a:buNone/>
              <a:defRPr sz="1001"/>
            </a:lvl6pPr>
            <a:lvl7pPr marL="2743269" indent="0">
              <a:buNone/>
              <a:defRPr sz="1001"/>
            </a:lvl7pPr>
            <a:lvl8pPr marL="3200480" indent="0">
              <a:buNone/>
              <a:defRPr sz="1001"/>
            </a:lvl8pPr>
            <a:lvl9pPr marL="3657691" indent="0">
              <a:buNone/>
              <a:defRPr sz="1001"/>
            </a:lvl9pPr>
          </a:lstStyle>
          <a:p>
            <a:pPr lvl="0"/>
            <a:r>
              <a:rPr lang="en-US"/>
              <a:t>Click to edit text</a:t>
            </a:r>
          </a:p>
        </p:txBody>
      </p:sp>
      <p:sp>
        <p:nvSpPr>
          <p:cNvPr id="5" name="Date Placeholder 4">
            <a:extLst>
              <a:ext uri="{FF2B5EF4-FFF2-40B4-BE49-F238E27FC236}">
                <a16:creationId xmlns:a16="http://schemas.microsoft.com/office/drawing/2014/main" id="{4358DFE9-0204-41ED-AE2B-9286EE802E66}"/>
              </a:ext>
            </a:extLst>
          </p:cNvPr>
          <p:cNvSpPr>
            <a:spLocks noGrp="1"/>
          </p:cNvSpPr>
          <p:nvPr>
            <p:ph type="dt" sz="half" idx="10"/>
          </p:nvPr>
        </p:nvSpPr>
        <p:spPr/>
        <p:txBody>
          <a:bodyPr/>
          <a:lstStyle/>
          <a:p>
            <a:fld id="{81FFF042-3603-4A9C-B3EE-819CEF96C792}" type="datetime1">
              <a:rPr lang="en-GB" smtClean="0"/>
              <a:t>21/10/2024</a:t>
            </a:fld>
            <a:endParaRPr lang="en-GB"/>
          </a:p>
        </p:txBody>
      </p:sp>
      <p:sp>
        <p:nvSpPr>
          <p:cNvPr id="6" name="Footer Placeholder 5">
            <a:extLst>
              <a:ext uri="{FF2B5EF4-FFF2-40B4-BE49-F238E27FC236}">
                <a16:creationId xmlns:a16="http://schemas.microsoft.com/office/drawing/2014/main" id="{E0561789-2EE4-455A-ABB2-3E6801FBD88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43B208F-D8C1-474B-86F4-54D91D35C19A}"/>
              </a:ext>
            </a:extLst>
          </p:cNvPr>
          <p:cNvSpPr>
            <a:spLocks noGrp="1"/>
          </p:cNvSpPr>
          <p:nvPr>
            <p:ph type="sldNum" sz="quarter" idx="12"/>
          </p:nvPr>
        </p:nvSpPr>
        <p:spPr/>
        <p:txBody>
          <a:bodyPr/>
          <a:lstStyle/>
          <a:p>
            <a:fld id="{6D317083-583A-4C42-B2C5-F5A08834B545}" type="slidenum">
              <a:rPr lang="en-GB" smtClean="0"/>
              <a:t>‹#›</a:t>
            </a:fld>
            <a:endParaRPr lang="en-GB"/>
          </a:p>
        </p:txBody>
      </p:sp>
    </p:spTree>
    <p:extLst>
      <p:ext uri="{BB962C8B-B14F-4D97-AF65-F5344CB8AC3E}">
        <p14:creationId xmlns:p14="http://schemas.microsoft.com/office/powerpoint/2010/main" val="38108933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3606F-BB07-42AE-B109-575E563673C9}"/>
              </a:ext>
            </a:extLst>
          </p:cNvPr>
          <p:cNvSpPr>
            <a:spLocks noGrp="1"/>
          </p:cNvSpPr>
          <p:nvPr>
            <p:ph type="title" hasCustomPrompt="1"/>
          </p:nvPr>
        </p:nvSpPr>
        <p:spPr>
          <a:xfrm>
            <a:off x="274668" y="296864"/>
            <a:ext cx="9528094" cy="468312"/>
          </a:xfrm>
        </p:spPr>
        <p:txBody>
          <a:bodyPr anchor="ctr"/>
          <a:lstStyle>
            <a:lvl1pPr>
              <a:defRPr sz="3200"/>
            </a:lvl1pPr>
          </a:lstStyle>
          <a:p>
            <a:r>
              <a:rPr lang="en-US"/>
              <a:t>Click to insert slide title</a:t>
            </a:r>
            <a:endParaRPr lang="en-GB"/>
          </a:p>
        </p:txBody>
      </p:sp>
      <p:sp>
        <p:nvSpPr>
          <p:cNvPr id="3" name="Picture Placeholder 2">
            <a:extLst>
              <a:ext uri="{FF2B5EF4-FFF2-40B4-BE49-F238E27FC236}">
                <a16:creationId xmlns:a16="http://schemas.microsoft.com/office/drawing/2014/main" id="{9B316748-25F6-428A-AD6B-ED046E90EC47}"/>
              </a:ext>
            </a:extLst>
          </p:cNvPr>
          <p:cNvSpPr>
            <a:spLocks noGrp="1"/>
          </p:cNvSpPr>
          <p:nvPr>
            <p:ph type="pic" idx="1"/>
          </p:nvPr>
        </p:nvSpPr>
        <p:spPr>
          <a:xfrm>
            <a:off x="5183188" y="1304926"/>
            <a:ext cx="6172201" cy="4556125"/>
          </a:xfrm>
        </p:spPr>
        <p:txBody>
          <a:bodyPr/>
          <a:lstStyle>
            <a:lvl1pPr marL="0" indent="0">
              <a:buNone/>
              <a:defRPr sz="3200"/>
            </a:lvl1pPr>
            <a:lvl2pPr marL="457211" indent="0">
              <a:buNone/>
              <a:defRPr sz="2800"/>
            </a:lvl2pPr>
            <a:lvl3pPr marL="914423" indent="0">
              <a:buNone/>
              <a:defRPr sz="2400"/>
            </a:lvl3pPr>
            <a:lvl4pPr marL="1371634" indent="0">
              <a:buNone/>
              <a:defRPr sz="2000"/>
            </a:lvl4pPr>
            <a:lvl5pPr marL="1828846" indent="0">
              <a:buNone/>
              <a:defRPr sz="2000"/>
            </a:lvl5pPr>
            <a:lvl6pPr marL="2286057" indent="0">
              <a:buNone/>
              <a:defRPr sz="2000"/>
            </a:lvl6pPr>
            <a:lvl7pPr marL="2743269" indent="0">
              <a:buNone/>
              <a:defRPr sz="2000"/>
            </a:lvl7pPr>
            <a:lvl8pPr marL="3200480" indent="0">
              <a:buNone/>
              <a:defRPr sz="2000"/>
            </a:lvl8pPr>
            <a:lvl9pPr marL="3657691" indent="0">
              <a:buNone/>
              <a:defRPr sz="2000"/>
            </a:lvl9pPr>
          </a:lstStyle>
          <a:p>
            <a:r>
              <a:rPr lang="en-GB"/>
              <a:t>Click icon to add picture</a:t>
            </a:r>
          </a:p>
        </p:txBody>
      </p:sp>
      <p:sp>
        <p:nvSpPr>
          <p:cNvPr id="4" name="Text Placeholder 3">
            <a:extLst>
              <a:ext uri="{FF2B5EF4-FFF2-40B4-BE49-F238E27FC236}">
                <a16:creationId xmlns:a16="http://schemas.microsoft.com/office/drawing/2014/main" id="{546188B1-C57A-4868-A0AE-B739E91F8EC6}"/>
              </a:ext>
            </a:extLst>
          </p:cNvPr>
          <p:cNvSpPr>
            <a:spLocks noGrp="1"/>
          </p:cNvSpPr>
          <p:nvPr>
            <p:ph type="body" sz="half" idx="2" hasCustomPrompt="1"/>
          </p:nvPr>
        </p:nvSpPr>
        <p:spPr>
          <a:xfrm>
            <a:off x="263526" y="1304924"/>
            <a:ext cx="4508500" cy="4564063"/>
          </a:xfrm>
        </p:spPr>
        <p:txBody>
          <a:bodyPr>
            <a:normAutofit/>
          </a:bodyPr>
          <a:lstStyle>
            <a:lvl1pPr marL="0" indent="0">
              <a:buNone/>
              <a:defRPr sz="2000"/>
            </a:lvl1pPr>
            <a:lvl2pPr marL="457211" indent="0">
              <a:buNone/>
              <a:defRPr sz="1401"/>
            </a:lvl2pPr>
            <a:lvl3pPr marL="914423" indent="0">
              <a:buNone/>
              <a:defRPr sz="1200"/>
            </a:lvl3pPr>
            <a:lvl4pPr marL="1371634" indent="0">
              <a:buNone/>
              <a:defRPr sz="1001"/>
            </a:lvl4pPr>
            <a:lvl5pPr marL="1828846" indent="0">
              <a:buNone/>
              <a:defRPr sz="1001"/>
            </a:lvl5pPr>
            <a:lvl6pPr marL="2286057" indent="0">
              <a:buNone/>
              <a:defRPr sz="1001"/>
            </a:lvl6pPr>
            <a:lvl7pPr marL="2743269" indent="0">
              <a:buNone/>
              <a:defRPr sz="1001"/>
            </a:lvl7pPr>
            <a:lvl8pPr marL="3200480" indent="0">
              <a:buNone/>
              <a:defRPr sz="1001"/>
            </a:lvl8pPr>
            <a:lvl9pPr marL="3657691" indent="0">
              <a:buNone/>
              <a:defRPr sz="1001"/>
            </a:lvl9pPr>
          </a:lstStyle>
          <a:p>
            <a:pPr lvl="0"/>
            <a:r>
              <a:rPr lang="en-US"/>
              <a:t>Click to edit text</a:t>
            </a:r>
          </a:p>
        </p:txBody>
      </p:sp>
      <p:sp>
        <p:nvSpPr>
          <p:cNvPr id="5" name="Date Placeholder 4">
            <a:extLst>
              <a:ext uri="{FF2B5EF4-FFF2-40B4-BE49-F238E27FC236}">
                <a16:creationId xmlns:a16="http://schemas.microsoft.com/office/drawing/2014/main" id="{44201609-236A-4B1E-94A7-E3BD30461A60}"/>
              </a:ext>
            </a:extLst>
          </p:cNvPr>
          <p:cNvSpPr>
            <a:spLocks noGrp="1"/>
          </p:cNvSpPr>
          <p:nvPr>
            <p:ph type="dt" sz="half" idx="10"/>
          </p:nvPr>
        </p:nvSpPr>
        <p:spPr/>
        <p:txBody>
          <a:bodyPr/>
          <a:lstStyle/>
          <a:p>
            <a:fld id="{13C2630F-C27D-4974-8E90-4B420C67E035}" type="datetime1">
              <a:rPr lang="en-GB" smtClean="0"/>
              <a:t>21/10/2024</a:t>
            </a:fld>
            <a:endParaRPr lang="en-GB"/>
          </a:p>
        </p:txBody>
      </p:sp>
      <p:sp>
        <p:nvSpPr>
          <p:cNvPr id="6" name="Footer Placeholder 5">
            <a:extLst>
              <a:ext uri="{FF2B5EF4-FFF2-40B4-BE49-F238E27FC236}">
                <a16:creationId xmlns:a16="http://schemas.microsoft.com/office/drawing/2014/main" id="{23DEAAF6-77E3-4079-9BFC-5C033D87167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E194BAD-8E49-4E3E-8F53-50CA24CA701D}"/>
              </a:ext>
            </a:extLst>
          </p:cNvPr>
          <p:cNvSpPr>
            <a:spLocks noGrp="1"/>
          </p:cNvSpPr>
          <p:nvPr>
            <p:ph type="sldNum" sz="quarter" idx="12"/>
          </p:nvPr>
        </p:nvSpPr>
        <p:spPr/>
        <p:txBody>
          <a:bodyPr/>
          <a:lstStyle/>
          <a:p>
            <a:fld id="{6D317083-583A-4C42-B2C5-F5A08834B545}" type="slidenum">
              <a:rPr lang="en-GB" smtClean="0"/>
              <a:t>‹#›</a:t>
            </a:fld>
            <a:endParaRPr lang="en-GB"/>
          </a:p>
        </p:txBody>
      </p:sp>
    </p:spTree>
    <p:extLst>
      <p:ext uri="{BB962C8B-B14F-4D97-AF65-F5344CB8AC3E}">
        <p14:creationId xmlns:p14="http://schemas.microsoft.com/office/powerpoint/2010/main" val="32117152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D7363-8CFB-4EE2-927B-4C74E8B18E4C}"/>
              </a:ext>
            </a:extLst>
          </p:cNvPr>
          <p:cNvSpPr>
            <a:spLocks noGrp="1"/>
          </p:cNvSpPr>
          <p:nvPr>
            <p:ph type="ctrTitle" hasCustomPrompt="1"/>
          </p:nvPr>
        </p:nvSpPr>
        <p:spPr>
          <a:xfrm>
            <a:off x="556438" y="2189168"/>
            <a:ext cx="8608828" cy="745498"/>
          </a:xfrm>
        </p:spPr>
        <p:txBody>
          <a:bodyPr anchor="b">
            <a:normAutofit/>
          </a:bodyPr>
          <a:lstStyle>
            <a:lvl1pPr algn="l">
              <a:defRPr sz="4000"/>
            </a:lvl1pPr>
          </a:lstStyle>
          <a:p>
            <a:r>
              <a:rPr lang="en-US"/>
              <a:t>Click to insert presentation title</a:t>
            </a:r>
            <a:endParaRPr lang="en-GB"/>
          </a:p>
        </p:txBody>
      </p:sp>
      <p:sp>
        <p:nvSpPr>
          <p:cNvPr id="3" name="Subtitle 2">
            <a:extLst>
              <a:ext uri="{FF2B5EF4-FFF2-40B4-BE49-F238E27FC236}">
                <a16:creationId xmlns:a16="http://schemas.microsoft.com/office/drawing/2014/main" id="{2DD01B5E-2A80-449A-AD15-2E5C59B1B7B6}"/>
              </a:ext>
            </a:extLst>
          </p:cNvPr>
          <p:cNvSpPr>
            <a:spLocks noGrp="1"/>
          </p:cNvSpPr>
          <p:nvPr>
            <p:ph type="subTitle" idx="1" hasCustomPrompt="1"/>
          </p:nvPr>
        </p:nvSpPr>
        <p:spPr>
          <a:xfrm>
            <a:off x="556438" y="3056251"/>
            <a:ext cx="7758223" cy="745498"/>
          </a:xfrm>
        </p:spPr>
        <p:txBody>
          <a:bodyPr>
            <a:normAutofit/>
          </a:bodyPr>
          <a:lstStyle>
            <a:lvl1pPr marL="0" indent="0" algn="l">
              <a:buNone/>
              <a:defRPr sz="3001"/>
            </a:lvl1pPr>
            <a:lvl2pPr marL="457211" indent="0" algn="ctr">
              <a:buNone/>
              <a:defRPr sz="2000"/>
            </a:lvl2pPr>
            <a:lvl3pPr marL="914423" indent="0" algn="ctr">
              <a:buNone/>
              <a:defRPr sz="1801"/>
            </a:lvl3pPr>
            <a:lvl4pPr marL="1371634" indent="0" algn="ctr">
              <a:buNone/>
              <a:defRPr sz="1600"/>
            </a:lvl4pPr>
            <a:lvl5pPr marL="1828846" indent="0" algn="ctr">
              <a:buNone/>
              <a:defRPr sz="1600"/>
            </a:lvl5pPr>
            <a:lvl6pPr marL="2286057" indent="0" algn="ctr">
              <a:buNone/>
              <a:defRPr sz="1600"/>
            </a:lvl6pPr>
            <a:lvl7pPr marL="2743269" indent="0" algn="ctr">
              <a:buNone/>
              <a:defRPr sz="1600"/>
            </a:lvl7pPr>
            <a:lvl8pPr marL="3200480" indent="0" algn="ctr">
              <a:buNone/>
              <a:defRPr sz="1600"/>
            </a:lvl8pPr>
            <a:lvl9pPr marL="3657691" indent="0" algn="ctr">
              <a:buNone/>
              <a:defRPr sz="1600"/>
            </a:lvl9pPr>
          </a:lstStyle>
          <a:p>
            <a:r>
              <a:rPr lang="en-US"/>
              <a:t>Click to insert presentation subtitle</a:t>
            </a:r>
            <a:endParaRPr lang="en-GB"/>
          </a:p>
        </p:txBody>
      </p:sp>
      <p:sp>
        <p:nvSpPr>
          <p:cNvPr id="8" name="Right Triangle 7">
            <a:extLst>
              <a:ext uri="{FF2B5EF4-FFF2-40B4-BE49-F238E27FC236}">
                <a16:creationId xmlns:a16="http://schemas.microsoft.com/office/drawing/2014/main" id="{4A43B3F1-54EF-4C0A-9F02-84F63C0D828B}"/>
              </a:ext>
            </a:extLst>
          </p:cNvPr>
          <p:cNvSpPr/>
          <p:nvPr/>
        </p:nvSpPr>
        <p:spPr>
          <a:xfrm rot="13484639" flipH="1">
            <a:off x="3914025" y="5735482"/>
            <a:ext cx="2274226" cy="2260927"/>
          </a:xfrm>
          <a:prstGeom prst="r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latin typeface="Century Gothic" panose="020B0502020202020204" pitchFamily="34" charset="0"/>
            </a:endParaRPr>
          </a:p>
        </p:txBody>
      </p:sp>
      <p:sp>
        <p:nvSpPr>
          <p:cNvPr id="10" name="Text Placeholder 9">
            <a:extLst>
              <a:ext uri="{FF2B5EF4-FFF2-40B4-BE49-F238E27FC236}">
                <a16:creationId xmlns:a16="http://schemas.microsoft.com/office/drawing/2014/main" id="{99C1B348-30C8-47C7-BE06-F88CCBEAEF91}"/>
              </a:ext>
            </a:extLst>
          </p:cNvPr>
          <p:cNvSpPr>
            <a:spLocks noGrp="1"/>
          </p:cNvSpPr>
          <p:nvPr>
            <p:ph type="body" sz="quarter" idx="10" hasCustomPrompt="1"/>
          </p:nvPr>
        </p:nvSpPr>
        <p:spPr>
          <a:xfrm>
            <a:off x="556437" y="4646429"/>
            <a:ext cx="5400000" cy="479315"/>
          </a:xfrm>
        </p:spPr>
        <p:txBody>
          <a:bodyPr anchor="b">
            <a:normAutofit/>
          </a:bodyPr>
          <a:lstStyle>
            <a:lvl1pPr marL="0" indent="0">
              <a:buNone/>
              <a:defRPr sz="2400"/>
            </a:lvl1pPr>
            <a:lvl3pPr marL="717567" indent="0">
              <a:buNone/>
              <a:defRPr/>
            </a:lvl3pPr>
          </a:lstStyle>
          <a:p>
            <a:pPr lvl="0"/>
            <a:r>
              <a:rPr lang="en-US"/>
              <a:t>Click to add author</a:t>
            </a:r>
          </a:p>
        </p:txBody>
      </p:sp>
      <p:sp>
        <p:nvSpPr>
          <p:cNvPr id="12" name="Text Placeholder 11">
            <a:extLst>
              <a:ext uri="{FF2B5EF4-FFF2-40B4-BE49-F238E27FC236}">
                <a16:creationId xmlns:a16="http://schemas.microsoft.com/office/drawing/2014/main" id="{02BB4D72-39CC-4FEF-B723-28F9206D437F}"/>
              </a:ext>
            </a:extLst>
          </p:cNvPr>
          <p:cNvSpPr>
            <a:spLocks noGrp="1"/>
          </p:cNvSpPr>
          <p:nvPr>
            <p:ph type="body" sz="quarter" idx="11" hasCustomPrompt="1"/>
          </p:nvPr>
        </p:nvSpPr>
        <p:spPr>
          <a:xfrm>
            <a:off x="556438" y="5184093"/>
            <a:ext cx="4035425" cy="525038"/>
          </a:xfrm>
        </p:spPr>
        <p:txBody>
          <a:bodyPr>
            <a:noAutofit/>
          </a:bodyPr>
          <a:lstStyle>
            <a:lvl1pPr marL="0" indent="0">
              <a:buNone/>
              <a:defRPr sz="2400"/>
            </a:lvl1pPr>
          </a:lstStyle>
          <a:p>
            <a:pPr lvl="0"/>
            <a:r>
              <a:rPr lang="en-US"/>
              <a:t>Click to add date</a:t>
            </a:r>
            <a:endParaRPr lang="en-GB"/>
          </a:p>
        </p:txBody>
      </p:sp>
      <p:sp>
        <p:nvSpPr>
          <p:cNvPr id="9" name="Picture Placeholder 17">
            <a:extLst>
              <a:ext uri="{FF2B5EF4-FFF2-40B4-BE49-F238E27FC236}">
                <a16:creationId xmlns:a16="http://schemas.microsoft.com/office/drawing/2014/main" id="{88E84D85-3E4A-4321-92EA-E21AE7B72795}"/>
              </a:ext>
            </a:extLst>
          </p:cNvPr>
          <p:cNvSpPr>
            <a:spLocks noGrp="1"/>
          </p:cNvSpPr>
          <p:nvPr>
            <p:ph type="pic" sz="quarter" idx="12" hasCustomPrompt="1"/>
          </p:nvPr>
        </p:nvSpPr>
        <p:spPr>
          <a:xfrm>
            <a:off x="6791999" y="1470578"/>
            <a:ext cx="5400000" cy="5400675"/>
          </a:xfrm>
          <a:custGeom>
            <a:avLst/>
            <a:gdLst>
              <a:gd name="connsiteX0" fmla="*/ 3912267 w 5400000"/>
              <a:gd name="connsiteY0" fmla="*/ 0 h 5400675"/>
              <a:gd name="connsiteX1" fmla="*/ 3925074 w 5400000"/>
              <a:gd name="connsiteY1" fmla="*/ 0 h 5400675"/>
              <a:gd name="connsiteX2" fmla="*/ 5400000 w 5400000"/>
              <a:gd name="connsiteY2" fmla="*/ 1474926 h 5400675"/>
              <a:gd name="connsiteX3" fmla="*/ 5400000 w 5400000"/>
              <a:gd name="connsiteY3" fmla="*/ 5400675 h 5400675"/>
              <a:gd name="connsiteX4" fmla="*/ 1454419 w 5400000"/>
              <a:gd name="connsiteY4" fmla="*/ 5400675 h 5400675"/>
              <a:gd name="connsiteX5" fmla="*/ 0 w 5400000"/>
              <a:gd name="connsiteY5" fmla="*/ 3946256 h 5400675"/>
              <a:gd name="connsiteX6" fmla="*/ 0 w 5400000"/>
              <a:gd name="connsiteY6" fmla="*/ 3912267 h 5400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00000" h="5400675">
                <a:moveTo>
                  <a:pt x="3912267" y="0"/>
                </a:moveTo>
                <a:lnTo>
                  <a:pt x="3925074" y="0"/>
                </a:lnTo>
                <a:lnTo>
                  <a:pt x="5400000" y="1474926"/>
                </a:lnTo>
                <a:lnTo>
                  <a:pt x="5400000" y="5400675"/>
                </a:lnTo>
                <a:lnTo>
                  <a:pt x="1454419" y="5400675"/>
                </a:lnTo>
                <a:lnTo>
                  <a:pt x="0" y="3946256"/>
                </a:lnTo>
                <a:lnTo>
                  <a:pt x="0" y="3912267"/>
                </a:lnTo>
                <a:close/>
              </a:path>
            </a:pathLst>
          </a:custGeom>
          <a:solidFill>
            <a:srgbClr val="A3C6D2"/>
          </a:solidFill>
        </p:spPr>
        <p:txBody>
          <a:bodyPr wrap="square" anchor="ctr">
            <a:noAutofit/>
          </a:bodyPr>
          <a:lstStyle>
            <a:lvl1pPr marL="0" indent="0" algn="ctr">
              <a:buFontTx/>
              <a:buNone/>
              <a:defRPr/>
            </a:lvl1pPr>
          </a:lstStyle>
          <a:p>
            <a:r>
              <a:rPr lang="en-GB"/>
              <a:t>Click to insert picture</a:t>
            </a:r>
          </a:p>
        </p:txBody>
      </p:sp>
    </p:spTree>
    <p:extLst>
      <p:ext uri="{BB962C8B-B14F-4D97-AF65-F5344CB8AC3E}">
        <p14:creationId xmlns:p14="http://schemas.microsoft.com/office/powerpoint/2010/main" val="490124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6" name="Right Triangle 5">
            <a:extLst>
              <a:ext uri="{FF2B5EF4-FFF2-40B4-BE49-F238E27FC236}">
                <a16:creationId xmlns:a16="http://schemas.microsoft.com/office/drawing/2014/main" id="{B17DFE09-DC6D-4547-B05B-9CD60426F509}"/>
              </a:ext>
            </a:extLst>
          </p:cNvPr>
          <p:cNvSpPr/>
          <p:nvPr/>
        </p:nvSpPr>
        <p:spPr>
          <a:xfrm rot="5400000" flipH="1">
            <a:off x="77327" y="4118976"/>
            <a:ext cx="2670048" cy="2808000"/>
          </a:xfrm>
          <a:prstGeom prst="rtTriangle">
            <a:avLst/>
          </a:prstGeom>
          <a:solidFill>
            <a:srgbClr val="A6C5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latin typeface="Century Gothic" panose="020B0502020202020204" pitchFamily="34" charset="0"/>
            </a:endParaRPr>
          </a:p>
        </p:txBody>
      </p:sp>
      <p:sp>
        <p:nvSpPr>
          <p:cNvPr id="11" name="Text Placeholder 10">
            <a:extLst>
              <a:ext uri="{FF2B5EF4-FFF2-40B4-BE49-F238E27FC236}">
                <a16:creationId xmlns:a16="http://schemas.microsoft.com/office/drawing/2014/main" id="{B7A67631-3FF2-4058-87A2-62FBF60375FC}"/>
              </a:ext>
            </a:extLst>
          </p:cNvPr>
          <p:cNvSpPr>
            <a:spLocks noGrp="1"/>
          </p:cNvSpPr>
          <p:nvPr>
            <p:ph type="body" sz="quarter" idx="10" hasCustomPrompt="1"/>
          </p:nvPr>
        </p:nvSpPr>
        <p:spPr>
          <a:xfrm>
            <a:off x="839790" y="1304927"/>
            <a:ext cx="2998564" cy="683363"/>
          </a:xfrm>
        </p:spPr>
        <p:txBody>
          <a:bodyPr>
            <a:noAutofit/>
          </a:bodyPr>
          <a:lstStyle>
            <a:lvl1pPr marL="0" indent="0">
              <a:buNone/>
              <a:defRPr sz="4000"/>
            </a:lvl1pPr>
          </a:lstStyle>
          <a:p>
            <a:pPr lvl="0"/>
            <a:r>
              <a:rPr lang="en-US"/>
              <a:t>Insert agenda</a:t>
            </a:r>
            <a:endParaRPr lang="en-GB"/>
          </a:p>
        </p:txBody>
      </p:sp>
      <p:sp>
        <p:nvSpPr>
          <p:cNvPr id="12" name="Date Placeholder 11">
            <a:extLst>
              <a:ext uri="{FF2B5EF4-FFF2-40B4-BE49-F238E27FC236}">
                <a16:creationId xmlns:a16="http://schemas.microsoft.com/office/drawing/2014/main" id="{7CF80CAB-6970-45BD-B398-E8321327EA67}"/>
              </a:ext>
            </a:extLst>
          </p:cNvPr>
          <p:cNvSpPr>
            <a:spLocks noGrp="1"/>
          </p:cNvSpPr>
          <p:nvPr>
            <p:ph type="dt" sz="half" idx="11"/>
          </p:nvPr>
        </p:nvSpPr>
        <p:spPr/>
        <p:txBody>
          <a:bodyPr/>
          <a:lstStyle/>
          <a:p>
            <a:fld id="{084660D8-F800-40C0-9898-BE51C9CB231A}" type="datetime1">
              <a:rPr lang="en-GB" smtClean="0"/>
              <a:t>21/10/2024</a:t>
            </a:fld>
            <a:endParaRPr lang="en-GB"/>
          </a:p>
        </p:txBody>
      </p:sp>
      <p:sp>
        <p:nvSpPr>
          <p:cNvPr id="13" name="Footer Placeholder 12">
            <a:extLst>
              <a:ext uri="{FF2B5EF4-FFF2-40B4-BE49-F238E27FC236}">
                <a16:creationId xmlns:a16="http://schemas.microsoft.com/office/drawing/2014/main" id="{65529A85-13AA-4C0E-9029-31B8149BD6DE}"/>
              </a:ext>
            </a:extLst>
          </p:cNvPr>
          <p:cNvSpPr>
            <a:spLocks noGrp="1"/>
          </p:cNvSpPr>
          <p:nvPr>
            <p:ph type="ftr" sz="quarter" idx="12"/>
          </p:nvPr>
        </p:nvSpPr>
        <p:spPr/>
        <p:txBody>
          <a:bodyPr/>
          <a:lstStyle/>
          <a:p>
            <a:endParaRPr lang="en-GB"/>
          </a:p>
        </p:txBody>
      </p:sp>
      <p:sp>
        <p:nvSpPr>
          <p:cNvPr id="14" name="Slide Number Placeholder 13">
            <a:extLst>
              <a:ext uri="{FF2B5EF4-FFF2-40B4-BE49-F238E27FC236}">
                <a16:creationId xmlns:a16="http://schemas.microsoft.com/office/drawing/2014/main" id="{9D982CAD-83ED-4F45-8EA0-9DB10532FB29}"/>
              </a:ext>
            </a:extLst>
          </p:cNvPr>
          <p:cNvSpPr>
            <a:spLocks noGrp="1"/>
          </p:cNvSpPr>
          <p:nvPr>
            <p:ph type="sldNum" sz="quarter" idx="13"/>
          </p:nvPr>
        </p:nvSpPr>
        <p:spPr/>
        <p:txBody>
          <a:bodyPr/>
          <a:lstStyle/>
          <a:p>
            <a:fld id="{6D317083-583A-4C42-B2C5-F5A08834B545}" type="slidenum">
              <a:rPr lang="en-GB" smtClean="0"/>
              <a:t>‹#›</a:t>
            </a:fld>
            <a:endParaRPr lang="en-GB"/>
          </a:p>
        </p:txBody>
      </p:sp>
    </p:spTree>
    <p:extLst>
      <p:ext uri="{BB962C8B-B14F-4D97-AF65-F5344CB8AC3E}">
        <p14:creationId xmlns:p14="http://schemas.microsoft.com/office/powerpoint/2010/main" val="16860248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Objectives Yellow">
    <p:spTree>
      <p:nvGrpSpPr>
        <p:cNvPr id="1" name=""/>
        <p:cNvGrpSpPr/>
        <p:nvPr/>
      </p:nvGrpSpPr>
      <p:grpSpPr>
        <a:xfrm>
          <a:off x="0" y="0"/>
          <a:ext cx="0" cy="0"/>
          <a:chOff x="0" y="0"/>
          <a:chExt cx="0" cy="0"/>
        </a:xfrm>
      </p:grpSpPr>
      <p:sp>
        <p:nvSpPr>
          <p:cNvPr id="6" name="Date Placeholder 5">
            <a:extLst>
              <a:ext uri="{FF2B5EF4-FFF2-40B4-BE49-F238E27FC236}">
                <a16:creationId xmlns:a16="http://schemas.microsoft.com/office/drawing/2014/main" id="{1A0D1E73-F54E-435F-85F8-9D69DEFB95F4}"/>
              </a:ext>
            </a:extLst>
          </p:cNvPr>
          <p:cNvSpPr>
            <a:spLocks noGrp="1"/>
          </p:cNvSpPr>
          <p:nvPr>
            <p:ph type="dt" sz="half" idx="10"/>
          </p:nvPr>
        </p:nvSpPr>
        <p:spPr/>
        <p:txBody>
          <a:bodyPr/>
          <a:lstStyle/>
          <a:p>
            <a:fld id="{D8014D32-8153-441B-8D12-465E4185F197}" type="datetime1">
              <a:rPr lang="en-GB" smtClean="0"/>
              <a:t>21/10/2024</a:t>
            </a:fld>
            <a:endParaRPr lang="en-GB"/>
          </a:p>
        </p:txBody>
      </p:sp>
      <p:sp>
        <p:nvSpPr>
          <p:cNvPr id="7" name="Footer Placeholder 6">
            <a:extLst>
              <a:ext uri="{FF2B5EF4-FFF2-40B4-BE49-F238E27FC236}">
                <a16:creationId xmlns:a16="http://schemas.microsoft.com/office/drawing/2014/main" id="{01EEAEB1-1C0E-4860-A4C5-6E8B3D0CA2BA}"/>
              </a:ext>
            </a:extLst>
          </p:cNvPr>
          <p:cNvSpPr>
            <a:spLocks noGrp="1"/>
          </p:cNvSpPr>
          <p:nvPr>
            <p:ph type="ftr" sz="quarter" idx="11"/>
          </p:nvPr>
        </p:nvSpPr>
        <p:spPr/>
        <p:txBody>
          <a:bodyPr/>
          <a:lstStyle/>
          <a:p>
            <a:endParaRPr lang="en-GB"/>
          </a:p>
        </p:txBody>
      </p:sp>
      <p:sp>
        <p:nvSpPr>
          <p:cNvPr id="8" name="Slide Number Placeholder 7">
            <a:extLst>
              <a:ext uri="{FF2B5EF4-FFF2-40B4-BE49-F238E27FC236}">
                <a16:creationId xmlns:a16="http://schemas.microsoft.com/office/drawing/2014/main" id="{DF6E9139-F9A0-4ABB-B1BC-073954BEE0AF}"/>
              </a:ext>
            </a:extLst>
          </p:cNvPr>
          <p:cNvSpPr>
            <a:spLocks noGrp="1"/>
          </p:cNvSpPr>
          <p:nvPr>
            <p:ph type="sldNum" sz="quarter" idx="12"/>
          </p:nvPr>
        </p:nvSpPr>
        <p:spPr/>
        <p:txBody>
          <a:bodyPr/>
          <a:lstStyle/>
          <a:p>
            <a:fld id="{6D317083-583A-4C42-B2C5-F5A08834B545}" type="slidenum">
              <a:rPr lang="en-GB" smtClean="0"/>
              <a:t>‹#›</a:t>
            </a:fld>
            <a:endParaRPr lang="en-GB"/>
          </a:p>
        </p:txBody>
      </p:sp>
      <p:sp>
        <p:nvSpPr>
          <p:cNvPr id="9" name="Trapezoid 3">
            <a:extLst>
              <a:ext uri="{FF2B5EF4-FFF2-40B4-BE49-F238E27FC236}">
                <a16:creationId xmlns:a16="http://schemas.microsoft.com/office/drawing/2014/main" id="{E0D0672F-5626-4066-8693-83665D13BEB7}"/>
              </a:ext>
            </a:extLst>
          </p:cNvPr>
          <p:cNvSpPr/>
          <p:nvPr/>
        </p:nvSpPr>
        <p:spPr>
          <a:xfrm>
            <a:off x="0" y="0"/>
            <a:ext cx="1828800" cy="6858000"/>
          </a:xfrm>
          <a:custGeom>
            <a:avLst/>
            <a:gdLst>
              <a:gd name="connsiteX0" fmla="*/ 0 w 2266950"/>
              <a:gd name="connsiteY0" fmla="*/ 6858000 h 6858000"/>
              <a:gd name="connsiteX1" fmla="*/ 728666 w 2266950"/>
              <a:gd name="connsiteY1" fmla="*/ 0 h 6858000"/>
              <a:gd name="connsiteX2" fmla="*/ 1538284 w 2266950"/>
              <a:gd name="connsiteY2" fmla="*/ 0 h 6858000"/>
              <a:gd name="connsiteX3" fmla="*/ 2266950 w 2266950"/>
              <a:gd name="connsiteY3" fmla="*/ 6858000 h 6858000"/>
              <a:gd name="connsiteX4" fmla="*/ 0 w 2266950"/>
              <a:gd name="connsiteY4" fmla="*/ 6858000 h 6858000"/>
              <a:gd name="connsiteX0" fmla="*/ 0 w 2266950"/>
              <a:gd name="connsiteY0" fmla="*/ 6905625 h 6905625"/>
              <a:gd name="connsiteX1" fmla="*/ 4766 w 2266950"/>
              <a:gd name="connsiteY1" fmla="*/ 0 h 6905625"/>
              <a:gd name="connsiteX2" fmla="*/ 1538284 w 2266950"/>
              <a:gd name="connsiteY2" fmla="*/ 47625 h 6905625"/>
              <a:gd name="connsiteX3" fmla="*/ 2266950 w 2266950"/>
              <a:gd name="connsiteY3" fmla="*/ 6905625 h 6905625"/>
              <a:gd name="connsiteX4" fmla="*/ 0 w 2266950"/>
              <a:gd name="connsiteY4" fmla="*/ 6905625 h 6905625"/>
              <a:gd name="connsiteX0" fmla="*/ 0 w 2266950"/>
              <a:gd name="connsiteY0" fmla="*/ 6858000 h 6858000"/>
              <a:gd name="connsiteX1" fmla="*/ 4766 w 2266950"/>
              <a:gd name="connsiteY1" fmla="*/ 0 h 6858000"/>
              <a:gd name="connsiteX2" fmla="*/ 1538284 w 2266950"/>
              <a:gd name="connsiteY2" fmla="*/ 0 h 6858000"/>
              <a:gd name="connsiteX3" fmla="*/ 2266950 w 2266950"/>
              <a:gd name="connsiteY3" fmla="*/ 6858000 h 6858000"/>
              <a:gd name="connsiteX4" fmla="*/ 0 w 226695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6950" h="6858000">
                <a:moveTo>
                  <a:pt x="0" y="6858000"/>
                </a:moveTo>
                <a:cubicBezTo>
                  <a:pt x="1589" y="4556125"/>
                  <a:pt x="3177" y="2301875"/>
                  <a:pt x="4766" y="0"/>
                </a:cubicBezTo>
                <a:lnTo>
                  <a:pt x="1538284" y="0"/>
                </a:lnTo>
                <a:lnTo>
                  <a:pt x="2266950" y="6858000"/>
                </a:lnTo>
                <a:lnTo>
                  <a:pt x="0" y="6858000"/>
                </a:lnTo>
                <a:close/>
              </a:path>
            </a:pathLst>
          </a:custGeom>
          <a:solidFill>
            <a:schemeClr val="accent5"/>
          </a:solidFill>
          <a:ln w="9525" cap="flat">
            <a:noFill/>
            <a:prstDash val="solid"/>
            <a:miter/>
          </a:ln>
        </p:spPr>
        <p:txBody>
          <a:bodyPr rtlCol="0" anchor="ctr"/>
          <a:lstStyle/>
          <a:p>
            <a:pPr algn="l"/>
            <a:endParaRPr lang="en-GB" sz="1801">
              <a:latin typeface="Century Gothic" panose="020B0502020202020204" pitchFamily="34" charset="0"/>
            </a:endParaRPr>
          </a:p>
        </p:txBody>
      </p:sp>
      <p:sp>
        <p:nvSpPr>
          <p:cNvPr id="11" name="Text Placeholder 10">
            <a:extLst>
              <a:ext uri="{FF2B5EF4-FFF2-40B4-BE49-F238E27FC236}">
                <a16:creationId xmlns:a16="http://schemas.microsoft.com/office/drawing/2014/main" id="{BD755D5E-01F4-441E-A6AA-642A6F84D6DA}"/>
              </a:ext>
            </a:extLst>
          </p:cNvPr>
          <p:cNvSpPr>
            <a:spLocks noGrp="1"/>
          </p:cNvSpPr>
          <p:nvPr>
            <p:ph type="body" sz="quarter" idx="13" hasCustomPrompt="1"/>
          </p:nvPr>
        </p:nvSpPr>
        <p:spPr>
          <a:xfrm>
            <a:off x="2501881" y="765175"/>
            <a:ext cx="7188239" cy="704850"/>
          </a:xfrm>
        </p:spPr>
        <p:txBody>
          <a:bodyPr>
            <a:normAutofit/>
          </a:bodyPr>
          <a:lstStyle>
            <a:lvl1pPr marL="0" indent="0">
              <a:buNone/>
              <a:defRPr sz="4000"/>
            </a:lvl1pPr>
          </a:lstStyle>
          <a:p>
            <a:pPr lvl="0"/>
            <a:r>
              <a:rPr lang="en-US"/>
              <a:t>Insert objectives</a:t>
            </a:r>
            <a:endParaRPr lang="en-GB"/>
          </a:p>
        </p:txBody>
      </p:sp>
      <p:sp>
        <p:nvSpPr>
          <p:cNvPr id="13" name="Text Placeholder 12">
            <a:extLst>
              <a:ext uri="{FF2B5EF4-FFF2-40B4-BE49-F238E27FC236}">
                <a16:creationId xmlns:a16="http://schemas.microsoft.com/office/drawing/2014/main" id="{5EA8C935-7A43-4A5A-90A5-6F5EA4C1D761}"/>
              </a:ext>
            </a:extLst>
          </p:cNvPr>
          <p:cNvSpPr>
            <a:spLocks noGrp="1"/>
          </p:cNvSpPr>
          <p:nvPr>
            <p:ph type="body" sz="quarter" idx="14" hasCustomPrompt="1"/>
          </p:nvPr>
        </p:nvSpPr>
        <p:spPr>
          <a:xfrm>
            <a:off x="2501881" y="1651000"/>
            <a:ext cx="7188239" cy="3136900"/>
          </a:xfrm>
        </p:spPr>
        <p:txBody>
          <a:bodyPr/>
          <a:lstStyle>
            <a:lvl1pPr>
              <a:defRPr/>
            </a:lvl1pPr>
          </a:lstStyle>
          <a:p>
            <a:pPr lvl="0"/>
            <a:r>
              <a:rPr lang="en-US"/>
              <a:t>Click to edit text</a:t>
            </a:r>
          </a:p>
          <a:p>
            <a:pPr lvl="0"/>
            <a:r>
              <a:rPr lang="en-US"/>
              <a:t>Click to edit text</a:t>
            </a:r>
          </a:p>
        </p:txBody>
      </p:sp>
    </p:spTree>
    <p:extLst>
      <p:ext uri="{BB962C8B-B14F-4D97-AF65-F5344CB8AC3E}">
        <p14:creationId xmlns:p14="http://schemas.microsoft.com/office/powerpoint/2010/main" val="17287386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Objectives Blue">
    <p:spTree>
      <p:nvGrpSpPr>
        <p:cNvPr id="1" name=""/>
        <p:cNvGrpSpPr/>
        <p:nvPr/>
      </p:nvGrpSpPr>
      <p:grpSpPr>
        <a:xfrm>
          <a:off x="0" y="0"/>
          <a:ext cx="0" cy="0"/>
          <a:chOff x="0" y="0"/>
          <a:chExt cx="0" cy="0"/>
        </a:xfrm>
      </p:grpSpPr>
      <p:sp>
        <p:nvSpPr>
          <p:cNvPr id="6" name="Date Placeholder 5">
            <a:extLst>
              <a:ext uri="{FF2B5EF4-FFF2-40B4-BE49-F238E27FC236}">
                <a16:creationId xmlns:a16="http://schemas.microsoft.com/office/drawing/2014/main" id="{1A0D1E73-F54E-435F-85F8-9D69DEFB95F4}"/>
              </a:ext>
            </a:extLst>
          </p:cNvPr>
          <p:cNvSpPr>
            <a:spLocks noGrp="1"/>
          </p:cNvSpPr>
          <p:nvPr>
            <p:ph type="dt" sz="half" idx="10"/>
          </p:nvPr>
        </p:nvSpPr>
        <p:spPr/>
        <p:txBody>
          <a:bodyPr/>
          <a:lstStyle/>
          <a:p>
            <a:fld id="{678909C9-DE01-4552-8A13-49E15BC336D7}" type="datetime1">
              <a:rPr lang="en-GB" smtClean="0"/>
              <a:t>21/10/2024</a:t>
            </a:fld>
            <a:endParaRPr lang="en-GB"/>
          </a:p>
        </p:txBody>
      </p:sp>
      <p:sp>
        <p:nvSpPr>
          <p:cNvPr id="7" name="Footer Placeholder 6">
            <a:extLst>
              <a:ext uri="{FF2B5EF4-FFF2-40B4-BE49-F238E27FC236}">
                <a16:creationId xmlns:a16="http://schemas.microsoft.com/office/drawing/2014/main" id="{01EEAEB1-1C0E-4860-A4C5-6E8B3D0CA2BA}"/>
              </a:ext>
            </a:extLst>
          </p:cNvPr>
          <p:cNvSpPr>
            <a:spLocks noGrp="1"/>
          </p:cNvSpPr>
          <p:nvPr>
            <p:ph type="ftr" sz="quarter" idx="11"/>
          </p:nvPr>
        </p:nvSpPr>
        <p:spPr/>
        <p:txBody>
          <a:bodyPr/>
          <a:lstStyle/>
          <a:p>
            <a:endParaRPr lang="en-GB"/>
          </a:p>
        </p:txBody>
      </p:sp>
      <p:sp>
        <p:nvSpPr>
          <p:cNvPr id="8" name="Slide Number Placeholder 7">
            <a:extLst>
              <a:ext uri="{FF2B5EF4-FFF2-40B4-BE49-F238E27FC236}">
                <a16:creationId xmlns:a16="http://schemas.microsoft.com/office/drawing/2014/main" id="{DF6E9139-F9A0-4ABB-B1BC-073954BEE0AF}"/>
              </a:ext>
            </a:extLst>
          </p:cNvPr>
          <p:cNvSpPr>
            <a:spLocks noGrp="1"/>
          </p:cNvSpPr>
          <p:nvPr>
            <p:ph type="sldNum" sz="quarter" idx="12"/>
          </p:nvPr>
        </p:nvSpPr>
        <p:spPr/>
        <p:txBody>
          <a:bodyPr/>
          <a:lstStyle/>
          <a:p>
            <a:fld id="{6D317083-583A-4C42-B2C5-F5A08834B545}" type="slidenum">
              <a:rPr lang="en-GB" smtClean="0"/>
              <a:t>‹#›</a:t>
            </a:fld>
            <a:endParaRPr lang="en-GB"/>
          </a:p>
        </p:txBody>
      </p:sp>
      <p:sp>
        <p:nvSpPr>
          <p:cNvPr id="9" name="Trapezoid 3">
            <a:extLst>
              <a:ext uri="{FF2B5EF4-FFF2-40B4-BE49-F238E27FC236}">
                <a16:creationId xmlns:a16="http://schemas.microsoft.com/office/drawing/2014/main" id="{E0D0672F-5626-4066-8693-83665D13BEB7}"/>
              </a:ext>
            </a:extLst>
          </p:cNvPr>
          <p:cNvSpPr/>
          <p:nvPr/>
        </p:nvSpPr>
        <p:spPr>
          <a:xfrm>
            <a:off x="0" y="0"/>
            <a:ext cx="1828800" cy="6858000"/>
          </a:xfrm>
          <a:custGeom>
            <a:avLst/>
            <a:gdLst>
              <a:gd name="connsiteX0" fmla="*/ 0 w 2266950"/>
              <a:gd name="connsiteY0" fmla="*/ 6858000 h 6858000"/>
              <a:gd name="connsiteX1" fmla="*/ 728666 w 2266950"/>
              <a:gd name="connsiteY1" fmla="*/ 0 h 6858000"/>
              <a:gd name="connsiteX2" fmla="*/ 1538284 w 2266950"/>
              <a:gd name="connsiteY2" fmla="*/ 0 h 6858000"/>
              <a:gd name="connsiteX3" fmla="*/ 2266950 w 2266950"/>
              <a:gd name="connsiteY3" fmla="*/ 6858000 h 6858000"/>
              <a:gd name="connsiteX4" fmla="*/ 0 w 2266950"/>
              <a:gd name="connsiteY4" fmla="*/ 6858000 h 6858000"/>
              <a:gd name="connsiteX0" fmla="*/ 0 w 2266950"/>
              <a:gd name="connsiteY0" fmla="*/ 6905625 h 6905625"/>
              <a:gd name="connsiteX1" fmla="*/ 4766 w 2266950"/>
              <a:gd name="connsiteY1" fmla="*/ 0 h 6905625"/>
              <a:gd name="connsiteX2" fmla="*/ 1538284 w 2266950"/>
              <a:gd name="connsiteY2" fmla="*/ 47625 h 6905625"/>
              <a:gd name="connsiteX3" fmla="*/ 2266950 w 2266950"/>
              <a:gd name="connsiteY3" fmla="*/ 6905625 h 6905625"/>
              <a:gd name="connsiteX4" fmla="*/ 0 w 2266950"/>
              <a:gd name="connsiteY4" fmla="*/ 6905625 h 6905625"/>
              <a:gd name="connsiteX0" fmla="*/ 0 w 2266950"/>
              <a:gd name="connsiteY0" fmla="*/ 6858000 h 6858000"/>
              <a:gd name="connsiteX1" fmla="*/ 4766 w 2266950"/>
              <a:gd name="connsiteY1" fmla="*/ 0 h 6858000"/>
              <a:gd name="connsiteX2" fmla="*/ 1538284 w 2266950"/>
              <a:gd name="connsiteY2" fmla="*/ 0 h 6858000"/>
              <a:gd name="connsiteX3" fmla="*/ 2266950 w 2266950"/>
              <a:gd name="connsiteY3" fmla="*/ 6858000 h 6858000"/>
              <a:gd name="connsiteX4" fmla="*/ 0 w 226695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6950" h="6858000">
                <a:moveTo>
                  <a:pt x="0" y="6858000"/>
                </a:moveTo>
                <a:cubicBezTo>
                  <a:pt x="1589" y="4556125"/>
                  <a:pt x="3177" y="2301875"/>
                  <a:pt x="4766" y="0"/>
                </a:cubicBezTo>
                <a:lnTo>
                  <a:pt x="1538284" y="0"/>
                </a:lnTo>
                <a:lnTo>
                  <a:pt x="2266950" y="6858000"/>
                </a:lnTo>
                <a:lnTo>
                  <a:pt x="0" y="6858000"/>
                </a:lnTo>
                <a:close/>
              </a:path>
            </a:pathLst>
          </a:custGeom>
          <a:solidFill>
            <a:schemeClr val="accent2"/>
          </a:solidFill>
          <a:ln w="9525" cap="flat">
            <a:noFill/>
            <a:prstDash val="solid"/>
            <a:miter/>
          </a:ln>
        </p:spPr>
        <p:txBody>
          <a:bodyPr rtlCol="0" anchor="ctr"/>
          <a:lstStyle/>
          <a:p>
            <a:pPr algn="l"/>
            <a:endParaRPr lang="en-GB" sz="1801">
              <a:latin typeface="Century Gothic" panose="020B0502020202020204" pitchFamily="34" charset="0"/>
            </a:endParaRPr>
          </a:p>
        </p:txBody>
      </p:sp>
      <p:sp>
        <p:nvSpPr>
          <p:cNvPr id="11" name="Text Placeholder 10">
            <a:extLst>
              <a:ext uri="{FF2B5EF4-FFF2-40B4-BE49-F238E27FC236}">
                <a16:creationId xmlns:a16="http://schemas.microsoft.com/office/drawing/2014/main" id="{BD755D5E-01F4-441E-A6AA-642A6F84D6DA}"/>
              </a:ext>
            </a:extLst>
          </p:cNvPr>
          <p:cNvSpPr>
            <a:spLocks noGrp="1"/>
          </p:cNvSpPr>
          <p:nvPr>
            <p:ph type="body" sz="quarter" idx="13" hasCustomPrompt="1"/>
          </p:nvPr>
        </p:nvSpPr>
        <p:spPr>
          <a:xfrm>
            <a:off x="2501881" y="765175"/>
            <a:ext cx="7188239" cy="704850"/>
          </a:xfrm>
        </p:spPr>
        <p:txBody>
          <a:bodyPr>
            <a:normAutofit/>
          </a:bodyPr>
          <a:lstStyle>
            <a:lvl1pPr marL="0" indent="0">
              <a:buNone/>
              <a:defRPr sz="4000"/>
            </a:lvl1pPr>
          </a:lstStyle>
          <a:p>
            <a:pPr lvl="0"/>
            <a:r>
              <a:rPr lang="en-US"/>
              <a:t>Insert objectives</a:t>
            </a:r>
            <a:endParaRPr lang="en-GB"/>
          </a:p>
        </p:txBody>
      </p:sp>
      <p:sp>
        <p:nvSpPr>
          <p:cNvPr id="13" name="Text Placeholder 12">
            <a:extLst>
              <a:ext uri="{FF2B5EF4-FFF2-40B4-BE49-F238E27FC236}">
                <a16:creationId xmlns:a16="http://schemas.microsoft.com/office/drawing/2014/main" id="{5EA8C935-7A43-4A5A-90A5-6F5EA4C1D761}"/>
              </a:ext>
            </a:extLst>
          </p:cNvPr>
          <p:cNvSpPr>
            <a:spLocks noGrp="1"/>
          </p:cNvSpPr>
          <p:nvPr>
            <p:ph type="body" sz="quarter" idx="14" hasCustomPrompt="1"/>
          </p:nvPr>
        </p:nvSpPr>
        <p:spPr>
          <a:xfrm>
            <a:off x="2501881" y="1651000"/>
            <a:ext cx="7188239" cy="3136900"/>
          </a:xfrm>
        </p:spPr>
        <p:txBody>
          <a:bodyPr/>
          <a:lstStyle>
            <a:lvl1pPr>
              <a:defRPr/>
            </a:lvl1pPr>
          </a:lstStyle>
          <a:p>
            <a:pPr lvl="0"/>
            <a:r>
              <a:rPr lang="en-US"/>
              <a:t>Click to edit text</a:t>
            </a:r>
          </a:p>
          <a:p>
            <a:pPr lvl="0"/>
            <a:r>
              <a:rPr lang="en-US"/>
              <a:t>Click to edit text</a:t>
            </a:r>
          </a:p>
        </p:txBody>
      </p:sp>
    </p:spTree>
    <p:extLst>
      <p:ext uri="{BB962C8B-B14F-4D97-AF65-F5344CB8AC3E}">
        <p14:creationId xmlns:p14="http://schemas.microsoft.com/office/powerpoint/2010/main" val="21059636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C2688-4D65-45AA-8DF2-E1893054CB7C}"/>
              </a:ext>
            </a:extLst>
          </p:cNvPr>
          <p:cNvSpPr>
            <a:spLocks noGrp="1"/>
          </p:cNvSpPr>
          <p:nvPr>
            <p:ph type="title" hasCustomPrompt="1"/>
          </p:nvPr>
        </p:nvSpPr>
        <p:spPr>
          <a:xfrm>
            <a:off x="4316819" y="3179134"/>
            <a:ext cx="7030631" cy="935665"/>
          </a:xfrm>
        </p:spPr>
        <p:txBody>
          <a:bodyPr anchor="b">
            <a:normAutofit/>
          </a:bodyPr>
          <a:lstStyle>
            <a:lvl1pPr>
              <a:defRPr sz="5001"/>
            </a:lvl1pPr>
          </a:lstStyle>
          <a:p>
            <a:r>
              <a:rPr lang="en-US"/>
              <a:t>Insert section title</a:t>
            </a:r>
            <a:endParaRPr lang="en-GB"/>
          </a:p>
        </p:txBody>
      </p:sp>
      <p:sp>
        <p:nvSpPr>
          <p:cNvPr id="3" name="Text Placeholder 2">
            <a:extLst>
              <a:ext uri="{FF2B5EF4-FFF2-40B4-BE49-F238E27FC236}">
                <a16:creationId xmlns:a16="http://schemas.microsoft.com/office/drawing/2014/main" id="{C1CB3B92-2E5F-4604-8E58-FA10AFBBCED7}"/>
              </a:ext>
            </a:extLst>
          </p:cNvPr>
          <p:cNvSpPr>
            <a:spLocks noGrp="1"/>
          </p:cNvSpPr>
          <p:nvPr>
            <p:ph type="body" idx="1" hasCustomPrompt="1"/>
          </p:nvPr>
        </p:nvSpPr>
        <p:spPr>
          <a:xfrm>
            <a:off x="4316818" y="4206691"/>
            <a:ext cx="7030633" cy="1500187"/>
          </a:xfrm>
        </p:spPr>
        <p:txBody>
          <a:bodyPr/>
          <a:lstStyle>
            <a:lvl1pPr marL="0" indent="0">
              <a:buNone/>
              <a:defRPr sz="2400">
                <a:solidFill>
                  <a:schemeClr val="tx1"/>
                </a:solidFill>
              </a:defRPr>
            </a:lvl1pPr>
            <a:lvl2pPr marL="457211" indent="0">
              <a:buNone/>
              <a:defRPr sz="2000">
                <a:solidFill>
                  <a:schemeClr val="tx1">
                    <a:tint val="75000"/>
                  </a:schemeClr>
                </a:solidFill>
              </a:defRPr>
            </a:lvl2pPr>
            <a:lvl3pPr marL="914423" indent="0">
              <a:buNone/>
              <a:defRPr sz="1801">
                <a:solidFill>
                  <a:schemeClr val="tx1">
                    <a:tint val="75000"/>
                  </a:schemeClr>
                </a:solidFill>
              </a:defRPr>
            </a:lvl3pPr>
            <a:lvl4pPr marL="1371634" indent="0">
              <a:buNone/>
              <a:defRPr sz="1600">
                <a:solidFill>
                  <a:schemeClr val="tx1">
                    <a:tint val="75000"/>
                  </a:schemeClr>
                </a:solidFill>
              </a:defRPr>
            </a:lvl4pPr>
            <a:lvl5pPr marL="1828846" indent="0">
              <a:buNone/>
              <a:defRPr sz="1600">
                <a:solidFill>
                  <a:schemeClr val="tx1">
                    <a:tint val="75000"/>
                  </a:schemeClr>
                </a:solidFill>
              </a:defRPr>
            </a:lvl5pPr>
            <a:lvl6pPr marL="2286057" indent="0">
              <a:buNone/>
              <a:defRPr sz="1600">
                <a:solidFill>
                  <a:schemeClr val="tx1">
                    <a:tint val="75000"/>
                  </a:schemeClr>
                </a:solidFill>
              </a:defRPr>
            </a:lvl6pPr>
            <a:lvl7pPr marL="2743269" indent="0">
              <a:buNone/>
              <a:defRPr sz="1600">
                <a:solidFill>
                  <a:schemeClr val="tx1">
                    <a:tint val="75000"/>
                  </a:schemeClr>
                </a:solidFill>
              </a:defRPr>
            </a:lvl7pPr>
            <a:lvl8pPr marL="3200480" indent="0">
              <a:buNone/>
              <a:defRPr sz="1600">
                <a:solidFill>
                  <a:schemeClr val="tx1">
                    <a:tint val="75000"/>
                  </a:schemeClr>
                </a:solidFill>
              </a:defRPr>
            </a:lvl8pPr>
            <a:lvl9pPr marL="3657691" indent="0">
              <a:buNone/>
              <a:defRPr sz="1600">
                <a:solidFill>
                  <a:schemeClr val="tx1">
                    <a:tint val="75000"/>
                  </a:schemeClr>
                </a:solidFill>
              </a:defRPr>
            </a:lvl9pPr>
          </a:lstStyle>
          <a:p>
            <a:pPr lvl="0"/>
            <a:r>
              <a:rPr lang="en-US"/>
              <a:t>This is a sample text. Insert your desired text here. Insert your desired text here. This is a sample text. This is a sample text. Insert your desired text here. Insert your desired text here</a:t>
            </a:r>
          </a:p>
        </p:txBody>
      </p:sp>
      <p:sp>
        <p:nvSpPr>
          <p:cNvPr id="7" name="Freeform 5">
            <a:extLst>
              <a:ext uri="{FF2B5EF4-FFF2-40B4-BE49-F238E27FC236}">
                <a16:creationId xmlns:a16="http://schemas.microsoft.com/office/drawing/2014/main" id="{53A7C542-2B1F-450D-865B-E552CC689BA7}"/>
              </a:ext>
            </a:extLst>
          </p:cNvPr>
          <p:cNvSpPr>
            <a:spLocks/>
          </p:cNvSpPr>
          <p:nvPr/>
        </p:nvSpPr>
        <p:spPr bwMode="auto">
          <a:xfrm rot="16200000" flipH="1">
            <a:off x="0" y="0"/>
            <a:ext cx="5400000" cy="5400000"/>
          </a:xfrm>
          <a:custGeom>
            <a:avLst/>
            <a:gdLst>
              <a:gd name="T0" fmla="*/ 2495 w 3394"/>
              <a:gd name="T1" fmla="*/ 0 h 3408"/>
              <a:gd name="T2" fmla="*/ 0 w 3394"/>
              <a:gd name="T3" fmla="*/ 0 h 3408"/>
              <a:gd name="T4" fmla="*/ 0 w 3394"/>
              <a:gd name="T5" fmla="*/ 2476 h 3408"/>
              <a:gd name="T6" fmla="*/ 933 w 3394"/>
              <a:gd name="T7" fmla="*/ 3408 h 3408"/>
              <a:gd name="T8" fmla="*/ 3394 w 3394"/>
              <a:gd name="T9" fmla="*/ 953 h 3408"/>
              <a:gd name="T10" fmla="*/ 3394 w 3394"/>
              <a:gd name="T11" fmla="*/ 896 h 3408"/>
              <a:gd name="T12" fmla="*/ 2495 w 3394"/>
              <a:gd name="T13" fmla="*/ 0 h 3408"/>
              <a:gd name="connsiteX0" fmla="*/ 7351 w 10054"/>
              <a:gd name="connsiteY0" fmla="*/ 0 h 10000"/>
              <a:gd name="connsiteX1" fmla="*/ 0 w 10054"/>
              <a:gd name="connsiteY1" fmla="*/ 0 h 10000"/>
              <a:gd name="connsiteX2" fmla="*/ 0 w 10054"/>
              <a:gd name="connsiteY2" fmla="*/ 7265 h 10000"/>
              <a:gd name="connsiteX3" fmla="*/ 2749 w 10054"/>
              <a:gd name="connsiteY3" fmla="*/ 10000 h 10000"/>
              <a:gd name="connsiteX4" fmla="*/ 10000 w 10054"/>
              <a:gd name="connsiteY4" fmla="*/ 2796 h 10000"/>
              <a:gd name="connsiteX5" fmla="*/ 10054 w 10054"/>
              <a:gd name="connsiteY5" fmla="*/ 2676 h 10000"/>
              <a:gd name="connsiteX6" fmla="*/ 7351 w 10054"/>
              <a:gd name="connsiteY6" fmla="*/ 0 h 10000"/>
              <a:gd name="connsiteX0" fmla="*/ 7351 w 10080"/>
              <a:gd name="connsiteY0" fmla="*/ 0 h 10000"/>
              <a:gd name="connsiteX1" fmla="*/ 0 w 10080"/>
              <a:gd name="connsiteY1" fmla="*/ 0 h 10000"/>
              <a:gd name="connsiteX2" fmla="*/ 0 w 10080"/>
              <a:gd name="connsiteY2" fmla="*/ 7265 h 10000"/>
              <a:gd name="connsiteX3" fmla="*/ 2749 w 10080"/>
              <a:gd name="connsiteY3" fmla="*/ 10000 h 10000"/>
              <a:gd name="connsiteX4" fmla="*/ 10080 w 10080"/>
              <a:gd name="connsiteY4" fmla="*/ 2716 h 10000"/>
              <a:gd name="connsiteX5" fmla="*/ 10054 w 10080"/>
              <a:gd name="connsiteY5" fmla="*/ 2676 h 10000"/>
              <a:gd name="connsiteX6" fmla="*/ 7351 w 1008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80" h="10000">
                <a:moveTo>
                  <a:pt x="7351" y="0"/>
                </a:moveTo>
                <a:lnTo>
                  <a:pt x="0" y="0"/>
                </a:lnTo>
                <a:lnTo>
                  <a:pt x="0" y="7265"/>
                </a:lnTo>
                <a:lnTo>
                  <a:pt x="2749" y="10000"/>
                </a:lnTo>
                <a:lnTo>
                  <a:pt x="10080" y="2716"/>
                </a:lnTo>
                <a:cubicBezTo>
                  <a:pt x="10071" y="2703"/>
                  <a:pt x="10063" y="2689"/>
                  <a:pt x="10054" y="2676"/>
                </a:cubicBezTo>
                <a:lnTo>
                  <a:pt x="7351" y="0"/>
                </a:lnTo>
                <a:close/>
              </a:path>
            </a:pathLst>
          </a:custGeom>
          <a:solidFill>
            <a:schemeClr val="accent2"/>
          </a:solidFill>
          <a:ln>
            <a:noFill/>
          </a:ln>
        </p:spPr>
        <p:txBody>
          <a:bodyPr vert="horz" wrap="square" lIns="91440" tIns="45721" rIns="91440" bIns="45721" numCol="1" anchor="t" anchorCtr="0" compatLnSpc="1">
            <a:prstTxWarp prst="textNoShape">
              <a:avLst/>
            </a:prstTxWarp>
          </a:bodyPr>
          <a:lstStyle/>
          <a:p>
            <a:endParaRPr lang="en-IN" sz="1801">
              <a:latin typeface="Century Gothic" panose="020B0502020202020204" pitchFamily="34" charset="0"/>
            </a:endParaRPr>
          </a:p>
        </p:txBody>
      </p:sp>
    </p:spTree>
    <p:extLst>
      <p:ext uri="{BB962C8B-B14F-4D97-AF65-F5344CB8AC3E}">
        <p14:creationId xmlns:p14="http://schemas.microsoft.com/office/powerpoint/2010/main" val="42412856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Yello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C2688-4D65-45AA-8DF2-E1893054CB7C}"/>
              </a:ext>
            </a:extLst>
          </p:cNvPr>
          <p:cNvSpPr>
            <a:spLocks noGrp="1"/>
          </p:cNvSpPr>
          <p:nvPr>
            <p:ph type="title" hasCustomPrompt="1"/>
          </p:nvPr>
        </p:nvSpPr>
        <p:spPr>
          <a:xfrm>
            <a:off x="5213079" y="2961168"/>
            <a:ext cx="6179730" cy="935665"/>
          </a:xfrm>
        </p:spPr>
        <p:txBody>
          <a:bodyPr anchor="b">
            <a:normAutofit/>
          </a:bodyPr>
          <a:lstStyle>
            <a:lvl1pPr>
              <a:defRPr sz="5001" b="1">
                <a:solidFill>
                  <a:srgbClr val="E6007D"/>
                </a:solidFill>
              </a:defRPr>
            </a:lvl1pPr>
          </a:lstStyle>
          <a:p>
            <a:r>
              <a:rPr lang="en-US"/>
              <a:t>Insert section title</a:t>
            </a:r>
            <a:endParaRPr lang="en-GB"/>
          </a:p>
        </p:txBody>
      </p:sp>
      <p:sp>
        <p:nvSpPr>
          <p:cNvPr id="3" name="Text Placeholder 2">
            <a:extLst>
              <a:ext uri="{FF2B5EF4-FFF2-40B4-BE49-F238E27FC236}">
                <a16:creationId xmlns:a16="http://schemas.microsoft.com/office/drawing/2014/main" id="{C1CB3B92-2E5F-4604-8E58-FA10AFBBCED7}"/>
              </a:ext>
            </a:extLst>
          </p:cNvPr>
          <p:cNvSpPr>
            <a:spLocks noGrp="1"/>
          </p:cNvSpPr>
          <p:nvPr>
            <p:ph type="body" idx="1" hasCustomPrompt="1"/>
          </p:nvPr>
        </p:nvSpPr>
        <p:spPr>
          <a:xfrm>
            <a:off x="5213079" y="3999863"/>
            <a:ext cx="6179732" cy="1500187"/>
          </a:xfrm>
        </p:spPr>
        <p:txBody>
          <a:bodyPr/>
          <a:lstStyle>
            <a:lvl1pPr marL="0" indent="0">
              <a:buNone/>
              <a:defRPr sz="2400">
                <a:solidFill>
                  <a:srgbClr val="E6007D"/>
                </a:solidFill>
              </a:defRPr>
            </a:lvl1pPr>
            <a:lvl2pPr marL="457211" indent="0">
              <a:buNone/>
              <a:defRPr sz="2000">
                <a:solidFill>
                  <a:schemeClr val="tx1">
                    <a:tint val="75000"/>
                  </a:schemeClr>
                </a:solidFill>
              </a:defRPr>
            </a:lvl2pPr>
            <a:lvl3pPr marL="914423" indent="0">
              <a:buNone/>
              <a:defRPr sz="1801">
                <a:solidFill>
                  <a:schemeClr val="tx1">
                    <a:tint val="75000"/>
                  </a:schemeClr>
                </a:solidFill>
              </a:defRPr>
            </a:lvl3pPr>
            <a:lvl4pPr marL="1371634" indent="0">
              <a:buNone/>
              <a:defRPr sz="1600">
                <a:solidFill>
                  <a:schemeClr val="tx1">
                    <a:tint val="75000"/>
                  </a:schemeClr>
                </a:solidFill>
              </a:defRPr>
            </a:lvl4pPr>
            <a:lvl5pPr marL="1828846" indent="0">
              <a:buNone/>
              <a:defRPr sz="1600">
                <a:solidFill>
                  <a:schemeClr val="tx1">
                    <a:tint val="75000"/>
                  </a:schemeClr>
                </a:solidFill>
              </a:defRPr>
            </a:lvl5pPr>
            <a:lvl6pPr marL="2286057" indent="0">
              <a:buNone/>
              <a:defRPr sz="1600">
                <a:solidFill>
                  <a:schemeClr val="tx1">
                    <a:tint val="75000"/>
                  </a:schemeClr>
                </a:solidFill>
              </a:defRPr>
            </a:lvl6pPr>
            <a:lvl7pPr marL="2743269" indent="0">
              <a:buNone/>
              <a:defRPr sz="1600">
                <a:solidFill>
                  <a:schemeClr val="tx1">
                    <a:tint val="75000"/>
                  </a:schemeClr>
                </a:solidFill>
              </a:defRPr>
            </a:lvl7pPr>
            <a:lvl8pPr marL="3200480" indent="0">
              <a:buNone/>
              <a:defRPr sz="1600">
                <a:solidFill>
                  <a:schemeClr val="tx1">
                    <a:tint val="75000"/>
                  </a:schemeClr>
                </a:solidFill>
              </a:defRPr>
            </a:lvl8pPr>
            <a:lvl9pPr marL="3657691" indent="0">
              <a:buNone/>
              <a:defRPr sz="1600">
                <a:solidFill>
                  <a:schemeClr val="tx1">
                    <a:tint val="75000"/>
                  </a:schemeClr>
                </a:solidFill>
              </a:defRPr>
            </a:lvl9pPr>
          </a:lstStyle>
          <a:p>
            <a:pPr lvl="0"/>
            <a:r>
              <a:rPr lang="en-US"/>
              <a:t>This is a sample text. Insert your desired text here. Insert your desired text here. This is a sample text. This is a sample text. Insert your desired text here. Insert your desired text here</a:t>
            </a:r>
          </a:p>
        </p:txBody>
      </p:sp>
      <p:pic>
        <p:nvPicPr>
          <p:cNvPr id="4" name="Picture 3">
            <a:extLst>
              <a:ext uri="{FF2B5EF4-FFF2-40B4-BE49-F238E27FC236}">
                <a16:creationId xmlns:a16="http://schemas.microsoft.com/office/drawing/2014/main" id="{0EE5D52E-C9BE-4C14-FFB8-1707E99DDDD2}"/>
              </a:ext>
            </a:extLst>
          </p:cNvPr>
          <p:cNvPicPr/>
          <p:nvPr userDrawn="1"/>
        </p:nvPicPr>
        <p:blipFill>
          <a:blip r:embed="rId2"/>
          <a:stretch>
            <a:fillRect/>
          </a:stretch>
        </p:blipFill>
        <p:spPr>
          <a:xfrm>
            <a:off x="0" y="0"/>
            <a:ext cx="3599543" cy="6858000"/>
          </a:xfrm>
          <a:prstGeom prst="rect">
            <a:avLst/>
          </a:prstGeom>
        </p:spPr>
      </p:pic>
    </p:spTree>
    <p:extLst>
      <p:ext uri="{BB962C8B-B14F-4D97-AF65-F5344CB8AC3E}">
        <p14:creationId xmlns:p14="http://schemas.microsoft.com/office/powerpoint/2010/main" val="245730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ection Header with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C2688-4D65-45AA-8DF2-E1893054CB7C}"/>
              </a:ext>
            </a:extLst>
          </p:cNvPr>
          <p:cNvSpPr>
            <a:spLocks noGrp="1"/>
          </p:cNvSpPr>
          <p:nvPr>
            <p:ph type="title" hasCustomPrompt="1"/>
          </p:nvPr>
        </p:nvSpPr>
        <p:spPr>
          <a:xfrm>
            <a:off x="4316819" y="3179134"/>
            <a:ext cx="7030631" cy="935665"/>
          </a:xfrm>
        </p:spPr>
        <p:txBody>
          <a:bodyPr anchor="b">
            <a:normAutofit/>
          </a:bodyPr>
          <a:lstStyle>
            <a:lvl1pPr>
              <a:defRPr sz="5001"/>
            </a:lvl1pPr>
          </a:lstStyle>
          <a:p>
            <a:r>
              <a:rPr lang="en-US"/>
              <a:t>Insert section title</a:t>
            </a:r>
            <a:endParaRPr lang="en-GB"/>
          </a:p>
        </p:txBody>
      </p:sp>
      <p:sp>
        <p:nvSpPr>
          <p:cNvPr id="3" name="Text Placeholder 2">
            <a:extLst>
              <a:ext uri="{FF2B5EF4-FFF2-40B4-BE49-F238E27FC236}">
                <a16:creationId xmlns:a16="http://schemas.microsoft.com/office/drawing/2014/main" id="{C1CB3B92-2E5F-4604-8E58-FA10AFBBCED7}"/>
              </a:ext>
            </a:extLst>
          </p:cNvPr>
          <p:cNvSpPr>
            <a:spLocks noGrp="1"/>
          </p:cNvSpPr>
          <p:nvPr>
            <p:ph type="body" idx="1" hasCustomPrompt="1"/>
          </p:nvPr>
        </p:nvSpPr>
        <p:spPr>
          <a:xfrm>
            <a:off x="4316818" y="4206691"/>
            <a:ext cx="7030633" cy="1500187"/>
          </a:xfrm>
        </p:spPr>
        <p:txBody>
          <a:bodyPr/>
          <a:lstStyle>
            <a:lvl1pPr marL="0" indent="0">
              <a:buNone/>
              <a:defRPr sz="2400">
                <a:solidFill>
                  <a:schemeClr val="tx1"/>
                </a:solidFill>
              </a:defRPr>
            </a:lvl1pPr>
            <a:lvl2pPr marL="457211" indent="0">
              <a:buNone/>
              <a:defRPr sz="2000">
                <a:solidFill>
                  <a:schemeClr val="tx1">
                    <a:tint val="75000"/>
                  </a:schemeClr>
                </a:solidFill>
              </a:defRPr>
            </a:lvl2pPr>
            <a:lvl3pPr marL="914423" indent="0">
              <a:buNone/>
              <a:defRPr sz="1801">
                <a:solidFill>
                  <a:schemeClr val="tx1">
                    <a:tint val="75000"/>
                  </a:schemeClr>
                </a:solidFill>
              </a:defRPr>
            </a:lvl3pPr>
            <a:lvl4pPr marL="1371634" indent="0">
              <a:buNone/>
              <a:defRPr sz="1600">
                <a:solidFill>
                  <a:schemeClr val="tx1">
                    <a:tint val="75000"/>
                  </a:schemeClr>
                </a:solidFill>
              </a:defRPr>
            </a:lvl4pPr>
            <a:lvl5pPr marL="1828846" indent="0">
              <a:buNone/>
              <a:defRPr sz="1600">
                <a:solidFill>
                  <a:schemeClr val="tx1">
                    <a:tint val="75000"/>
                  </a:schemeClr>
                </a:solidFill>
              </a:defRPr>
            </a:lvl5pPr>
            <a:lvl6pPr marL="2286057" indent="0">
              <a:buNone/>
              <a:defRPr sz="1600">
                <a:solidFill>
                  <a:schemeClr val="tx1">
                    <a:tint val="75000"/>
                  </a:schemeClr>
                </a:solidFill>
              </a:defRPr>
            </a:lvl6pPr>
            <a:lvl7pPr marL="2743269" indent="0">
              <a:buNone/>
              <a:defRPr sz="1600">
                <a:solidFill>
                  <a:schemeClr val="tx1">
                    <a:tint val="75000"/>
                  </a:schemeClr>
                </a:solidFill>
              </a:defRPr>
            </a:lvl7pPr>
            <a:lvl8pPr marL="3200480" indent="0">
              <a:buNone/>
              <a:defRPr sz="1600">
                <a:solidFill>
                  <a:schemeClr val="tx1">
                    <a:tint val="75000"/>
                  </a:schemeClr>
                </a:solidFill>
              </a:defRPr>
            </a:lvl8pPr>
            <a:lvl9pPr marL="3657691" indent="0">
              <a:buNone/>
              <a:defRPr sz="1600">
                <a:solidFill>
                  <a:schemeClr val="tx1">
                    <a:tint val="75000"/>
                  </a:schemeClr>
                </a:solidFill>
              </a:defRPr>
            </a:lvl9pPr>
          </a:lstStyle>
          <a:p>
            <a:pPr lvl="0"/>
            <a:r>
              <a:rPr lang="en-US"/>
              <a:t>This is a sample text. Insert your desired text here. Insert your desired text here. This is a sample text. This is a sample text. Insert your desired text here. Insert your desired text here</a:t>
            </a:r>
          </a:p>
        </p:txBody>
      </p:sp>
      <p:sp>
        <p:nvSpPr>
          <p:cNvPr id="5" name="Picture Placeholder 7">
            <a:extLst>
              <a:ext uri="{FF2B5EF4-FFF2-40B4-BE49-F238E27FC236}">
                <a16:creationId xmlns:a16="http://schemas.microsoft.com/office/drawing/2014/main" id="{04731ABC-E5C9-4679-90C8-D59785847D0A}"/>
              </a:ext>
            </a:extLst>
          </p:cNvPr>
          <p:cNvSpPr>
            <a:spLocks noGrp="1"/>
          </p:cNvSpPr>
          <p:nvPr>
            <p:ph type="pic" sz="quarter" idx="13"/>
          </p:nvPr>
        </p:nvSpPr>
        <p:spPr>
          <a:xfrm>
            <a:off x="0" y="-3173"/>
            <a:ext cx="5400000" cy="5400000"/>
          </a:xfrm>
          <a:custGeom>
            <a:avLst/>
            <a:gdLst>
              <a:gd name="connsiteX0" fmla="*/ 0 w 5464748"/>
              <a:gd name="connsiteY0" fmla="*/ 0 h 5432035"/>
              <a:gd name="connsiteX1" fmla="*/ 3970932 w 5464748"/>
              <a:gd name="connsiteY1" fmla="*/ 0 h 5432035"/>
              <a:gd name="connsiteX2" fmla="*/ 5431214 w 5464748"/>
              <a:gd name="connsiteY2" fmla="*/ 1481620 h 5432035"/>
              <a:gd name="connsiteX3" fmla="*/ 5430018 w 5464748"/>
              <a:gd name="connsiteY3" fmla="*/ 1646413 h 5432035"/>
              <a:gd name="connsiteX4" fmla="*/ 1623105 w 5464748"/>
              <a:gd name="connsiteY4" fmla="*/ 5398500 h 5432035"/>
              <a:gd name="connsiteX5" fmla="*/ 1458312 w 5464748"/>
              <a:gd name="connsiteY5" fmla="*/ 5397305 h 5432035"/>
              <a:gd name="connsiteX6" fmla="*/ 0 w 5464748"/>
              <a:gd name="connsiteY6" fmla="*/ 3917684 h 5432035"/>
              <a:gd name="connsiteX0" fmla="*/ 0 w 5505405"/>
              <a:gd name="connsiteY0" fmla="*/ 0 h 5432035"/>
              <a:gd name="connsiteX1" fmla="*/ 3970932 w 5505405"/>
              <a:gd name="connsiteY1" fmla="*/ 0 h 5432035"/>
              <a:gd name="connsiteX2" fmla="*/ 5431214 w 5505405"/>
              <a:gd name="connsiteY2" fmla="*/ 1481620 h 5432035"/>
              <a:gd name="connsiteX3" fmla="*/ 5488681 w 5505405"/>
              <a:gd name="connsiteY3" fmla="*/ 1597515 h 5432035"/>
              <a:gd name="connsiteX4" fmla="*/ 1623105 w 5505405"/>
              <a:gd name="connsiteY4" fmla="*/ 5398500 h 5432035"/>
              <a:gd name="connsiteX5" fmla="*/ 1458312 w 5505405"/>
              <a:gd name="connsiteY5" fmla="*/ 5397305 h 5432035"/>
              <a:gd name="connsiteX6" fmla="*/ 0 w 5505405"/>
              <a:gd name="connsiteY6" fmla="*/ 3917684 h 5432035"/>
              <a:gd name="connsiteX7" fmla="*/ 0 w 5505405"/>
              <a:gd name="connsiteY7" fmla="*/ 0 h 5432035"/>
              <a:gd name="connsiteX0" fmla="*/ 0 w 5531717"/>
              <a:gd name="connsiteY0" fmla="*/ 0 h 5432035"/>
              <a:gd name="connsiteX1" fmla="*/ 3970932 w 5531717"/>
              <a:gd name="connsiteY1" fmla="*/ 0 h 5432035"/>
              <a:gd name="connsiteX2" fmla="*/ 5504542 w 5531717"/>
              <a:gd name="connsiteY2" fmla="*/ 1559857 h 5432035"/>
              <a:gd name="connsiteX3" fmla="*/ 5488681 w 5531717"/>
              <a:gd name="connsiteY3" fmla="*/ 1597515 h 5432035"/>
              <a:gd name="connsiteX4" fmla="*/ 1623105 w 5531717"/>
              <a:gd name="connsiteY4" fmla="*/ 5398500 h 5432035"/>
              <a:gd name="connsiteX5" fmla="*/ 1458312 w 5531717"/>
              <a:gd name="connsiteY5" fmla="*/ 5397305 h 5432035"/>
              <a:gd name="connsiteX6" fmla="*/ 0 w 5531717"/>
              <a:gd name="connsiteY6" fmla="*/ 3917684 h 5432035"/>
              <a:gd name="connsiteX7" fmla="*/ 0 w 5531717"/>
              <a:gd name="connsiteY7" fmla="*/ 0 h 5432035"/>
              <a:gd name="connsiteX0" fmla="*/ 0 w 5531717"/>
              <a:gd name="connsiteY0" fmla="*/ 0 h 5475836"/>
              <a:gd name="connsiteX1" fmla="*/ 3970932 w 5531717"/>
              <a:gd name="connsiteY1" fmla="*/ 0 h 5475836"/>
              <a:gd name="connsiteX2" fmla="*/ 5504542 w 5531717"/>
              <a:gd name="connsiteY2" fmla="*/ 1559857 h 5475836"/>
              <a:gd name="connsiteX3" fmla="*/ 5488681 w 5531717"/>
              <a:gd name="connsiteY3" fmla="*/ 1597515 h 5475836"/>
              <a:gd name="connsiteX4" fmla="*/ 1566612 w 5531717"/>
              <a:gd name="connsiteY4" fmla="*/ 5460145 h 5475836"/>
              <a:gd name="connsiteX5" fmla="*/ 1458312 w 5531717"/>
              <a:gd name="connsiteY5" fmla="*/ 5397305 h 5475836"/>
              <a:gd name="connsiteX6" fmla="*/ 0 w 5531717"/>
              <a:gd name="connsiteY6" fmla="*/ 3917684 h 5475836"/>
              <a:gd name="connsiteX7" fmla="*/ 0 w 5531717"/>
              <a:gd name="connsiteY7" fmla="*/ 0 h 5475836"/>
              <a:gd name="connsiteX0" fmla="*/ 0 w 5531717"/>
              <a:gd name="connsiteY0" fmla="*/ 0 h 5502239"/>
              <a:gd name="connsiteX1" fmla="*/ 3970932 w 5531717"/>
              <a:gd name="connsiteY1" fmla="*/ 0 h 5502239"/>
              <a:gd name="connsiteX2" fmla="*/ 5504542 w 5531717"/>
              <a:gd name="connsiteY2" fmla="*/ 1559857 h 5502239"/>
              <a:gd name="connsiteX3" fmla="*/ 5488681 w 5531717"/>
              <a:gd name="connsiteY3" fmla="*/ 1597515 h 5502239"/>
              <a:gd name="connsiteX4" fmla="*/ 1566612 w 5531717"/>
              <a:gd name="connsiteY4" fmla="*/ 5460145 h 5502239"/>
              <a:gd name="connsiteX5" fmla="*/ 1550756 w 5531717"/>
              <a:gd name="connsiteY5" fmla="*/ 5474362 h 5502239"/>
              <a:gd name="connsiteX6" fmla="*/ 0 w 5531717"/>
              <a:gd name="connsiteY6" fmla="*/ 3917684 h 5502239"/>
              <a:gd name="connsiteX7" fmla="*/ 0 w 5531717"/>
              <a:gd name="connsiteY7" fmla="*/ 0 h 5502239"/>
              <a:gd name="connsiteX0" fmla="*/ 0 w 5514899"/>
              <a:gd name="connsiteY0" fmla="*/ 0 h 5502239"/>
              <a:gd name="connsiteX1" fmla="*/ 3970932 w 5514899"/>
              <a:gd name="connsiteY1" fmla="*/ 0 h 5502239"/>
              <a:gd name="connsiteX2" fmla="*/ 5469950 w 5514899"/>
              <a:gd name="connsiteY2" fmla="*/ 1529319 h 5502239"/>
              <a:gd name="connsiteX3" fmla="*/ 5488681 w 5514899"/>
              <a:gd name="connsiteY3" fmla="*/ 1597515 h 5502239"/>
              <a:gd name="connsiteX4" fmla="*/ 1566612 w 5514899"/>
              <a:gd name="connsiteY4" fmla="*/ 5460145 h 5502239"/>
              <a:gd name="connsiteX5" fmla="*/ 1550756 w 5514899"/>
              <a:gd name="connsiteY5" fmla="*/ 5474362 h 5502239"/>
              <a:gd name="connsiteX6" fmla="*/ 0 w 5514899"/>
              <a:gd name="connsiteY6" fmla="*/ 3917684 h 5502239"/>
              <a:gd name="connsiteX7" fmla="*/ 0 w 5514899"/>
              <a:gd name="connsiteY7" fmla="*/ 0 h 5502239"/>
              <a:gd name="connsiteX0" fmla="*/ 0 w 5514899"/>
              <a:gd name="connsiteY0" fmla="*/ 0 h 5488274"/>
              <a:gd name="connsiteX1" fmla="*/ 3970932 w 5514899"/>
              <a:gd name="connsiteY1" fmla="*/ 0 h 5488274"/>
              <a:gd name="connsiteX2" fmla="*/ 5469950 w 5514899"/>
              <a:gd name="connsiteY2" fmla="*/ 1529319 h 5488274"/>
              <a:gd name="connsiteX3" fmla="*/ 5488681 w 5514899"/>
              <a:gd name="connsiteY3" fmla="*/ 1597515 h 5488274"/>
              <a:gd name="connsiteX4" fmla="*/ 1566612 w 5514899"/>
              <a:gd name="connsiteY4" fmla="*/ 5460145 h 5488274"/>
              <a:gd name="connsiteX5" fmla="*/ 1525641 w 5514899"/>
              <a:gd name="connsiteY5" fmla="*/ 5446758 h 5488274"/>
              <a:gd name="connsiteX6" fmla="*/ 0 w 5514899"/>
              <a:gd name="connsiteY6" fmla="*/ 3917684 h 5488274"/>
              <a:gd name="connsiteX7" fmla="*/ 0 w 5514899"/>
              <a:gd name="connsiteY7" fmla="*/ 0 h 5488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14899" h="5488274">
                <a:moveTo>
                  <a:pt x="0" y="0"/>
                </a:moveTo>
                <a:lnTo>
                  <a:pt x="3970932" y="0"/>
                </a:lnTo>
                <a:lnTo>
                  <a:pt x="5469950" y="1529319"/>
                </a:lnTo>
                <a:cubicBezTo>
                  <a:pt x="5515126" y="1575156"/>
                  <a:pt x="5534518" y="1552339"/>
                  <a:pt x="5488681" y="1597515"/>
                </a:cubicBezTo>
                <a:lnTo>
                  <a:pt x="1566612" y="5460145"/>
                </a:lnTo>
                <a:cubicBezTo>
                  <a:pt x="1520776" y="5505321"/>
                  <a:pt x="1570817" y="5492594"/>
                  <a:pt x="1525641" y="5446758"/>
                </a:cubicBezTo>
                <a:lnTo>
                  <a:pt x="0" y="3917684"/>
                </a:lnTo>
                <a:lnTo>
                  <a:pt x="0" y="0"/>
                </a:lnTo>
                <a:close/>
              </a:path>
            </a:pathLst>
          </a:custGeom>
          <a:solidFill>
            <a:srgbClr val="A5C5D4"/>
          </a:solidFill>
        </p:spPr>
        <p:txBody>
          <a:bodyPr wrap="square" anchor="ctr">
            <a:noAutofit/>
          </a:bodyPr>
          <a:lstStyle>
            <a:lvl1pPr marL="0" indent="0" algn="ctr">
              <a:buFontTx/>
              <a:buNone/>
              <a:defRPr>
                <a:solidFill>
                  <a:schemeClr val="bg1"/>
                </a:solidFill>
              </a:defRPr>
            </a:lvl1pPr>
          </a:lstStyle>
          <a:p>
            <a:r>
              <a:rPr lang="en-GB"/>
              <a:t>Click icon to add picture</a:t>
            </a:r>
            <a:endParaRPr lang="en-IN"/>
          </a:p>
        </p:txBody>
      </p:sp>
    </p:spTree>
    <p:extLst>
      <p:ext uri="{BB962C8B-B14F-4D97-AF65-F5344CB8AC3E}">
        <p14:creationId xmlns:p14="http://schemas.microsoft.com/office/powerpoint/2010/main" val="21754238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6E110-DA12-4D70-9BA3-84F5C4E08D6C}"/>
              </a:ext>
            </a:extLst>
          </p:cNvPr>
          <p:cNvSpPr>
            <a:spLocks noGrp="1"/>
          </p:cNvSpPr>
          <p:nvPr>
            <p:ph type="title" hasCustomPrompt="1"/>
          </p:nvPr>
        </p:nvSpPr>
        <p:spPr>
          <a:xfrm>
            <a:off x="274158" y="296863"/>
            <a:ext cx="9601362" cy="468313"/>
          </a:xfrm>
        </p:spPr>
        <p:txBody>
          <a:bodyPr/>
          <a:lstStyle>
            <a:lvl1pPr>
              <a:defRPr b="1">
                <a:solidFill>
                  <a:srgbClr val="E6007D"/>
                </a:solidFill>
              </a:defRPr>
            </a:lvl1pPr>
          </a:lstStyle>
          <a:p>
            <a:r>
              <a:rPr lang="en-US"/>
              <a:t>Click to insert slide title</a:t>
            </a:r>
            <a:endParaRPr lang="en-GB"/>
          </a:p>
        </p:txBody>
      </p:sp>
      <p:sp>
        <p:nvSpPr>
          <p:cNvPr id="3" name="Content Placeholder 2">
            <a:extLst>
              <a:ext uri="{FF2B5EF4-FFF2-40B4-BE49-F238E27FC236}">
                <a16:creationId xmlns:a16="http://schemas.microsoft.com/office/drawing/2014/main" id="{F10542E2-42A7-4E20-8E8E-EA733359AE23}"/>
              </a:ext>
            </a:extLst>
          </p:cNvPr>
          <p:cNvSpPr>
            <a:spLocks noGrp="1"/>
          </p:cNvSpPr>
          <p:nvPr>
            <p:ph idx="1" hasCustomPrompt="1"/>
          </p:nvPr>
        </p:nvSpPr>
        <p:spPr>
          <a:xfrm>
            <a:off x="274158" y="1304925"/>
            <a:ext cx="11079642" cy="4730751"/>
          </a:xfrm>
        </p:spPr>
        <p:txBody>
          <a:bodyPr/>
          <a:lstStyle>
            <a:lvl1pPr>
              <a:defRPr/>
            </a:lvl1pPr>
          </a:lstStyle>
          <a:p>
            <a:pPr lvl="0"/>
            <a:r>
              <a:rPr lang="en-US"/>
              <a:t>Click to edit text </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6">
            <a:extLst>
              <a:ext uri="{FF2B5EF4-FFF2-40B4-BE49-F238E27FC236}">
                <a16:creationId xmlns:a16="http://schemas.microsoft.com/office/drawing/2014/main" id="{42707EAB-027F-080F-DA71-EAC65A71490F}"/>
              </a:ext>
            </a:extLst>
          </p:cNvPr>
          <p:cNvSpPr/>
          <p:nvPr userDrawn="1"/>
        </p:nvSpPr>
        <p:spPr>
          <a:xfrm>
            <a:off x="0" y="6176963"/>
            <a:ext cx="12192000" cy="681037"/>
          </a:xfrm>
          <a:prstGeom prst="rect">
            <a:avLst/>
          </a:prstGeom>
          <a:solidFill>
            <a:srgbClr val="8E5F98"/>
          </a:solidFill>
          <a:ln>
            <a:solidFill>
              <a:srgbClr val="8C5F9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Century Gothic" panose="020B0502020202020204" pitchFamily="34" charset="0"/>
            </a:endParaRPr>
          </a:p>
        </p:txBody>
      </p:sp>
      <p:pic>
        <p:nvPicPr>
          <p:cNvPr id="15" name="Picture 14">
            <a:extLst>
              <a:ext uri="{FF2B5EF4-FFF2-40B4-BE49-F238E27FC236}">
                <a16:creationId xmlns:a16="http://schemas.microsoft.com/office/drawing/2014/main" id="{74B1631F-5684-10EB-AD7C-6DAB8A416182}"/>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8901" b="89529" l="3093" r="96590">
                        <a14:foregroundMark x1="3093" y1="56021" x2="3093" y2="56021"/>
                        <a14:foregroundMark x1="16178" y1="71728" x2="16178" y2="71728"/>
                        <a14:foregroundMark x1="22363" y1="70157" x2="22363" y2="70157"/>
                        <a14:foregroundMark x1="30214" y1="61257" x2="30214" y2="61257"/>
                        <a14:foregroundMark x1="39492" y1="64921" x2="39492" y2="64921"/>
                        <a14:foregroundMark x1="47502" y1="60209" x2="47502" y2="60209"/>
                        <a14:foregroundMark x1="50912" y1="59162" x2="50912" y2="59162"/>
                        <a14:foregroundMark x1="47819" y1="8901" x2="47819" y2="8901"/>
                        <a14:foregroundMark x1="54639" y1="45026" x2="54639" y2="45026"/>
                        <a14:foregroundMark x1="60032" y1="68586" x2="60032" y2="68586"/>
                        <a14:foregroundMark x1="63600" y1="62827" x2="63600" y2="62827"/>
                        <a14:foregroundMark x1="81761" y1="52356" x2="81761" y2="52356"/>
                        <a14:foregroundMark x1="96590" y1="69110" x2="96590" y2="69110"/>
                        <a14:foregroundMark x1="77478" y1="62827" x2="77478" y2="62827"/>
                      </a14:backgroundRemoval>
                    </a14:imgEffect>
                  </a14:imgLayer>
                </a14:imgProps>
              </a:ext>
            </a:extLst>
          </a:blip>
          <a:stretch>
            <a:fillRect/>
          </a:stretch>
        </p:blipFill>
        <p:spPr>
          <a:xfrm>
            <a:off x="274158" y="6403200"/>
            <a:ext cx="1747860" cy="264743"/>
          </a:xfrm>
          <a:prstGeom prst="rect">
            <a:avLst/>
          </a:prstGeom>
        </p:spPr>
      </p:pic>
      <p:pic>
        <p:nvPicPr>
          <p:cNvPr id="16" name="Picture 15">
            <a:extLst>
              <a:ext uri="{FF2B5EF4-FFF2-40B4-BE49-F238E27FC236}">
                <a16:creationId xmlns:a16="http://schemas.microsoft.com/office/drawing/2014/main" id="{2984E5E2-B82C-4E8E-B866-EA395424FD0E}"/>
              </a:ext>
            </a:extLst>
          </p:cNvPr>
          <p:cNvPicPr>
            <a:picLocks noChangeAspect="1"/>
          </p:cNvPicPr>
          <p:nvPr userDrawn="1"/>
        </p:nvPicPr>
        <p:blipFill>
          <a:blip r:embed="rId4"/>
          <a:stretch>
            <a:fillRect/>
          </a:stretch>
        </p:blipFill>
        <p:spPr>
          <a:xfrm>
            <a:off x="-3505200" y="-455453"/>
            <a:ext cx="3086100" cy="4985324"/>
          </a:xfrm>
          <a:prstGeom prst="rect">
            <a:avLst/>
          </a:prstGeom>
        </p:spPr>
      </p:pic>
    </p:spTree>
    <p:extLst>
      <p:ext uri="{BB962C8B-B14F-4D97-AF65-F5344CB8AC3E}">
        <p14:creationId xmlns:p14="http://schemas.microsoft.com/office/powerpoint/2010/main" val="37939393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43665CC-420C-4AB2-A362-2DAC9CDF7C14}"/>
              </a:ext>
            </a:extLst>
          </p:cNvPr>
          <p:cNvSpPr>
            <a:spLocks noGrp="1"/>
          </p:cNvSpPr>
          <p:nvPr>
            <p:ph type="title"/>
          </p:nvPr>
        </p:nvSpPr>
        <p:spPr>
          <a:xfrm>
            <a:off x="274668" y="296865"/>
            <a:ext cx="9600853" cy="468313"/>
          </a:xfrm>
          <a:prstGeom prst="rect">
            <a:avLst/>
          </a:prstGeom>
        </p:spPr>
        <p:txBody>
          <a:bodyPr vert="horz" lIns="91440" tIns="45720" rIns="91440" bIns="45720" rtlCol="0" anchor="ctr">
            <a:normAutofit/>
          </a:bodyPr>
          <a:lstStyle/>
          <a:p>
            <a:r>
              <a:rPr lang="en-US"/>
              <a:t>Click to insert slide title</a:t>
            </a:r>
            <a:endParaRPr lang="en-GB"/>
          </a:p>
        </p:txBody>
      </p:sp>
      <p:sp>
        <p:nvSpPr>
          <p:cNvPr id="3" name="Text Placeholder 2">
            <a:extLst>
              <a:ext uri="{FF2B5EF4-FFF2-40B4-BE49-F238E27FC236}">
                <a16:creationId xmlns:a16="http://schemas.microsoft.com/office/drawing/2014/main" id="{1513C58F-4333-4ACD-B6AE-1267C5EDD04A}"/>
              </a:ext>
            </a:extLst>
          </p:cNvPr>
          <p:cNvSpPr>
            <a:spLocks noGrp="1"/>
          </p:cNvSpPr>
          <p:nvPr>
            <p:ph type="body" idx="1"/>
          </p:nvPr>
        </p:nvSpPr>
        <p:spPr>
          <a:xfrm>
            <a:off x="274669" y="1304925"/>
            <a:ext cx="11090274" cy="48720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99621BF6-F387-488C-983D-B5E3D3502671}"/>
              </a:ext>
            </a:extLst>
          </p:cNvPr>
          <p:cNvSpPr>
            <a:spLocks noGrp="1"/>
          </p:cNvSpPr>
          <p:nvPr>
            <p:ph type="dt" sz="half" idx="2"/>
          </p:nvPr>
        </p:nvSpPr>
        <p:spPr>
          <a:xfrm>
            <a:off x="274667" y="6356352"/>
            <a:ext cx="2743200" cy="365125"/>
          </a:xfrm>
          <a:prstGeom prst="rect">
            <a:avLst/>
          </a:prstGeom>
        </p:spPr>
        <p:txBody>
          <a:bodyPr vert="horz" lIns="91440" tIns="45720" rIns="91440" bIns="45720" rtlCol="0" anchor="ctr"/>
          <a:lstStyle>
            <a:lvl1pPr algn="l">
              <a:defRPr sz="1200">
                <a:solidFill>
                  <a:schemeClr val="tx1">
                    <a:tint val="75000"/>
                  </a:schemeClr>
                </a:solidFill>
                <a:latin typeface="Century Gothic" panose="020B0502020202020204" pitchFamily="34" charset="0"/>
              </a:defRPr>
            </a:lvl1pPr>
          </a:lstStyle>
          <a:p>
            <a:fld id="{F9AEF10F-B9D2-4F1B-A0FD-37978C056AD1}" type="datetime1">
              <a:rPr lang="en-GB" smtClean="0"/>
              <a:pPr/>
              <a:t>21/10/2024</a:t>
            </a:fld>
            <a:endParaRPr lang="en-GB"/>
          </a:p>
        </p:txBody>
      </p:sp>
      <p:sp>
        <p:nvSpPr>
          <p:cNvPr id="5" name="Footer Placeholder 4">
            <a:extLst>
              <a:ext uri="{FF2B5EF4-FFF2-40B4-BE49-F238E27FC236}">
                <a16:creationId xmlns:a16="http://schemas.microsoft.com/office/drawing/2014/main" id="{F740A82E-8FAE-429B-9749-734D4654EE5B}"/>
              </a:ext>
            </a:extLst>
          </p:cNvPr>
          <p:cNvSpPr>
            <a:spLocks noGrp="1"/>
          </p:cNvSpPr>
          <p:nvPr>
            <p:ph type="ftr" sz="quarter" idx="3"/>
          </p:nvPr>
        </p:nvSpPr>
        <p:spPr>
          <a:xfrm>
            <a:off x="4038601" y="6356352"/>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entury Gothic" panose="020B0502020202020204" pitchFamily="34" charset="0"/>
              </a:defRPr>
            </a:lvl1pPr>
          </a:lstStyle>
          <a:p>
            <a:endParaRPr lang="en-GB"/>
          </a:p>
        </p:txBody>
      </p:sp>
      <p:sp>
        <p:nvSpPr>
          <p:cNvPr id="6" name="Slide Number Placeholder 5">
            <a:extLst>
              <a:ext uri="{FF2B5EF4-FFF2-40B4-BE49-F238E27FC236}">
                <a16:creationId xmlns:a16="http://schemas.microsoft.com/office/drawing/2014/main" id="{1540E0DC-FA5D-4EDF-99F7-E440B08F6A38}"/>
              </a:ext>
            </a:extLst>
          </p:cNvPr>
          <p:cNvSpPr>
            <a:spLocks noGrp="1"/>
          </p:cNvSpPr>
          <p:nvPr>
            <p:ph type="sldNum" sz="quarter" idx="4"/>
          </p:nvPr>
        </p:nvSpPr>
        <p:spPr>
          <a:xfrm>
            <a:off x="9221789" y="6354431"/>
            <a:ext cx="2706687" cy="362282"/>
          </a:xfrm>
          <a:prstGeom prst="rect">
            <a:avLst/>
          </a:prstGeom>
        </p:spPr>
        <p:txBody>
          <a:bodyPr vert="horz" lIns="91440" tIns="45720" rIns="91440" bIns="45720" rtlCol="0" anchor="ctr"/>
          <a:lstStyle>
            <a:lvl1pPr algn="r">
              <a:defRPr sz="1200">
                <a:solidFill>
                  <a:schemeClr val="bg2"/>
                </a:solidFill>
                <a:latin typeface="Century Gothic" panose="020B0502020202020204" pitchFamily="34" charset="0"/>
              </a:defRPr>
            </a:lvl1pPr>
          </a:lstStyle>
          <a:p>
            <a:fld id="{6D317083-583A-4C42-B2C5-F5A08834B545}" type="slidenum">
              <a:rPr lang="en-GB" smtClean="0"/>
              <a:pPr/>
              <a:t>‹#›</a:t>
            </a:fld>
            <a:endParaRPr lang="en-GB"/>
          </a:p>
        </p:txBody>
      </p:sp>
      <p:pic>
        <p:nvPicPr>
          <p:cNvPr id="7" name="Picture 6" descr="A close-up of a logo&#10;&#10;Description automatically generated">
            <a:extLst>
              <a:ext uri="{FF2B5EF4-FFF2-40B4-BE49-F238E27FC236}">
                <a16:creationId xmlns:a16="http://schemas.microsoft.com/office/drawing/2014/main" id="{B2286CC8-CF25-3A48-7DE0-47AE98189DD6}"/>
              </a:ext>
            </a:extLst>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9099700" y="177402"/>
            <a:ext cx="2792905" cy="605241"/>
          </a:xfrm>
          <a:prstGeom prst="rect">
            <a:avLst/>
          </a:prstGeom>
        </p:spPr>
      </p:pic>
    </p:spTree>
    <p:extLst>
      <p:ext uri="{BB962C8B-B14F-4D97-AF65-F5344CB8AC3E}">
        <p14:creationId xmlns:p14="http://schemas.microsoft.com/office/powerpoint/2010/main" val="39723279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hf hdr="0" ftr="0" dt="0"/>
  <p:txStyles>
    <p:titleStyle>
      <a:lvl1pPr algn="l" defTabSz="914423" rtl="0" eaLnBrk="1" latinLnBrk="0" hangingPunct="1">
        <a:lnSpc>
          <a:spcPct val="90000"/>
        </a:lnSpc>
        <a:spcBef>
          <a:spcPct val="0"/>
        </a:spcBef>
        <a:buNone/>
        <a:defRPr sz="3200" kern="1200">
          <a:solidFill>
            <a:schemeClr val="tx1"/>
          </a:solidFill>
          <a:latin typeface="Century Gothic" panose="020B0502020202020204" pitchFamily="34" charset="0"/>
          <a:ea typeface="+mj-ea"/>
          <a:cs typeface="+mj-cs"/>
        </a:defRPr>
      </a:lvl1pPr>
    </p:titleStyle>
    <p:bodyStyle>
      <a:lvl1pPr marL="541351" indent="-541351" algn="l" defTabSz="914423" rtl="0" eaLnBrk="1" latinLnBrk="0" hangingPunct="1">
        <a:lnSpc>
          <a:spcPct val="100000"/>
        </a:lnSpc>
        <a:spcBef>
          <a:spcPts val="1001"/>
        </a:spcBef>
        <a:buClr>
          <a:schemeClr val="tx1"/>
        </a:buClr>
        <a:buSzPct val="85000"/>
        <a:buFont typeface="Wingdings 3" panose="05040102010807070707" pitchFamily="18" charset="2"/>
        <a:buChar char=""/>
        <a:defRPr sz="2000" kern="1200">
          <a:solidFill>
            <a:schemeClr val="tx1"/>
          </a:solidFill>
          <a:latin typeface="Century Gothic" panose="020B0502020202020204" pitchFamily="34" charset="0"/>
          <a:ea typeface="+mn-ea"/>
          <a:cs typeface="+mn-cs"/>
        </a:defRPr>
      </a:lvl1pPr>
      <a:lvl2pPr marL="717567" indent="-363548" algn="l" defTabSz="914423" rtl="0" eaLnBrk="1" latinLnBrk="0" hangingPunct="1">
        <a:lnSpc>
          <a:spcPct val="100000"/>
        </a:lnSpc>
        <a:spcBef>
          <a:spcPts val="500"/>
        </a:spcBef>
        <a:buClr>
          <a:schemeClr val="tx1"/>
        </a:buClr>
        <a:buSzPct val="85000"/>
        <a:buFont typeface="Wingdings 3" panose="05040102010807070707" pitchFamily="18" charset="2"/>
        <a:buChar char=""/>
        <a:defRPr sz="1801" kern="1200">
          <a:solidFill>
            <a:schemeClr val="tx1"/>
          </a:solidFill>
          <a:latin typeface="Century Gothic" panose="020B0502020202020204" pitchFamily="34" charset="0"/>
          <a:ea typeface="+mn-ea"/>
          <a:cs typeface="+mn-cs"/>
        </a:defRPr>
      </a:lvl2pPr>
      <a:lvl3pPr marL="1071590" indent="-354022" algn="l" defTabSz="914423" rtl="0" eaLnBrk="1" latinLnBrk="0" hangingPunct="1">
        <a:lnSpc>
          <a:spcPct val="100000"/>
        </a:lnSpc>
        <a:spcBef>
          <a:spcPts val="500"/>
        </a:spcBef>
        <a:buClr>
          <a:schemeClr val="tx1"/>
        </a:buClr>
        <a:buSzPct val="85000"/>
        <a:buFont typeface="Wingdings 3" panose="05040102010807070707" pitchFamily="18" charset="2"/>
        <a:buChar char=""/>
        <a:defRPr sz="1600" kern="1200">
          <a:solidFill>
            <a:schemeClr val="tx1"/>
          </a:solidFill>
          <a:latin typeface="Century Gothic" panose="020B0502020202020204" pitchFamily="34" charset="0"/>
          <a:ea typeface="+mn-ea"/>
          <a:cs typeface="+mn-cs"/>
        </a:defRPr>
      </a:lvl3pPr>
      <a:lvl4pPr marL="1170017" indent="-187330" algn="l" defTabSz="914423" rtl="0" eaLnBrk="1" latinLnBrk="0" hangingPunct="1">
        <a:lnSpc>
          <a:spcPct val="100000"/>
        </a:lnSpc>
        <a:spcBef>
          <a:spcPts val="500"/>
        </a:spcBef>
        <a:buClr>
          <a:schemeClr val="tx1"/>
        </a:buClr>
        <a:buSzPct val="85000"/>
        <a:buFont typeface="Wingdings 3" panose="05040102010807070707" pitchFamily="18" charset="2"/>
        <a:buChar char=""/>
        <a:defRPr sz="1401" kern="1200">
          <a:solidFill>
            <a:schemeClr val="tx1"/>
          </a:solidFill>
          <a:latin typeface="Century Gothic" panose="020B0502020202020204" pitchFamily="34" charset="0"/>
          <a:ea typeface="+mn-ea"/>
          <a:cs typeface="+mn-cs"/>
        </a:defRPr>
      </a:lvl4pPr>
      <a:lvl5pPr marL="1524038" indent="-176217" algn="l" defTabSz="914423" rtl="0" eaLnBrk="1" latinLnBrk="0" hangingPunct="1">
        <a:lnSpc>
          <a:spcPct val="100000"/>
        </a:lnSpc>
        <a:spcBef>
          <a:spcPts val="500"/>
        </a:spcBef>
        <a:buClr>
          <a:schemeClr val="tx1"/>
        </a:buClr>
        <a:buSzPct val="85000"/>
        <a:buFont typeface="Wingdings 3" panose="05040102010807070707" pitchFamily="18" charset="2"/>
        <a:buChar char=""/>
        <a:defRPr sz="1200" kern="1200">
          <a:solidFill>
            <a:schemeClr val="tx1"/>
          </a:solidFill>
          <a:latin typeface="Century Gothic" panose="020B0502020202020204" pitchFamily="34" charset="0"/>
          <a:ea typeface="+mn-ea"/>
          <a:cs typeface="+mn-cs"/>
        </a:defRPr>
      </a:lvl5pPr>
      <a:lvl6pPr marL="2514663"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75"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98"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423" rtl="0" eaLnBrk="1" latinLnBrk="0" hangingPunct="1">
        <a:defRPr sz="1801" kern="1200">
          <a:solidFill>
            <a:schemeClr val="tx1"/>
          </a:solidFill>
          <a:latin typeface="+mn-lt"/>
          <a:ea typeface="+mn-ea"/>
          <a:cs typeface="+mn-cs"/>
        </a:defRPr>
      </a:lvl1pPr>
      <a:lvl2pPr marL="457211" algn="l" defTabSz="914423" rtl="0" eaLnBrk="1" latinLnBrk="0" hangingPunct="1">
        <a:defRPr sz="1801" kern="1200">
          <a:solidFill>
            <a:schemeClr val="tx1"/>
          </a:solidFill>
          <a:latin typeface="+mn-lt"/>
          <a:ea typeface="+mn-ea"/>
          <a:cs typeface="+mn-cs"/>
        </a:defRPr>
      </a:lvl2pPr>
      <a:lvl3pPr marL="914423" algn="l" defTabSz="914423" rtl="0" eaLnBrk="1" latinLnBrk="0" hangingPunct="1">
        <a:defRPr sz="1801" kern="1200">
          <a:solidFill>
            <a:schemeClr val="tx1"/>
          </a:solidFill>
          <a:latin typeface="+mn-lt"/>
          <a:ea typeface="+mn-ea"/>
          <a:cs typeface="+mn-cs"/>
        </a:defRPr>
      </a:lvl3pPr>
      <a:lvl4pPr marL="1371634" algn="l" defTabSz="914423" rtl="0" eaLnBrk="1" latinLnBrk="0" hangingPunct="1">
        <a:defRPr sz="1801" kern="1200">
          <a:solidFill>
            <a:schemeClr val="tx1"/>
          </a:solidFill>
          <a:latin typeface="+mn-lt"/>
          <a:ea typeface="+mn-ea"/>
          <a:cs typeface="+mn-cs"/>
        </a:defRPr>
      </a:lvl4pPr>
      <a:lvl5pPr marL="1828846" algn="l" defTabSz="914423" rtl="0" eaLnBrk="1" latinLnBrk="0" hangingPunct="1">
        <a:defRPr sz="1801" kern="1200">
          <a:solidFill>
            <a:schemeClr val="tx1"/>
          </a:solidFill>
          <a:latin typeface="+mn-lt"/>
          <a:ea typeface="+mn-ea"/>
          <a:cs typeface="+mn-cs"/>
        </a:defRPr>
      </a:lvl5pPr>
      <a:lvl6pPr marL="2286057" algn="l" defTabSz="914423" rtl="0" eaLnBrk="1" latinLnBrk="0" hangingPunct="1">
        <a:defRPr sz="1801" kern="1200">
          <a:solidFill>
            <a:schemeClr val="tx1"/>
          </a:solidFill>
          <a:latin typeface="+mn-lt"/>
          <a:ea typeface="+mn-ea"/>
          <a:cs typeface="+mn-cs"/>
        </a:defRPr>
      </a:lvl6pPr>
      <a:lvl7pPr marL="2743269" algn="l" defTabSz="914423" rtl="0" eaLnBrk="1" latinLnBrk="0" hangingPunct="1">
        <a:defRPr sz="1801" kern="1200">
          <a:solidFill>
            <a:schemeClr val="tx1"/>
          </a:solidFill>
          <a:latin typeface="+mn-lt"/>
          <a:ea typeface="+mn-ea"/>
          <a:cs typeface="+mn-cs"/>
        </a:defRPr>
      </a:lvl7pPr>
      <a:lvl8pPr marL="3200480" algn="l" defTabSz="914423" rtl="0" eaLnBrk="1" latinLnBrk="0" hangingPunct="1">
        <a:defRPr sz="1801" kern="1200">
          <a:solidFill>
            <a:schemeClr val="tx1"/>
          </a:solidFill>
          <a:latin typeface="+mn-lt"/>
          <a:ea typeface="+mn-ea"/>
          <a:cs typeface="+mn-cs"/>
        </a:defRPr>
      </a:lvl8pPr>
      <a:lvl9pPr marL="3657691" algn="l" defTabSz="914423" rtl="0" eaLnBrk="1" latinLnBrk="0" hangingPunct="1">
        <a:defRPr sz="1801"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87" userDrawn="1">
          <p15:clr>
            <a:srgbClr val="F26B43"/>
          </p15:clr>
        </p15:guide>
        <p15:guide id="2" pos="7514" userDrawn="1">
          <p15:clr>
            <a:srgbClr val="F26B43"/>
          </p15:clr>
        </p15:guide>
        <p15:guide id="3" orient="horz" pos="482" userDrawn="1">
          <p15:clr>
            <a:srgbClr val="F26B43"/>
          </p15:clr>
        </p15:guide>
        <p15:guide id="4" orient="horz" pos="822" userDrawn="1">
          <p15:clr>
            <a:srgbClr val="F26B43"/>
          </p15:clr>
        </p15:guide>
        <p15:guide id="5" pos="7151" userDrawn="1">
          <p15:clr>
            <a:srgbClr val="F26B43"/>
          </p15:clr>
        </p15:guide>
        <p15:guide id="6" pos="529" userDrawn="1">
          <p15:clr>
            <a:srgbClr val="F26B43"/>
          </p15:clr>
        </p15:guide>
        <p15:guide id="7" orient="horz" pos="3884" userDrawn="1">
          <p15:clr>
            <a:srgbClr val="F26B43"/>
          </p15:clr>
        </p15:guide>
        <p15:guide id="8" pos="16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64.svg"/><Relationship Id="rId3" Type="http://schemas.openxmlformats.org/officeDocument/2006/relationships/image" Target="../media/image44.png"/><Relationship Id="rId7" Type="http://schemas.openxmlformats.org/officeDocument/2006/relationships/image" Target="../media/image63.png"/><Relationship Id="rId12" Type="http://schemas.openxmlformats.org/officeDocument/2006/relationships/image" Target="../media/image68.svg"/><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image" Target="../media/image62.svg"/><Relationship Id="rId11" Type="http://schemas.openxmlformats.org/officeDocument/2006/relationships/image" Target="../media/image67.png"/><Relationship Id="rId5" Type="http://schemas.openxmlformats.org/officeDocument/2006/relationships/image" Target="../media/image61.png"/><Relationship Id="rId10" Type="http://schemas.openxmlformats.org/officeDocument/2006/relationships/image" Target="../media/image66.svg"/><Relationship Id="rId4" Type="http://schemas.openxmlformats.org/officeDocument/2006/relationships/image" Target="../media/image60.svg"/><Relationship Id="rId9" Type="http://schemas.openxmlformats.org/officeDocument/2006/relationships/image" Target="../media/image6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71.png"/><Relationship Id="rId13" Type="http://schemas.openxmlformats.org/officeDocument/2006/relationships/image" Target="../media/image53.svg"/><Relationship Id="rId3" Type="http://schemas.openxmlformats.org/officeDocument/2006/relationships/image" Target="../media/image70.svg"/><Relationship Id="rId7" Type="http://schemas.openxmlformats.org/officeDocument/2006/relationships/image" Target="../media/image51.svg"/><Relationship Id="rId12" Type="http://schemas.openxmlformats.org/officeDocument/2006/relationships/image" Target="../media/image52.png"/><Relationship Id="rId2" Type="http://schemas.openxmlformats.org/officeDocument/2006/relationships/image" Target="../media/image69.png"/><Relationship Id="rId1" Type="http://schemas.openxmlformats.org/officeDocument/2006/relationships/slideLayout" Target="../slideLayouts/slideLayout9.xml"/><Relationship Id="rId6" Type="http://schemas.openxmlformats.org/officeDocument/2006/relationships/image" Target="../media/image50.png"/><Relationship Id="rId11" Type="http://schemas.openxmlformats.org/officeDocument/2006/relationships/image" Target="../media/image49.svg"/><Relationship Id="rId5" Type="http://schemas.openxmlformats.org/officeDocument/2006/relationships/image" Target="../media/image59.svg"/><Relationship Id="rId10" Type="http://schemas.openxmlformats.org/officeDocument/2006/relationships/image" Target="../media/image48.png"/><Relationship Id="rId4" Type="http://schemas.openxmlformats.org/officeDocument/2006/relationships/image" Target="../media/image58.png"/><Relationship Id="rId9" Type="http://schemas.openxmlformats.org/officeDocument/2006/relationships/image" Target="../media/image72.svg"/></Relationships>
</file>

<file path=ppt/slides/_rels/slide13.xml.rels><?xml version="1.0" encoding="UTF-8" standalone="yes"?>
<Relationships xmlns="http://schemas.openxmlformats.org/package/2006/relationships"><Relationship Id="rId8" Type="http://schemas.openxmlformats.org/officeDocument/2006/relationships/image" Target="../media/image78.svg"/><Relationship Id="rId13" Type="http://schemas.openxmlformats.org/officeDocument/2006/relationships/image" Target="../media/image83.png"/><Relationship Id="rId3" Type="http://schemas.openxmlformats.org/officeDocument/2006/relationships/image" Target="../media/image73.png"/><Relationship Id="rId7" Type="http://schemas.openxmlformats.org/officeDocument/2006/relationships/image" Target="../media/image77.png"/><Relationship Id="rId12" Type="http://schemas.openxmlformats.org/officeDocument/2006/relationships/image" Target="../media/image82.svg"/><Relationship Id="rId2" Type="http://schemas.openxmlformats.org/officeDocument/2006/relationships/notesSlide" Target="../notesSlides/notesSlide5.xml"/><Relationship Id="rId16" Type="http://schemas.openxmlformats.org/officeDocument/2006/relationships/image" Target="../media/image86.svg"/><Relationship Id="rId1" Type="http://schemas.openxmlformats.org/officeDocument/2006/relationships/slideLayout" Target="../slideLayouts/slideLayout9.xml"/><Relationship Id="rId6" Type="http://schemas.openxmlformats.org/officeDocument/2006/relationships/image" Target="../media/image76.svg"/><Relationship Id="rId11" Type="http://schemas.openxmlformats.org/officeDocument/2006/relationships/image" Target="../media/image81.png"/><Relationship Id="rId5" Type="http://schemas.openxmlformats.org/officeDocument/2006/relationships/image" Target="../media/image75.png"/><Relationship Id="rId15" Type="http://schemas.openxmlformats.org/officeDocument/2006/relationships/image" Target="../media/image85.png"/><Relationship Id="rId10" Type="http://schemas.openxmlformats.org/officeDocument/2006/relationships/image" Target="../media/image80.svg"/><Relationship Id="rId4" Type="http://schemas.openxmlformats.org/officeDocument/2006/relationships/image" Target="../media/image74.svg"/><Relationship Id="rId9" Type="http://schemas.openxmlformats.org/officeDocument/2006/relationships/image" Target="../media/image79.png"/><Relationship Id="rId14" Type="http://schemas.openxmlformats.org/officeDocument/2006/relationships/image" Target="../media/image84.svg"/></Relationships>
</file>

<file path=ppt/slides/_rels/slide14.xml.rels><?xml version="1.0" encoding="UTF-8" standalone="yes"?>
<Relationships xmlns="http://schemas.openxmlformats.org/package/2006/relationships"><Relationship Id="rId8" Type="http://schemas.openxmlformats.org/officeDocument/2006/relationships/image" Target="../media/image78.svg"/><Relationship Id="rId13" Type="http://schemas.openxmlformats.org/officeDocument/2006/relationships/image" Target="../media/image83.png"/><Relationship Id="rId3" Type="http://schemas.openxmlformats.org/officeDocument/2006/relationships/image" Target="../media/image73.png"/><Relationship Id="rId7" Type="http://schemas.openxmlformats.org/officeDocument/2006/relationships/image" Target="../media/image77.png"/><Relationship Id="rId12" Type="http://schemas.openxmlformats.org/officeDocument/2006/relationships/image" Target="../media/image82.svg"/><Relationship Id="rId2" Type="http://schemas.openxmlformats.org/officeDocument/2006/relationships/notesSlide" Target="../notesSlides/notesSlide6.xml"/><Relationship Id="rId16" Type="http://schemas.openxmlformats.org/officeDocument/2006/relationships/image" Target="../media/image86.svg"/><Relationship Id="rId1" Type="http://schemas.openxmlformats.org/officeDocument/2006/relationships/slideLayout" Target="../slideLayouts/slideLayout9.xml"/><Relationship Id="rId6" Type="http://schemas.openxmlformats.org/officeDocument/2006/relationships/image" Target="../media/image76.svg"/><Relationship Id="rId11" Type="http://schemas.openxmlformats.org/officeDocument/2006/relationships/image" Target="../media/image81.png"/><Relationship Id="rId5" Type="http://schemas.openxmlformats.org/officeDocument/2006/relationships/image" Target="../media/image75.png"/><Relationship Id="rId15" Type="http://schemas.openxmlformats.org/officeDocument/2006/relationships/image" Target="../media/image85.png"/><Relationship Id="rId10" Type="http://schemas.openxmlformats.org/officeDocument/2006/relationships/image" Target="../media/image80.svg"/><Relationship Id="rId4" Type="http://schemas.openxmlformats.org/officeDocument/2006/relationships/image" Target="../media/image74.svg"/><Relationship Id="rId9" Type="http://schemas.openxmlformats.org/officeDocument/2006/relationships/image" Target="../media/image79.png"/><Relationship Id="rId14" Type="http://schemas.openxmlformats.org/officeDocument/2006/relationships/image" Target="../media/image84.sv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microsoft.com/office/2018/10/relationships/comments" Target="../comments/modernComment_7FE4E335_B5AB5962.xml"/><Relationship Id="rId2" Type="http://schemas.openxmlformats.org/officeDocument/2006/relationships/notesSlide" Target="../notesSlides/notesSlide7.xml"/><Relationship Id="rId1" Type="http://schemas.openxmlformats.org/officeDocument/2006/relationships/slideLayout" Target="../slideLayouts/slideLayout9.xml"/><Relationship Id="rId5" Type="http://schemas.microsoft.com/office/2007/relationships/hdphoto" Target="../media/hdphoto2.wdp"/><Relationship Id="rId4" Type="http://schemas.openxmlformats.org/officeDocument/2006/relationships/image" Target="../media/image87.png"/></Relationships>
</file>

<file path=ppt/slides/_rels/slide1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7.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89.png"/><Relationship Id="rId3" Type="http://schemas.openxmlformats.org/officeDocument/2006/relationships/image" Target="../media/image10.png"/><Relationship Id="rId7" Type="http://schemas.openxmlformats.org/officeDocument/2006/relationships/image" Target="../media/image16.jpeg"/><Relationship Id="rId12" Type="http://schemas.openxmlformats.org/officeDocument/2006/relationships/image" Target="../media/image88.png"/><Relationship Id="rId17" Type="http://schemas.openxmlformats.org/officeDocument/2006/relationships/image" Target="../media/image91.png"/><Relationship Id="rId2" Type="http://schemas.openxmlformats.org/officeDocument/2006/relationships/hyperlink" Target="mailto:r.gregory@wigan.gov.uk" TargetMode="External"/><Relationship Id="rId16" Type="http://schemas.microsoft.com/office/2007/relationships/hdphoto" Target="../media/hdphoto4.wdp"/><Relationship Id="rId1" Type="http://schemas.openxmlformats.org/officeDocument/2006/relationships/slideLayout" Target="../slideLayouts/slideLayout9.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5" Type="http://schemas.openxmlformats.org/officeDocument/2006/relationships/image" Target="../media/image90.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 Id="rId14" Type="http://schemas.microsoft.com/office/2007/relationships/hdphoto" Target="../media/hdphoto3.wdp"/></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0.png"/><Relationship Id="rId7" Type="http://schemas.openxmlformats.org/officeDocument/2006/relationships/image" Target="../media/image16.jpeg"/><Relationship Id="rId2" Type="http://schemas.openxmlformats.org/officeDocument/2006/relationships/hyperlink" Target="mailto:hello@councils.coop" TargetMode="External"/><Relationship Id="rId1" Type="http://schemas.openxmlformats.org/officeDocument/2006/relationships/slideLayout" Target="../slideLayouts/slideLayout9.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8" Type="http://schemas.openxmlformats.org/officeDocument/2006/relationships/image" Target="../media/image22.svg"/><Relationship Id="rId13" Type="http://schemas.openxmlformats.org/officeDocument/2006/relationships/image" Target="../media/image27.png"/><Relationship Id="rId3" Type="http://schemas.openxmlformats.org/officeDocument/2006/relationships/slide" Target="slide15.xml"/><Relationship Id="rId7" Type="http://schemas.openxmlformats.org/officeDocument/2006/relationships/image" Target="../media/image21.png"/><Relationship Id="rId12" Type="http://schemas.openxmlformats.org/officeDocument/2006/relationships/image" Target="../media/image26.svg"/><Relationship Id="rId2" Type="http://schemas.openxmlformats.org/officeDocument/2006/relationships/notesSlide" Target="../notesSlides/notesSlide1.xml"/><Relationship Id="rId16" Type="http://schemas.openxmlformats.org/officeDocument/2006/relationships/image" Target="../media/image30.svg"/><Relationship Id="rId1" Type="http://schemas.openxmlformats.org/officeDocument/2006/relationships/slideLayout" Target="../slideLayouts/slideLayout9.xml"/><Relationship Id="rId6" Type="http://schemas.openxmlformats.org/officeDocument/2006/relationships/slide" Target="slide8.xml"/><Relationship Id="rId11" Type="http://schemas.openxmlformats.org/officeDocument/2006/relationships/image" Target="../media/image25.png"/><Relationship Id="rId5" Type="http://schemas.openxmlformats.org/officeDocument/2006/relationships/slide" Target="slide13.xml"/><Relationship Id="rId15" Type="http://schemas.openxmlformats.org/officeDocument/2006/relationships/image" Target="../media/image29.png"/><Relationship Id="rId10" Type="http://schemas.openxmlformats.org/officeDocument/2006/relationships/image" Target="../media/image24.svg"/><Relationship Id="rId4" Type="http://schemas.openxmlformats.org/officeDocument/2006/relationships/slide" Target="slide11.xml"/><Relationship Id="rId9" Type="http://schemas.openxmlformats.org/officeDocument/2006/relationships/image" Target="../media/image23.png"/><Relationship Id="rId14" Type="http://schemas.openxmlformats.org/officeDocument/2006/relationships/image" Target="../media/image28.svg"/></Relationships>
</file>

<file path=ppt/slides/_rels/slide6.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1020402/National_AI_Strategy_-_PDF_version.pdf" TargetMode="External"/><Relationship Id="rId2" Type="http://schemas.openxmlformats.org/officeDocument/2006/relationships/image" Target="../media/image31.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41.svg"/><Relationship Id="rId13" Type="http://schemas.openxmlformats.org/officeDocument/2006/relationships/image" Target="../media/image46.png"/><Relationship Id="rId18" Type="http://schemas.openxmlformats.org/officeDocument/2006/relationships/image" Target="../media/image51.svg"/><Relationship Id="rId26" Type="http://schemas.openxmlformats.org/officeDocument/2006/relationships/image" Target="../media/image59.svg"/><Relationship Id="rId3" Type="http://schemas.openxmlformats.org/officeDocument/2006/relationships/image" Target="../media/image36.png"/><Relationship Id="rId21" Type="http://schemas.openxmlformats.org/officeDocument/2006/relationships/image" Target="../media/image54.png"/><Relationship Id="rId7" Type="http://schemas.openxmlformats.org/officeDocument/2006/relationships/image" Target="../media/image40.png"/><Relationship Id="rId12" Type="http://schemas.openxmlformats.org/officeDocument/2006/relationships/image" Target="../media/image45.svg"/><Relationship Id="rId17" Type="http://schemas.openxmlformats.org/officeDocument/2006/relationships/image" Target="../media/image50.png"/><Relationship Id="rId25" Type="http://schemas.openxmlformats.org/officeDocument/2006/relationships/image" Target="../media/image58.png"/><Relationship Id="rId2" Type="http://schemas.openxmlformats.org/officeDocument/2006/relationships/notesSlide" Target="../notesSlides/notesSlide3.xml"/><Relationship Id="rId16" Type="http://schemas.openxmlformats.org/officeDocument/2006/relationships/image" Target="../media/image49.svg"/><Relationship Id="rId20" Type="http://schemas.openxmlformats.org/officeDocument/2006/relationships/image" Target="../media/image53.svg"/><Relationship Id="rId1" Type="http://schemas.openxmlformats.org/officeDocument/2006/relationships/slideLayout" Target="../slideLayouts/slideLayout11.xml"/><Relationship Id="rId6" Type="http://schemas.openxmlformats.org/officeDocument/2006/relationships/image" Target="../media/image39.svg"/><Relationship Id="rId11" Type="http://schemas.openxmlformats.org/officeDocument/2006/relationships/image" Target="../media/image44.png"/><Relationship Id="rId24" Type="http://schemas.openxmlformats.org/officeDocument/2006/relationships/image" Target="../media/image57.svg"/><Relationship Id="rId5" Type="http://schemas.openxmlformats.org/officeDocument/2006/relationships/image" Target="../media/image38.png"/><Relationship Id="rId15" Type="http://schemas.openxmlformats.org/officeDocument/2006/relationships/image" Target="../media/image48.png"/><Relationship Id="rId23" Type="http://schemas.openxmlformats.org/officeDocument/2006/relationships/image" Target="../media/image56.png"/><Relationship Id="rId10" Type="http://schemas.openxmlformats.org/officeDocument/2006/relationships/image" Target="../media/image43.svg"/><Relationship Id="rId19" Type="http://schemas.openxmlformats.org/officeDocument/2006/relationships/image" Target="../media/image52.png"/><Relationship Id="rId4" Type="http://schemas.openxmlformats.org/officeDocument/2006/relationships/image" Target="../media/image37.svg"/><Relationship Id="rId9" Type="http://schemas.openxmlformats.org/officeDocument/2006/relationships/image" Target="../media/image42.png"/><Relationship Id="rId14" Type="http://schemas.openxmlformats.org/officeDocument/2006/relationships/image" Target="../media/image47.svg"/><Relationship Id="rId22" Type="http://schemas.openxmlformats.org/officeDocument/2006/relationships/image" Target="../media/image55.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F3D0A-7724-61CA-9DDA-4A419A7EAE8A}"/>
              </a:ext>
            </a:extLst>
          </p:cNvPr>
          <p:cNvSpPr>
            <a:spLocks noGrp="1"/>
          </p:cNvSpPr>
          <p:nvPr>
            <p:ph type="ctrTitle"/>
          </p:nvPr>
        </p:nvSpPr>
        <p:spPr>
          <a:xfrm>
            <a:off x="1894998" y="2293799"/>
            <a:ext cx="8403056" cy="767584"/>
          </a:xfrm>
        </p:spPr>
        <p:txBody>
          <a:bodyPr>
            <a:noAutofit/>
          </a:bodyPr>
          <a:lstStyle/>
          <a:p>
            <a:pPr algn="ctr" defTabSz="914400"/>
            <a:r>
              <a:rPr lang="en-GB" sz="5200" b="1">
                <a:solidFill>
                  <a:srgbClr val="8B5E96"/>
                </a:solidFill>
                <a:latin typeface="Calibri"/>
                <a:ea typeface="Calibri"/>
                <a:cs typeface="Calibri"/>
              </a:rPr>
              <a:t>Co-operative Values-Driven AI – a guidance framework</a:t>
            </a:r>
          </a:p>
        </p:txBody>
      </p:sp>
      <p:pic>
        <p:nvPicPr>
          <p:cNvPr id="4" name="Picture 4" descr="Citizen engagement platform | Wigan Council">
            <a:extLst>
              <a:ext uri="{FF2B5EF4-FFF2-40B4-BE49-F238E27FC236}">
                <a16:creationId xmlns:a16="http://schemas.microsoft.com/office/drawing/2014/main" id="{6D1494BD-12CF-B032-D78C-667A54A98A9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18204" y="320259"/>
            <a:ext cx="1991341" cy="77078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782E58B3-D5EE-AEAB-3451-79C4354EAE9E}"/>
              </a:ext>
            </a:extLst>
          </p:cNvPr>
          <p:cNvSpPr txBox="1"/>
          <p:nvPr/>
        </p:nvSpPr>
        <p:spPr>
          <a:xfrm>
            <a:off x="4995163" y="3060074"/>
            <a:ext cx="2191685" cy="738664"/>
          </a:xfrm>
          <a:prstGeom prst="rect">
            <a:avLst/>
          </a:prstGeom>
          <a:noFill/>
        </p:spPr>
        <p:txBody>
          <a:bodyPr wrap="square" lIns="91440" tIns="45720" rIns="91440" bIns="45720" anchor="t">
            <a:spAutoFit/>
          </a:bodyPr>
          <a:lstStyle/>
          <a:p>
            <a:r>
              <a:rPr lang="en-GB" b="1">
                <a:solidFill>
                  <a:srgbClr val="5C6065"/>
                </a:solidFill>
                <a:latin typeface="Calibri"/>
                <a:ea typeface="Calibri"/>
                <a:cs typeface="Calibri"/>
              </a:rPr>
              <a:t> </a:t>
            </a:r>
            <a:r>
              <a:rPr lang="en-GB" sz="2400" b="1">
                <a:solidFill>
                  <a:srgbClr val="5C6065"/>
                </a:solidFill>
                <a:latin typeface="Calibri"/>
                <a:ea typeface="Calibri"/>
                <a:cs typeface="Calibri"/>
              </a:rPr>
              <a:t>October 2024</a:t>
            </a:r>
          </a:p>
          <a:p>
            <a:endParaRPr lang="en-GB" b="1"/>
          </a:p>
        </p:txBody>
      </p:sp>
      <p:pic>
        <p:nvPicPr>
          <p:cNvPr id="7" name="Picture 6" descr="A logo for a company&#10;&#10;Description automatically generated">
            <a:extLst>
              <a:ext uri="{FF2B5EF4-FFF2-40B4-BE49-F238E27FC236}">
                <a16:creationId xmlns:a16="http://schemas.microsoft.com/office/drawing/2014/main" id="{8ED0C42C-338F-9756-2D14-E61D7E92C35D}"/>
              </a:ext>
            </a:extLst>
          </p:cNvPr>
          <p:cNvPicPr>
            <a:picLocks noChangeAspect="1"/>
          </p:cNvPicPr>
          <p:nvPr/>
        </p:nvPicPr>
        <p:blipFill>
          <a:blip r:embed="rId3"/>
          <a:stretch>
            <a:fillRect/>
          </a:stretch>
        </p:blipFill>
        <p:spPr>
          <a:xfrm>
            <a:off x="9633501" y="456870"/>
            <a:ext cx="2254527" cy="634173"/>
          </a:xfrm>
          <a:prstGeom prst="rect">
            <a:avLst/>
          </a:prstGeom>
        </p:spPr>
      </p:pic>
    </p:spTree>
    <p:extLst>
      <p:ext uri="{BB962C8B-B14F-4D97-AF65-F5344CB8AC3E}">
        <p14:creationId xmlns:p14="http://schemas.microsoft.com/office/powerpoint/2010/main" val="40758117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Graphic 33" descr="Open hand with plant with solid fill">
            <a:extLst>
              <a:ext uri="{FF2B5EF4-FFF2-40B4-BE49-F238E27FC236}">
                <a16:creationId xmlns:a16="http://schemas.microsoft.com/office/drawing/2014/main" id="{DCECD73E-793C-FD88-FB25-F411D470DD8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98922" y="899919"/>
            <a:ext cx="777085" cy="777085"/>
          </a:xfrm>
          <a:prstGeom prst="rect">
            <a:avLst/>
          </a:prstGeom>
        </p:spPr>
      </p:pic>
      <p:sp>
        <p:nvSpPr>
          <p:cNvPr id="2" name="Title 1">
            <a:extLst>
              <a:ext uri="{FF2B5EF4-FFF2-40B4-BE49-F238E27FC236}">
                <a16:creationId xmlns:a16="http://schemas.microsoft.com/office/drawing/2014/main" id="{F8FFF06D-01E6-7AA6-0E38-2A191CE4CAC7}"/>
              </a:ext>
            </a:extLst>
          </p:cNvPr>
          <p:cNvSpPr>
            <a:spLocks noGrp="1"/>
          </p:cNvSpPr>
          <p:nvPr>
            <p:ph type="title"/>
          </p:nvPr>
        </p:nvSpPr>
        <p:spPr>
          <a:xfrm>
            <a:off x="274158" y="296863"/>
            <a:ext cx="9601362" cy="468313"/>
          </a:xfrm>
        </p:spPr>
        <p:txBody>
          <a:bodyPr anchor="ctr">
            <a:normAutofit/>
          </a:bodyPr>
          <a:lstStyle/>
          <a:p>
            <a:r>
              <a:rPr lang="en-GB" sz="2700">
                <a:solidFill>
                  <a:srgbClr val="8C5F97"/>
                </a:solidFill>
              </a:rPr>
              <a:t>Main use cases of AI</a:t>
            </a:r>
          </a:p>
        </p:txBody>
      </p:sp>
      <p:sp>
        <p:nvSpPr>
          <p:cNvPr id="4" name="Slide Number Placeholder 3">
            <a:extLst>
              <a:ext uri="{FF2B5EF4-FFF2-40B4-BE49-F238E27FC236}">
                <a16:creationId xmlns:a16="http://schemas.microsoft.com/office/drawing/2014/main" id="{FC4D9A82-F66C-C57D-9717-CA73ABB9C2E1}"/>
              </a:ext>
            </a:extLst>
          </p:cNvPr>
          <p:cNvSpPr>
            <a:spLocks noGrp="1"/>
          </p:cNvSpPr>
          <p:nvPr>
            <p:ph type="sldNum" sz="quarter" idx="4294967295"/>
          </p:nvPr>
        </p:nvSpPr>
        <p:spPr>
          <a:xfrm>
            <a:off x="9221788" y="6354431"/>
            <a:ext cx="2706687" cy="362282"/>
          </a:xfrm>
        </p:spPr>
        <p:txBody>
          <a:bodyPr anchor="ctr">
            <a:normAutofit/>
          </a:bodyPr>
          <a:lstStyle/>
          <a:p>
            <a:pPr defTabSz="914423">
              <a:spcAft>
                <a:spcPts val="601"/>
              </a:spcAft>
              <a:defRPr/>
            </a:pPr>
            <a:fld id="{6D317083-583A-4C42-B2C5-F5A08834B545}" type="slidenum">
              <a:rPr lang="en-GB"/>
              <a:pPr defTabSz="914423">
                <a:spcAft>
                  <a:spcPts val="601"/>
                </a:spcAft>
                <a:defRPr/>
              </a:pPr>
              <a:t>10</a:t>
            </a:fld>
            <a:endParaRPr lang="en-GB"/>
          </a:p>
        </p:txBody>
      </p:sp>
      <p:sp>
        <p:nvSpPr>
          <p:cNvPr id="7" name="Free-form: Shape 6">
            <a:extLst>
              <a:ext uri="{FF2B5EF4-FFF2-40B4-BE49-F238E27FC236}">
                <a16:creationId xmlns:a16="http://schemas.microsoft.com/office/drawing/2014/main" id="{90C970C4-9763-9951-C1BA-CC68AAE96880}"/>
              </a:ext>
            </a:extLst>
          </p:cNvPr>
          <p:cNvSpPr/>
          <p:nvPr/>
        </p:nvSpPr>
        <p:spPr>
          <a:xfrm>
            <a:off x="382850" y="1632957"/>
            <a:ext cx="3643370" cy="276146"/>
          </a:xfrm>
          <a:custGeom>
            <a:avLst/>
            <a:gdLst>
              <a:gd name="connsiteX0" fmla="*/ 0 w 3556406"/>
              <a:gd name="connsiteY0" fmla="*/ 0 h 533460"/>
              <a:gd name="connsiteX1" fmla="*/ 3556406 w 3556406"/>
              <a:gd name="connsiteY1" fmla="*/ 0 h 533460"/>
              <a:gd name="connsiteX2" fmla="*/ 3556406 w 3556406"/>
              <a:gd name="connsiteY2" fmla="*/ 533460 h 533460"/>
              <a:gd name="connsiteX3" fmla="*/ 0 w 3556406"/>
              <a:gd name="connsiteY3" fmla="*/ 533460 h 533460"/>
              <a:gd name="connsiteX4" fmla="*/ 0 w 3556406"/>
              <a:gd name="connsiteY4" fmla="*/ 0 h 533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56406" h="533460">
                <a:moveTo>
                  <a:pt x="0" y="0"/>
                </a:moveTo>
                <a:lnTo>
                  <a:pt x="3556406" y="0"/>
                </a:lnTo>
                <a:lnTo>
                  <a:pt x="3556406" y="533460"/>
                </a:lnTo>
                <a:lnTo>
                  <a:pt x="0" y="53346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algn="ctr" defTabSz="844571">
              <a:spcBef>
                <a:spcPct val="0"/>
              </a:spcBef>
              <a:spcAft>
                <a:spcPct val="35000"/>
              </a:spcAft>
              <a:defRPr b="1"/>
            </a:pPr>
            <a:r>
              <a:rPr lang="en-GB" sz="1600" b="1">
                <a:solidFill>
                  <a:srgbClr val="11B6CA"/>
                </a:solidFill>
                <a:latin typeface="Century Gothic" panose="020B0502020202020204" pitchFamily="34" charset="0"/>
              </a:rPr>
              <a:t>AI-powered back-office automation </a:t>
            </a:r>
            <a:endParaRPr lang="en-US" sz="1600" b="1">
              <a:solidFill>
                <a:srgbClr val="11B6CA"/>
              </a:solidFill>
              <a:latin typeface="Century Gothic" panose="020B0502020202020204" pitchFamily="34" charset="0"/>
            </a:endParaRPr>
          </a:p>
        </p:txBody>
      </p:sp>
      <p:sp>
        <p:nvSpPr>
          <p:cNvPr id="10" name="Free-form: Shape 9">
            <a:extLst>
              <a:ext uri="{FF2B5EF4-FFF2-40B4-BE49-F238E27FC236}">
                <a16:creationId xmlns:a16="http://schemas.microsoft.com/office/drawing/2014/main" id="{3980C69F-04E4-CA95-A3EC-DD5F9153C074}"/>
              </a:ext>
            </a:extLst>
          </p:cNvPr>
          <p:cNvSpPr/>
          <p:nvPr/>
        </p:nvSpPr>
        <p:spPr>
          <a:xfrm>
            <a:off x="4522702" y="1632957"/>
            <a:ext cx="3146594" cy="276146"/>
          </a:xfrm>
          <a:custGeom>
            <a:avLst/>
            <a:gdLst>
              <a:gd name="connsiteX0" fmla="*/ 0 w 3556406"/>
              <a:gd name="connsiteY0" fmla="*/ 0 h 533460"/>
              <a:gd name="connsiteX1" fmla="*/ 3556406 w 3556406"/>
              <a:gd name="connsiteY1" fmla="*/ 0 h 533460"/>
              <a:gd name="connsiteX2" fmla="*/ 3556406 w 3556406"/>
              <a:gd name="connsiteY2" fmla="*/ 533460 h 533460"/>
              <a:gd name="connsiteX3" fmla="*/ 0 w 3556406"/>
              <a:gd name="connsiteY3" fmla="*/ 533460 h 533460"/>
              <a:gd name="connsiteX4" fmla="*/ 0 w 3556406"/>
              <a:gd name="connsiteY4" fmla="*/ 0 h 533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56406" h="533460">
                <a:moveTo>
                  <a:pt x="0" y="0"/>
                </a:moveTo>
                <a:lnTo>
                  <a:pt x="3556406" y="0"/>
                </a:lnTo>
                <a:lnTo>
                  <a:pt x="3556406" y="533460"/>
                </a:lnTo>
                <a:lnTo>
                  <a:pt x="0" y="53346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algn="ctr" defTabSz="844571">
              <a:spcBef>
                <a:spcPct val="0"/>
              </a:spcBef>
              <a:spcAft>
                <a:spcPct val="35000"/>
              </a:spcAft>
              <a:defRPr b="1"/>
            </a:pPr>
            <a:r>
              <a:rPr lang="en-GB" sz="1600" b="1">
                <a:solidFill>
                  <a:srgbClr val="8E5F98"/>
                </a:solidFill>
                <a:latin typeface="Century Gothic" panose="020B0502020202020204" pitchFamily="34" charset="0"/>
              </a:rPr>
              <a:t>AI-powered data analytics </a:t>
            </a:r>
            <a:endParaRPr lang="en-US" sz="1600" b="1">
              <a:solidFill>
                <a:srgbClr val="8E5F98"/>
              </a:solidFill>
              <a:latin typeface="Century Gothic" panose="020B0502020202020204" pitchFamily="34" charset="0"/>
            </a:endParaRPr>
          </a:p>
        </p:txBody>
      </p:sp>
      <p:sp>
        <p:nvSpPr>
          <p:cNvPr id="13" name="Free-form: Shape 12">
            <a:extLst>
              <a:ext uri="{FF2B5EF4-FFF2-40B4-BE49-F238E27FC236}">
                <a16:creationId xmlns:a16="http://schemas.microsoft.com/office/drawing/2014/main" id="{CA77F34A-0FA1-2CD0-D077-8E1E56E56964}"/>
              </a:ext>
            </a:extLst>
          </p:cNvPr>
          <p:cNvSpPr/>
          <p:nvPr/>
        </p:nvSpPr>
        <p:spPr>
          <a:xfrm>
            <a:off x="8414167" y="1632957"/>
            <a:ext cx="3146594" cy="276146"/>
          </a:xfrm>
          <a:custGeom>
            <a:avLst/>
            <a:gdLst>
              <a:gd name="connsiteX0" fmla="*/ 0 w 3556406"/>
              <a:gd name="connsiteY0" fmla="*/ 0 h 533460"/>
              <a:gd name="connsiteX1" fmla="*/ 3556406 w 3556406"/>
              <a:gd name="connsiteY1" fmla="*/ 0 h 533460"/>
              <a:gd name="connsiteX2" fmla="*/ 3556406 w 3556406"/>
              <a:gd name="connsiteY2" fmla="*/ 533460 h 533460"/>
              <a:gd name="connsiteX3" fmla="*/ 0 w 3556406"/>
              <a:gd name="connsiteY3" fmla="*/ 533460 h 533460"/>
              <a:gd name="connsiteX4" fmla="*/ 0 w 3556406"/>
              <a:gd name="connsiteY4" fmla="*/ 0 h 533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56406" h="533460">
                <a:moveTo>
                  <a:pt x="0" y="0"/>
                </a:moveTo>
                <a:lnTo>
                  <a:pt x="3556406" y="0"/>
                </a:lnTo>
                <a:lnTo>
                  <a:pt x="3556406" y="533460"/>
                </a:lnTo>
                <a:lnTo>
                  <a:pt x="0" y="53346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algn="ctr" defTabSz="844571">
              <a:spcBef>
                <a:spcPct val="0"/>
              </a:spcBef>
              <a:spcAft>
                <a:spcPct val="35000"/>
              </a:spcAft>
              <a:defRPr b="1"/>
            </a:pPr>
            <a:r>
              <a:rPr lang="en-GB" sz="1600" b="1">
                <a:solidFill>
                  <a:srgbClr val="EC409E"/>
                </a:solidFill>
                <a:latin typeface="Century Gothic" panose="020B0502020202020204" pitchFamily="34" charset="0"/>
              </a:rPr>
              <a:t>AI-powered citizen services </a:t>
            </a:r>
            <a:endParaRPr lang="en-US" sz="1600" b="1">
              <a:solidFill>
                <a:srgbClr val="EC409E"/>
              </a:solidFill>
              <a:latin typeface="Century Gothic" panose="020B0502020202020204" pitchFamily="34" charset="0"/>
            </a:endParaRPr>
          </a:p>
        </p:txBody>
      </p:sp>
      <p:pic>
        <p:nvPicPr>
          <p:cNvPr id="21" name="Graphic 8" descr="Statistics with solid fill">
            <a:extLst>
              <a:ext uri="{FF2B5EF4-FFF2-40B4-BE49-F238E27FC236}">
                <a16:creationId xmlns:a16="http://schemas.microsoft.com/office/drawing/2014/main" id="{5D29DE1D-4EEB-3E8A-AB72-AEA44B34B9C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680664" y="873126"/>
            <a:ext cx="830670" cy="830670"/>
          </a:xfrm>
          <a:prstGeom prst="rect">
            <a:avLst/>
          </a:prstGeom>
        </p:spPr>
      </p:pic>
      <p:sp>
        <p:nvSpPr>
          <p:cNvPr id="22" name="Rectangle: Rounded Corners 21">
            <a:extLst>
              <a:ext uri="{FF2B5EF4-FFF2-40B4-BE49-F238E27FC236}">
                <a16:creationId xmlns:a16="http://schemas.microsoft.com/office/drawing/2014/main" id="{150009EE-5E79-F228-8FC4-B256A82B35B0}"/>
              </a:ext>
            </a:extLst>
          </p:cNvPr>
          <p:cNvSpPr/>
          <p:nvPr/>
        </p:nvSpPr>
        <p:spPr>
          <a:xfrm>
            <a:off x="323358" y="885826"/>
            <a:ext cx="3762355" cy="5195660"/>
          </a:xfrm>
          <a:prstGeom prst="roundRect">
            <a:avLst>
              <a:gd name="adj" fmla="val 9595"/>
            </a:avLst>
          </a:prstGeom>
          <a:noFill/>
          <a:ln w="38100">
            <a:solidFill>
              <a:srgbClr val="11B6CA"/>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latin typeface="Century Gothic" panose="020B0502020202020204" pitchFamily="34" charset="0"/>
            </a:endParaRPr>
          </a:p>
        </p:txBody>
      </p:sp>
      <p:sp>
        <p:nvSpPr>
          <p:cNvPr id="24" name="Rectangle: Rounded Corners 23">
            <a:extLst>
              <a:ext uri="{FF2B5EF4-FFF2-40B4-BE49-F238E27FC236}">
                <a16:creationId xmlns:a16="http://schemas.microsoft.com/office/drawing/2014/main" id="{7DB1E4EC-EDF4-49B9-E35C-DA7272AA4EBB}"/>
              </a:ext>
            </a:extLst>
          </p:cNvPr>
          <p:cNvSpPr/>
          <p:nvPr/>
        </p:nvSpPr>
        <p:spPr>
          <a:xfrm>
            <a:off x="4214822" y="885826"/>
            <a:ext cx="3762355" cy="5195660"/>
          </a:xfrm>
          <a:prstGeom prst="roundRect">
            <a:avLst>
              <a:gd name="adj" fmla="val 9948"/>
            </a:avLst>
          </a:prstGeom>
          <a:noFill/>
          <a:ln w="38100">
            <a:solidFill>
              <a:srgbClr val="8E5F98"/>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latin typeface="Century Gothic" panose="020B0502020202020204" pitchFamily="34" charset="0"/>
            </a:endParaRPr>
          </a:p>
        </p:txBody>
      </p:sp>
      <p:sp>
        <p:nvSpPr>
          <p:cNvPr id="25" name="Rectangle: Rounded Corners 24">
            <a:extLst>
              <a:ext uri="{FF2B5EF4-FFF2-40B4-BE49-F238E27FC236}">
                <a16:creationId xmlns:a16="http://schemas.microsoft.com/office/drawing/2014/main" id="{9769663B-90C3-3EBD-DCB3-D5E7E95CD6ED}"/>
              </a:ext>
            </a:extLst>
          </p:cNvPr>
          <p:cNvSpPr/>
          <p:nvPr/>
        </p:nvSpPr>
        <p:spPr>
          <a:xfrm>
            <a:off x="8073578" y="911717"/>
            <a:ext cx="3762355" cy="5195660"/>
          </a:xfrm>
          <a:prstGeom prst="roundRect">
            <a:avLst>
              <a:gd name="adj" fmla="val 9595"/>
            </a:avLst>
          </a:prstGeom>
          <a:noFill/>
          <a:ln w="38100">
            <a:solidFill>
              <a:srgbClr val="EC409E"/>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latin typeface="Century Gothic" panose="020B0502020202020204" pitchFamily="34" charset="0"/>
            </a:endParaRPr>
          </a:p>
        </p:txBody>
      </p:sp>
      <p:sp>
        <p:nvSpPr>
          <p:cNvPr id="26" name="Rectangle: Rounded Corners 25">
            <a:extLst>
              <a:ext uri="{FF2B5EF4-FFF2-40B4-BE49-F238E27FC236}">
                <a16:creationId xmlns:a16="http://schemas.microsoft.com/office/drawing/2014/main" id="{01EB42A5-90CA-7673-70D9-7D5C6C1B2750}"/>
              </a:ext>
            </a:extLst>
          </p:cNvPr>
          <p:cNvSpPr/>
          <p:nvPr/>
        </p:nvSpPr>
        <p:spPr>
          <a:xfrm>
            <a:off x="4319096" y="2022440"/>
            <a:ext cx="3553807" cy="1916676"/>
          </a:xfrm>
          <a:prstGeom prst="roundRect">
            <a:avLst>
              <a:gd name="adj" fmla="val 4947"/>
            </a:avLst>
          </a:prstGeom>
          <a:solidFill>
            <a:srgbClr val="8E5F98"/>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1100">
                <a:solidFill>
                  <a:schemeClr val="bg1"/>
                </a:solidFill>
                <a:latin typeface="Century Gothic"/>
              </a:rPr>
              <a:t>AI-powered data analytics. This includes data matching across datasets, risk profiling, predictive analytics, targeting for inspection, intervention, or prevention.</a:t>
            </a:r>
          </a:p>
          <a:p>
            <a:endParaRPr lang="en-GB" sz="1100">
              <a:solidFill>
                <a:schemeClr val="bg1"/>
              </a:solidFill>
              <a:latin typeface="Century Gothic" panose="020B0502020202020204" pitchFamily="34" charset="0"/>
            </a:endParaRPr>
          </a:p>
          <a:p>
            <a:r>
              <a:rPr lang="en-GB" sz="1100" i="1">
                <a:solidFill>
                  <a:schemeClr val="bg1"/>
                </a:solidFill>
                <a:latin typeface="Century Gothic"/>
              </a:rPr>
              <a:t>Potential services: people-focused predictive analytics (e.g. predictive models in children’s social care, adult social care, homelessness), non-people-focused use cases (e.g. housing planning, traffic planning).</a:t>
            </a:r>
            <a:endParaRPr lang="en-GB" sz="1100" i="1">
              <a:solidFill>
                <a:schemeClr val="bg1"/>
              </a:solidFill>
              <a:latin typeface="Century Gothic" panose="020B0502020202020204" pitchFamily="34" charset="0"/>
            </a:endParaRPr>
          </a:p>
          <a:p>
            <a:endParaRPr lang="en-GB" sz="1100">
              <a:solidFill>
                <a:schemeClr val="bg1"/>
              </a:solidFill>
              <a:latin typeface="Century Gothic" panose="020B0502020202020204" pitchFamily="34" charset="0"/>
            </a:endParaRPr>
          </a:p>
        </p:txBody>
      </p:sp>
      <p:sp>
        <p:nvSpPr>
          <p:cNvPr id="27" name="Rectangle: Rounded Corners 26">
            <a:extLst>
              <a:ext uri="{FF2B5EF4-FFF2-40B4-BE49-F238E27FC236}">
                <a16:creationId xmlns:a16="http://schemas.microsoft.com/office/drawing/2014/main" id="{4EB0995B-0B04-A500-DFE9-4FBC17D5E457}"/>
              </a:ext>
            </a:extLst>
          </p:cNvPr>
          <p:cNvSpPr/>
          <p:nvPr/>
        </p:nvSpPr>
        <p:spPr>
          <a:xfrm>
            <a:off x="8210561" y="2022440"/>
            <a:ext cx="3553807" cy="1916676"/>
          </a:xfrm>
          <a:prstGeom prst="roundRect">
            <a:avLst>
              <a:gd name="adj" fmla="val 4947"/>
            </a:avLst>
          </a:prstGeom>
          <a:solidFill>
            <a:srgbClr val="EC409E"/>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1100">
                <a:solidFill>
                  <a:schemeClr val="bg1"/>
                </a:solidFill>
                <a:latin typeface="Century Gothic" panose="020B0502020202020204" pitchFamily="34" charset="0"/>
              </a:rPr>
              <a:t>AI-powered front-line services, particularly in areas requiring managing high volume routine queries. This can include AI-based external communication tools and signposting services, such as automated agents, chatbots, call centre support, care support, and traffic management.​</a:t>
            </a:r>
          </a:p>
          <a:p>
            <a:endParaRPr lang="en-GB" sz="1100">
              <a:solidFill>
                <a:schemeClr val="bg1"/>
              </a:solidFill>
              <a:latin typeface="Century Gothic" panose="020B0502020202020204" pitchFamily="34" charset="0"/>
            </a:endParaRPr>
          </a:p>
          <a:p>
            <a:r>
              <a:rPr lang="en-GB" sz="1100" i="1">
                <a:solidFill>
                  <a:schemeClr val="bg1"/>
                </a:solidFill>
                <a:latin typeface="Century Gothic"/>
              </a:rPr>
              <a:t>Potential services: waste and recycling, adult social care, planning permissions, complaint triaging and other routine queries.</a:t>
            </a:r>
            <a:endParaRPr lang="en-GB" sz="1100" i="1">
              <a:solidFill>
                <a:schemeClr val="bg1"/>
              </a:solidFill>
              <a:latin typeface="Century Gothic" panose="020B0502020202020204" pitchFamily="34" charset="0"/>
            </a:endParaRPr>
          </a:p>
        </p:txBody>
      </p:sp>
      <p:sp>
        <p:nvSpPr>
          <p:cNvPr id="28" name="Rectangle: Rounded Corners 27">
            <a:extLst>
              <a:ext uri="{FF2B5EF4-FFF2-40B4-BE49-F238E27FC236}">
                <a16:creationId xmlns:a16="http://schemas.microsoft.com/office/drawing/2014/main" id="{3EF2AEED-CE2B-76E1-0B90-54F0D774AA0D}"/>
              </a:ext>
            </a:extLst>
          </p:cNvPr>
          <p:cNvSpPr/>
          <p:nvPr/>
        </p:nvSpPr>
        <p:spPr>
          <a:xfrm>
            <a:off x="427632" y="2022440"/>
            <a:ext cx="3553807" cy="1916676"/>
          </a:xfrm>
          <a:prstGeom prst="roundRect">
            <a:avLst>
              <a:gd name="adj" fmla="val 4947"/>
            </a:avLst>
          </a:prstGeom>
          <a:solidFill>
            <a:srgbClr val="11B6CA"/>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1100">
                <a:solidFill>
                  <a:schemeClr val="bg1"/>
                </a:solidFill>
                <a:latin typeface="Century Gothic"/>
              </a:rPr>
              <a:t>AI-powered back-office operations and insight. This includes using generative AI tools such as ChatGPT to support research, and development of documentation, graphics, branding, etc.</a:t>
            </a:r>
          </a:p>
          <a:p>
            <a:endParaRPr lang="en-GB" sz="1100">
              <a:solidFill>
                <a:schemeClr val="bg1"/>
              </a:solidFill>
              <a:latin typeface="Century Gothic" panose="020B0502020202020204" pitchFamily="34" charset="0"/>
            </a:endParaRPr>
          </a:p>
          <a:p>
            <a:r>
              <a:rPr lang="en-GB" sz="1100" i="1">
                <a:solidFill>
                  <a:schemeClr val="bg1"/>
                </a:solidFill>
                <a:latin typeface="Century Gothic"/>
              </a:rPr>
              <a:t>Potential services: marketing and communications, recruitment, data entry, business support across all service.</a:t>
            </a:r>
            <a:endParaRPr lang="en-GB" sz="1100" i="1">
              <a:solidFill>
                <a:schemeClr val="bg1"/>
              </a:solidFill>
              <a:latin typeface="Century Gothic" panose="020B0502020202020204" pitchFamily="34" charset="0"/>
            </a:endParaRPr>
          </a:p>
        </p:txBody>
      </p:sp>
      <p:pic>
        <p:nvPicPr>
          <p:cNvPr id="29" name="Graphic 4" descr="Checkmark with solid fill">
            <a:extLst>
              <a:ext uri="{FF2B5EF4-FFF2-40B4-BE49-F238E27FC236}">
                <a16:creationId xmlns:a16="http://schemas.microsoft.com/office/drawing/2014/main" id="{E1466A50-DA36-119E-6B97-4F6E55273C2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97723" y="4320776"/>
            <a:ext cx="241921" cy="241921"/>
          </a:xfrm>
          <a:prstGeom prst="rect">
            <a:avLst/>
          </a:prstGeom>
        </p:spPr>
      </p:pic>
      <p:sp>
        <p:nvSpPr>
          <p:cNvPr id="30" name="TextBox 10">
            <a:extLst>
              <a:ext uri="{FF2B5EF4-FFF2-40B4-BE49-F238E27FC236}">
                <a16:creationId xmlns:a16="http://schemas.microsoft.com/office/drawing/2014/main" id="{7B927CF8-DFCB-6292-9F1A-3606A201BB98}"/>
              </a:ext>
            </a:extLst>
          </p:cNvPr>
          <p:cNvSpPr txBox="1"/>
          <p:nvPr/>
        </p:nvSpPr>
        <p:spPr>
          <a:xfrm>
            <a:off x="745665" y="4310936"/>
            <a:ext cx="1517146" cy="414000"/>
          </a:xfrm>
          <a:prstGeom prst="rect">
            <a:avLst/>
          </a:prstGeom>
          <a:noFill/>
        </p:spPr>
        <p:txBody>
          <a:bodyPr wrap="square"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50" b="1">
                <a:latin typeface="Century Gothic"/>
              </a:rPr>
              <a:t>Workforce optimisation and efficiency savings</a:t>
            </a:r>
          </a:p>
        </p:txBody>
      </p:sp>
      <p:pic>
        <p:nvPicPr>
          <p:cNvPr id="48" name="Graphic 11" descr="Close with solid fill">
            <a:extLst>
              <a:ext uri="{FF2B5EF4-FFF2-40B4-BE49-F238E27FC236}">
                <a16:creationId xmlns:a16="http://schemas.microsoft.com/office/drawing/2014/main" id="{D3765E7C-07CC-AFA1-4E4C-2EB8866EA22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191686" y="4301771"/>
            <a:ext cx="279930" cy="279930"/>
          </a:xfrm>
          <a:prstGeom prst="rect">
            <a:avLst/>
          </a:prstGeom>
        </p:spPr>
      </p:pic>
      <p:sp>
        <p:nvSpPr>
          <p:cNvPr id="49" name="TextBox 12">
            <a:extLst>
              <a:ext uri="{FF2B5EF4-FFF2-40B4-BE49-F238E27FC236}">
                <a16:creationId xmlns:a16="http://schemas.microsoft.com/office/drawing/2014/main" id="{06939A02-A00A-557B-4C3F-4B04EE505468}"/>
              </a:ext>
            </a:extLst>
          </p:cNvPr>
          <p:cNvSpPr txBox="1"/>
          <p:nvPr/>
        </p:nvSpPr>
        <p:spPr>
          <a:xfrm>
            <a:off x="2477638" y="4234736"/>
            <a:ext cx="1517146" cy="414000"/>
          </a:xfrm>
          <a:prstGeom prst="rect">
            <a:avLst/>
          </a:prstGeom>
          <a:noFill/>
        </p:spPr>
        <p:txBody>
          <a:bodyPr wrap="square"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50" b="1">
                <a:latin typeface="Century Gothic"/>
              </a:rPr>
              <a:t>Low accuracy / hallucination</a:t>
            </a:r>
            <a:endParaRPr lang="en-GB" sz="1050">
              <a:latin typeface="Century Gothic"/>
            </a:endParaRPr>
          </a:p>
        </p:txBody>
      </p:sp>
      <p:sp>
        <p:nvSpPr>
          <p:cNvPr id="50" name="TextBox 16">
            <a:extLst>
              <a:ext uri="{FF2B5EF4-FFF2-40B4-BE49-F238E27FC236}">
                <a16:creationId xmlns:a16="http://schemas.microsoft.com/office/drawing/2014/main" id="{F1AB7A66-A70A-7C0C-A27C-E57DD9724F16}"/>
              </a:ext>
            </a:extLst>
          </p:cNvPr>
          <p:cNvSpPr txBox="1"/>
          <p:nvPr/>
        </p:nvSpPr>
        <p:spPr>
          <a:xfrm>
            <a:off x="2477638" y="4656187"/>
            <a:ext cx="1517146" cy="414000"/>
          </a:xfrm>
          <a:prstGeom prst="rect">
            <a:avLst/>
          </a:prstGeom>
          <a:noFill/>
        </p:spPr>
        <p:txBody>
          <a:bodyPr wrap="square"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50" b="1">
                <a:latin typeface="Century Gothic"/>
              </a:rPr>
              <a:t>Outdated information</a:t>
            </a:r>
            <a:endParaRPr lang="en-GB" sz="1050">
              <a:latin typeface="Century Gothic"/>
            </a:endParaRPr>
          </a:p>
        </p:txBody>
      </p:sp>
      <p:pic>
        <p:nvPicPr>
          <p:cNvPr id="52" name="Graphic 11" descr="Close with solid fill">
            <a:extLst>
              <a:ext uri="{FF2B5EF4-FFF2-40B4-BE49-F238E27FC236}">
                <a16:creationId xmlns:a16="http://schemas.microsoft.com/office/drawing/2014/main" id="{E4E6FF5A-41D3-EAE3-3AD5-C5A0616EBF3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191686" y="4723679"/>
            <a:ext cx="279930" cy="279930"/>
          </a:xfrm>
          <a:prstGeom prst="rect">
            <a:avLst/>
          </a:prstGeom>
        </p:spPr>
      </p:pic>
      <p:pic>
        <p:nvPicPr>
          <p:cNvPr id="31" name="Graphic 13" descr="Checkmark with solid fill">
            <a:extLst>
              <a:ext uri="{FF2B5EF4-FFF2-40B4-BE49-F238E27FC236}">
                <a16:creationId xmlns:a16="http://schemas.microsoft.com/office/drawing/2014/main" id="{0A72F6A8-E814-A2CC-8210-6FCFE737AB5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95253" y="5121119"/>
            <a:ext cx="241921" cy="241921"/>
          </a:xfrm>
          <a:prstGeom prst="rect">
            <a:avLst/>
          </a:prstGeom>
        </p:spPr>
      </p:pic>
      <p:sp>
        <p:nvSpPr>
          <p:cNvPr id="32" name="TextBox 14">
            <a:extLst>
              <a:ext uri="{FF2B5EF4-FFF2-40B4-BE49-F238E27FC236}">
                <a16:creationId xmlns:a16="http://schemas.microsoft.com/office/drawing/2014/main" id="{2FA3AF71-F4A1-21B6-B0A1-15767EFE4582}"/>
              </a:ext>
            </a:extLst>
          </p:cNvPr>
          <p:cNvSpPr txBox="1"/>
          <p:nvPr/>
        </p:nvSpPr>
        <p:spPr>
          <a:xfrm>
            <a:off x="743195" y="5004984"/>
            <a:ext cx="1517146" cy="414000"/>
          </a:xfrm>
          <a:prstGeom prst="rect">
            <a:avLst/>
          </a:prstGeom>
          <a:noFill/>
        </p:spPr>
        <p:txBody>
          <a:bodyPr wrap="square"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50" b="1">
                <a:latin typeface="Century Gothic"/>
              </a:rPr>
              <a:t>Less reliance on third sector providers</a:t>
            </a:r>
          </a:p>
        </p:txBody>
      </p:sp>
      <p:sp>
        <p:nvSpPr>
          <p:cNvPr id="51" name="TextBox 18">
            <a:extLst>
              <a:ext uri="{FF2B5EF4-FFF2-40B4-BE49-F238E27FC236}">
                <a16:creationId xmlns:a16="http://schemas.microsoft.com/office/drawing/2014/main" id="{16BE072B-8689-2E7D-3146-EFCFB3DE4276}"/>
              </a:ext>
            </a:extLst>
          </p:cNvPr>
          <p:cNvSpPr txBox="1"/>
          <p:nvPr/>
        </p:nvSpPr>
        <p:spPr>
          <a:xfrm>
            <a:off x="2477638" y="5076986"/>
            <a:ext cx="1517146" cy="414000"/>
          </a:xfrm>
          <a:prstGeom prst="rect">
            <a:avLst/>
          </a:prstGeom>
          <a:noFill/>
        </p:spPr>
        <p:txBody>
          <a:bodyPr wrap="square"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50" b="1">
                <a:latin typeface="Century Gothic"/>
              </a:rPr>
              <a:t>Lack of fairness and risk of bias</a:t>
            </a:r>
            <a:endParaRPr lang="en-GB" sz="1050">
              <a:latin typeface="Century Gothic"/>
            </a:endParaRPr>
          </a:p>
        </p:txBody>
      </p:sp>
      <p:pic>
        <p:nvPicPr>
          <p:cNvPr id="53" name="Graphic 11" descr="Close with solid fill">
            <a:extLst>
              <a:ext uri="{FF2B5EF4-FFF2-40B4-BE49-F238E27FC236}">
                <a16:creationId xmlns:a16="http://schemas.microsoft.com/office/drawing/2014/main" id="{0FC1CA4E-B97C-2C0A-857C-E0071908952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191686" y="5145587"/>
            <a:ext cx="279930" cy="279930"/>
          </a:xfrm>
          <a:prstGeom prst="rect">
            <a:avLst/>
          </a:prstGeom>
        </p:spPr>
      </p:pic>
      <p:pic>
        <p:nvPicPr>
          <p:cNvPr id="64" name="Graphic 4" descr="Checkmark with solid fill">
            <a:extLst>
              <a:ext uri="{FF2B5EF4-FFF2-40B4-BE49-F238E27FC236}">
                <a16:creationId xmlns:a16="http://schemas.microsoft.com/office/drawing/2014/main" id="{56BD8A75-463C-CCA3-1DAA-03751032D2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428974" y="4258299"/>
            <a:ext cx="241921" cy="241921"/>
          </a:xfrm>
          <a:prstGeom prst="rect">
            <a:avLst/>
          </a:prstGeom>
        </p:spPr>
      </p:pic>
      <p:sp>
        <p:nvSpPr>
          <p:cNvPr id="65" name="TextBox 10">
            <a:extLst>
              <a:ext uri="{FF2B5EF4-FFF2-40B4-BE49-F238E27FC236}">
                <a16:creationId xmlns:a16="http://schemas.microsoft.com/office/drawing/2014/main" id="{BD766018-3105-DD0E-1ACC-596EE863DEBF}"/>
              </a:ext>
            </a:extLst>
          </p:cNvPr>
          <p:cNvSpPr txBox="1"/>
          <p:nvPr/>
        </p:nvSpPr>
        <p:spPr>
          <a:xfrm>
            <a:off x="4620094" y="4191309"/>
            <a:ext cx="1517146" cy="414000"/>
          </a:xfrm>
          <a:prstGeom prst="rect">
            <a:avLst/>
          </a:prstGeom>
          <a:noFill/>
        </p:spPr>
        <p:txBody>
          <a:bodyPr wrap="square"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50" b="1">
                <a:latin typeface="Century Gothic"/>
              </a:rPr>
              <a:t>Better outcomes</a:t>
            </a:r>
            <a:endParaRPr lang="en-GB" sz="1050">
              <a:latin typeface="Century Gothic"/>
            </a:endParaRPr>
          </a:p>
        </p:txBody>
      </p:sp>
      <p:pic>
        <p:nvPicPr>
          <p:cNvPr id="66" name="Graphic 13" descr="Checkmark with solid fill">
            <a:extLst>
              <a:ext uri="{FF2B5EF4-FFF2-40B4-BE49-F238E27FC236}">
                <a16:creationId xmlns:a16="http://schemas.microsoft.com/office/drawing/2014/main" id="{25B280AC-36B3-29F4-9C35-5C44B61E12C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428974" y="4673872"/>
            <a:ext cx="241921" cy="241921"/>
          </a:xfrm>
          <a:prstGeom prst="rect">
            <a:avLst/>
          </a:prstGeom>
        </p:spPr>
      </p:pic>
      <p:sp>
        <p:nvSpPr>
          <p:cNvPr id="67" name="TextBox 14">
            <a:extLst>
              <a:ext uri="{FF2B5EF4-FFF2-40B4-BE49-F238E27FC236}">
                <a16:creationId xmlns:a16="http://schemas.microsoft.com/office/drawing/2014/main" id="{8559F706-2D3E-452A-A4FC-430A7885C18C}"/>
              </a:ext>
            </a:extLst>
          </p:cNvPr>
          <p:cNvSpPr txBox="1"/>
          <p:nvPr/>
        </p:nvSpPr>
        <p:spPr>
          <a:xfrm>
            <a:off x="4620094" y="4618784"/>
            <a:ext cx="1517146" cy="414000"/>
          </a:xfrm>
          <a:prstGeom prst="rect">
            <a:avLst/>
          </a:prstGeom>
          <a:noFill/>
        </p:spPr>
        <p:txBody>
          <a:bodyPr wrap="square"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50" b="1">
                <a:latin typeface="Century Gothic"/>
              </a:rPr>
              <a:t>Targeting scarce resources</a:t>
            </a:r>
            <a:endParaRPr lang="en-GB" sz="1050">
              <a:latin typeface="Century Gothic"/>
            </a:endParaRPr>
          </a:p>
        </p:txBody>
      </p:sp>
      <p:pic>
        <p:nvPicPr>
          <p:cNvPr id="68" name="Graphic 4" descr="Checkmark with solid fill">
            <a:extLst>
              <a:ext uri="{FF2B5EF4-FFF2-40B4-BE49-F238E27FC236}">
                <a16:creationId xmlns:a16="http://schemas.microsoft.com/office/drawing/2014/main" id="{A9491AD2-EA5A-5054-9657-C25EAD2A2D8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186720" y="4317752"/>
            <a:ext cx="241921" cy="241921"/>
          </a:xfrm>
          <a:prstGeom prst="rect">
            <a:avLst/>
          </a:prstGeom>
        </p:spPr>
      </p:pic>
      <p:sp>
        <p:nvSpPr>
          <p:cNvPr id="69" name="TextBox 10">
            <a:extLst>
              <a:ext uri="{FF2B5EF4-FFF2-40B4-BE49-F238E27FC236}">
                <a16:creationId xmlns:a16="http://schemas.microsoft.com/office/drawing/2014/main" id="{E05EE187-6C62-021F-8A1A-8A3C3AC182DA}"/>
              </a:ext>
            </a:extLst>
          </p:cNvPr>
          <p:cNvSpPr txBox="1"/>
          <p:nvPr/>
        </p:nvSpPr>
        <p:spPr>
          <a:xfrm>
            <a:off x="8409262" y="4257159"/>
            <a:ext cx="1517146" cy="414000"/>
          </a:xfrm>
          <a:prstGeom prst="rect">
            <a:avLst/>
          </a:prstGeom>
          <a:noFill/>
        </p:spPr>
        <p:txBody>
          <a:bodyPr wrap="square"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50" b="1">
                <a:latin typeface="Century Gothic"/>
              </a:rPr>
              <a:t>Better customer experience</a:t>
            </a:r>
            <a:endParaRPr lang="en-GB" sz="1050">
              <a:latin typeface="Century Gothic"/>
            </a:endParaRPr>
          </a:p>
        </p:txBody>
      </p:sp>
      <p:pic>
        <p:nvPicPr>
          <p:cNvPr id="72" name="Graphic 11" descr="Close with solid fill">
            <a:extLst>
              <a:ext uri="{FF2B5EF4-FFF2-40B4-BE49-F238E27FC236}">
                <a16:creationId xmlns:a16="http://schemas.microsoft.com/office/drawing/2014/main" id="{50C936E3-C457-3B98-33BA-2ECEDE74FCE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804549" y="4290597"/>
            <a:ext cx="279930" cy="279930"/>
          </a:xfrm>
          <a:prstGeom prst="rect">
            <a:avLst/>
          </a:prstGeom>
        </p:spPr>
      </p:pic>
      <p:sp>
        <p:nvSpPr>
          <p:cNvPr id="73" name="TextBox 12">
            <a:extLst>
              <a:ext uri="{FF2B5EF4-FFF2-40B4-BE49-F238E27FC236}">
                <a16:creationId xmlns:a16="http://schemas.microsoft.com/office/drawing/2014/main" id="{09926912-C5BA-F2AC-D0F3-B397D63DF50E}"/>
              </a:ext>
            </a:extLst>
          </p:cNvPr>
          <p:cNvSpPr txBox="1"/>
          <p:nvPr/>
        </p:nvSpPr>
        <p:spPr>
          <a:xfrm>
            <a:off x="10065101" y="4223562"/>
            <a:ext cx="1517146" cy="414000"/>
          </a:xfrm>
          <a:prstGeom prst="rect">
            <a:avLst/>
          </a:prstGeom>
          <a:noFill/>
        </p:spPr>
        <p:txBody>
          <a:bodyPr wrap="square"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50" b="1">
                <a:latin typeface="Century Gothic" panose="020B0502020202020204" pitchFamily="34" charset="0"/>
              </a:rPr>
              <a:t>Digital exclusion</a:t>
            </a:r>
            <a:endParaRPr lang="en-GB" sz="1050">
              <a:latin typeface="Century Gothic" panose="020B0502020202020204" pitchFamily="34" charset="0"/>
            </a:endParaRPr>
          </a:p>
        </p:txBody>
      </p:sp>
      <p:pic>
        <p:nvPicPr>
          <p:cNvPr id="70" name="Graphic 13" descr="Checkmark with solid fill">
            <a:extLst>
              <a:ext uri="{FF2B5EF4-FFF2-40B4-BE49-F238E27FC236}">
                <a16:creationId xmlns:a16="http://schemas.microsoft.com/office/drawing/2014/main" id="{6081B4E4-794B-D24A-DDF2-FDCCC5311D5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186720" y="5121119"/>
            <a:ext cx="241921" cy="241921"/>
          </a:xfrm>
          <a:prstGeom prst="rect">
            <a:avLst/>
          </a:prstGeom>
        </p:spPr>
      </p:pic>
      <p:sp>
        <p:nvSpPr>
          <p:cNvPr id="71" name="TextBox 14">
            <a:extLst>
              <a:ext uri="{FF2B5EF4-FFF2-40B4-BE49-F238E27FC236}">
                <a16:creationId xmlns:a16="http://schemas.microsoft.com/office/drawing/2014/main" id="{6BB2E78E-47C0-0E34-4DC3-9BF2E8B5AAC4}"/>
              </a:ext>
            </a:extLst>
          </p:cNvPr>
          <p:cNvSpPr txBox="1"/>
          <p:nvPr/>
        </p:nvSpPr>
        <p:spPr>
          <a:xfrm>
            <a:off x="8409262" y="4938309"/>
            <a:ext cx="1517146" cy="414000"/>
          </a:xfrm>
          <a:prstGeom prst="rect">
            <a:avLst/>
          </a:prstGeom>
          <a:noFill/>
        </p:spPr>
        <p:txBody>
          <a:bodyPr wrap="square"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50" b="1">
                <a:latin typeface="Century Gothic"/>
              </a:rPr>
              <a:t>Workforce optimisation and efficiency savings</a:t>
            </a:r>
            <a:endParaRPr lang="en-GB" sz="1050">
              <a:latin typeface="Century Gothic"/>
            </a:endParaRPr>
          </a:p>
        </p:txBody>
      </p:sp>
      <p:sp>
        <p:nvSpPr>
          <p:cNvPr id="74" name="TextBox 16">
            <a:extLst>
              <a:ext uri="{FF2B5EF4-FFF2-40B4-BE49-F238E27FC236}">
                <a16:creationId xmlns:a16="http://schemas.microsoft.com/office/drawing/2014/main" id="{91799807-F89E-878B-2AE4-34C65D4887E0}"/>
              </a:ext>
            </a:extLst>
          </p:cNvPr>
          <p:cNvSpPr txBox="1"/>
          <p:nvPr/>
        </p:nvSpPr>
        <p:spPr>
          <a:xfrm>
            <a:off x="10090435" y="4938309"/>
            <a:ext cx="1517146" cy="414000"/>
          </a:xfrm>
          <a:prstGeom prst="rect">
            <a:avLst/>
          </a:prstGeom>
          <a:noFill/>
        </p:spPr>
        <p:txBody>
          <a:bodyPr wrap="square"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50" b="1">
                <a:latin typeface="Century Gothic"/>
              </a:rPr>
              <a:t>Low accuracy</a:t>
            </a:r>
            <a:endParaRPr lang="en-GB" sz="1050">
              <a:latin typeface="Century Gothic"/>
            </a:endParaRPr>
          </a:p>
        </p:txBody>
      </p:sp>
      <p:pic>
        <p:nvPicPr>
          <p:cNvPr id="75" name="Graphic 11" descr="Close with solid fill">
            <a:extLst>
              <a:ext uri="{FF2B5EF4-FFF2-40B4-BE49-F238E27FC236}">
                <a16:creationId xmlns:a16="http://schemas.microsoft.com/office/drawing/2014/main" id="{BFC048C4-25A5-7398-3564-C2EA985F905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810817" y="5083110"/>
            <a:ext cx="279930" cy="279930"/>
          </a:xfrm>
          <a:prstGeom prst="rect">
            <a:avLst/>
          </a:prstGeom>
        </p:spPr>
      </p:pic>
      <p:sp>
        <p:nvSpPr>
          <p:cNvPr id="60" name="TextBox 16">
            <a:extLst>
              <a:ext uri="{FF2B5EF4-FFF2-40B4-BE49-F238E27FC236}">
                <a16:creationId xmlns:a16="http://schemas.microsoft.com/office/drawing/2014/main" id="{273EC7D9-7616-48F4-532A-2B9E1024283A}"/>
              </a:ext>
            </a:extLst>
          </p:cNvPr>
          <p:cNvSpPr txBox="1"/>
          <p:nvPr/>
        </p:nvSpPr>
        <p:spPr>
          <a:xfrm>
            <a:off x="6369064" y="5075243"/>
            <a:ext cx="1517146" cy="414000"/>
          </a:xfrm>
          <a:prstGeom prst="rect">
            <a:avLst/>
          </a:prstGeom>
          <a:noFill/>
        </p:spPr>
        <p:txBody>
          <a:bodyPr wrap="square"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50" b="1">
                <a:latin typeface="Century Gothic"/>
              </a:rPr>
              <a:t>In-built bias on inequalities</a:t>
            </a:r>
            <a:endParaRPr lang="en-GB" sz="1050">
              <a:latin typeface="Century Gothic"/>
            </a:endParaRPr>
          </a:p>
        </p:txBody>
      </p:sp>
      <p:pic>
        <p:nvPicPr>
          <p:cNvPr id="62" name="Graphic 11" descr="Close with solid fill">
            <a:extLst>
              <a:ext uri="{FF2B5EF4-FFF2-40B4-BE49-F238E27FC236}">
                <a16:creationId xmlns:a16="http://schemas.microsoft.com/office/drawing/2014/main" id="{0A295BAC-AC51-1F80-E5B4-65BDE780808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095778" y="5118933"/>
            <a:ext cx="279930" cy="279930"/>
          </a:xfrm>
          <a:prstGeom prst="rect">
            <a:avLst/>
          </a:prstGeom>
        </p:spPr>
      </p:pic>
      <p:pic>
        <p:nvPicPr>
          <p:cNvPr id="76" name="Graphic 4" descr="Checkmark with solid fill">
            <a:extLst>
              <a:ext uri="{FF2B5EF4-FFF2-40B4-BE49-F238E27FC236}">
                <a16:creationId xmlns:a16="http://schemas.microsoft.com/office/drawing/2014/main" id="{366DB2D5-9FE0-F6F6-2071-B023B925ADF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428974" y="5121119"/>
            <a:ext cx="241921" cy="241921"/>
          </a:xfrm>
          <a:prstGeom prst="rect">
            <a:avLst/>
          </a:prstGeom>
        </p:spPr>
      </p:pic>
      <p:sp>
        <p:nvSpPr>
          <p:cNvPr id="77" name="TextBox 10">
            <a:extLst>
              <a:ext uri="{FF2B5EF4-FFF2-40B4-BE49-F238E27FC236}">
                <a16:creationId xmlns:a16="http://schemas.microsoft.com/office/drawing/2014/main" id="{4FBCC03D-5B09-44A4-5083-6674AA9FAA3E}"/>
              </a:ext>
            </a:extLst>
          </p:cNvPr>
          <p:cNvSpPr txBox="1"/>
          <p:nvPr/>
        </p:nvSpPr>
        <p:spPr>
          <a:xfrm>
            <a:off x="4620094" y="5068334"/>
            <a:ext cx="1517146" cy="414000"/>
          </a:xfrm>
          <a:prstGeom prst="rect">
            <a:avLst/>
          </a:prstGeom>
          <a:noFill/>
        </p:spPr>
        <p:txBody>
          <a:bodyPr wrap="square"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50" b="1">
                <a:latin typeface="Century Gothic"/>
              </a:rPr>
              <a:t>Decision support</a:t>
            </a:r>
            <a:endParaRPr lang="en-GB" sz="1050">
              <a:latin typeface="Century Gothic"/>
            </a:endParaRPr>
          </a:p>
        </p:txBody>
      </p:sp>
      <p:pic>
        <p:nvPicPr>
          <p:cNvPr id="78" name="Graphic 13" descr="Checkmark with solid fill">
            <a:extLst>
              <a:ext uri="{FF2B5EF4-FFF2-40B4-BE49-F238E27FC236}">
                <a16:creationId xmlns:a16="http://schemas.microsoft.com/office/drawing/2014/main" id="{8668E200-1CA1-007C-3C67-296B7D07416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428974" y="5505017"/>
            <a:ext cx="241921" cy="241921"/>
          </a:xfrm>
          <a:prstGeom prst="rect">
            <a:avLst/>
          </a:prstGeom>
        </p:spPr>
      </p:pic>
      <p:sp>
        <p:nvSpPr>
          <p:cNvPr id="79" name="TextBox 14">
            <a:extLst>
              <a:ext uri="{FF2B5EF4-FFF2-40B4-BE49-F238E27FC236}">
                <a16:creationId xmlns:a16="http://schemas.microsoft.com/office/drawing/2014/main" id="{A65E334B-C114-072F-1492-026A3B3EE5F2}"/>
              </a:ext>
            </a:extLst>
          </p:cNvPr>
          <p:cNvSpPr txBox="1"/>
          <p:nvPr/>
        </p:nvSpPr>
        <p:spPr>
          <a:xfrm>
            <a:off x="4620094" y="5473735"/>
            <a:ext cx="1517146" cy="414000"/>
          </a:xfrm>
          <a:prstGeom prst="rect">
            <a:avLst/>
          </a:prstGeom>
          <a:noFill/>
        </p:spPr>
        <p:txBody>
          <a:bodyPr wrap="square"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50" b="1">
                <a:latin typeface="Century Gothic" panose="020B0502020202020204" pitchFamily="34" charset="0"/>
              </a:rPr>
              <a:t>Improving response and cost efficiency</a:t>
            </a:r>
            <a:endParaRPr lang="en-GB" sz="1050">
              <a:latin typeface="Century Gothic" panose="020B0502020202020204" pitchFamily="34" charset="0"/>
            </a:endParaRPr>
          </a:p>
        </p:txBody>
      </p:sp>
      <p:sp>
        <p:nvSpPr>
          <p:cNvPr id="80" name="TextBox 16">
            <a:extLst>
              <a:ext uri="{FF2B5EF4-FFF2-40B4-BE49-F238E27FC236}">
                <a16:creationId xmlns:a16="http://schemas.microsoft.com/office/drawing/2014/main" id="{988C2478-F670-0B68-9FC7-FD4E8A6D6E8E}"/>
              </a:ext>
            </a:extLst>
          </p:cNvPr>
          <p:cNvSpPr txBox="1"/>
          <p:nvPr/>
        </p:nvSpPr>
        <p:spPr>
          <a:xfrm>
            <a:off x="6355757" y="5483447"/>
            <a:ext cx="1517146" cy="414000"/>
          </a:xfrm>
          <a:prstGeom prst="rect">
            <a:avLst/>
          </a:prstGeom>
          <a:noFill/>
        </p:spPr>
        <p:txBody>
          <a:bodyPr wrap="square"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50" b="1">
                <a:latin typeface="Century Gothic"/>
              </a:rPr>
              <a:t>Ethics and gaining public trust</a:t>
            </a:r>
            <a:endParaRPr lang="en-GB" sz="1050">
              <a:latin typeface="Century Gothic"/>
            </a:endParaRPr>
          </a:p>
        </p:txBody>
      </p:sp>
      <p:pic>
        <p:nvPicPr>
          <p:cNvPr id="81" name="Graphic 11" descr="Close with solid fill">
            <a:extLst>
              <a:ext uri="{FF2B5EF4-FFF2-40B4-BE49-F238E27FC236}">
                <a16:creationId xmlns:a16="http://schemas.microsoft.com/office/drawing/2014/main" id="{CD9A6939-23B5-DE4D-D43C-9B4E9190261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095778" y="5540770"/>
            <a:ext cx="279930" cy="279930"/>
          </a:xfrm>
          <a:prstGeom prst="rect">
            <a:avLst/>
          </a:prstGeom>
        </p:spPr>
      </p:pic>
      <p:sp>
        <p:nvSpPr>
          <p:cNvPr id="82" name="TextBox 16">
            <a:extLst>
              <a:ext uri="{FF2B5EF4-FFF2-40B4-BE49-F238E27FC236}">
                <a16:creationId xmlns:a16="http://schemas.microsoft.com/office/drawing/2014/main" id="{0D59A240-200F-44F8-6E48-B1061B9F566E}"/>
              </a:ext>
            </a:extLst>
          </p:cNvPr>
          <p:cNvSpPr txBox="1"/>
          <p:nvPr/>
        </p:nvSpPr>
        <p:spPr>
          <a:xfrm>
            <a:off x="6369064" y="4233213"/>
            <a:ext cx="1517146" cy="414000"/>
          </a:xfrm>
          <a:prstGeom prst="rect">
            <a:avLst/>
          </a:prstGeom>
          <a:noFill/>
        </p:spPr>
        <p:txBody>
          <a:bodyPr wrap="square"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50" b="1">
                <a:latin typeface="Century Gothic"/>
              </a:rPr>
              <a:t>Not delivering expected outcomes</a:t>
            </a:r>
            <a:endParaRPr lang="en-GB" sz="1050">
              <a:latin typeface="Century Gothic" panose="020B0502020202020204" pitchFamily="34" charset="0"/>
            </a:endParaRPr>
          </a:p>
        </p:txBody>
      </p:sp>
      <p:pic>
        <p:nvPicPr>
          <p:cNvPr id="83" name="Graphic 11" descr="Close with solid fill">
            <a:extLst>
              <a:ext uri="{FF2B5EF4-FFF2-40B4-BE49-F238E27FC236}">
                <a16:creationId xmlns:a16="http://schemas.microsoft.com/office/drawing/2014/main" id="{84A68608-BF5C-C453-E8F3-6C3DC218FDB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097558" y="4324194"/>
            <a:ext cx="279930" cy="279930"/>
          </a:xfrm>
          <a:prstGeom prst="rect">
            <a:avLst/>
          </a:prstGeom>
        </p:spPr>
      </p:pic>
      <p:sp>
        <p:nvSpPr>
          <p:cNvPr id="84" name="TextBox 16">
            <a:extLst>
              <a:ext uri="{FF2B5EF4-FFF2-40B4-BE49-F238E27FC236}">
                <a16:creationId xmlns:a16="http://schemas.microsoft.com/office/drawing/2014/main" id="{77326E19-1D6E-AE0A-D2B2-1EA85581F61D}"/>
              </a:ext>
            </a:extLst>
          </p:cNvPr>
          <p:cNvSpPr txBox="1"/>
          <p:nvPr/>
        </p:nvSpPr>
        <p:spPr>
          <a:xfrm>
            <a:off x="6380970" y="4643226"/>
            <a:ext cx="1707646" cy="437812"/>
          </a:xfrm>
          <a:prstGeom prst="rect">
            <a:avLst/>
          </a:prstGeom>
          <a:noFill/>
        </p:spPr>
        <p:txBody>
          <a:bodyPr wrap="square"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50" b="1">
                <a:latin typeface="Century Gothic"/>
              </a:rPr>
              <a:t>Unintended negative consequences</a:t>
            </a:r>
            <a:endParaRPr lang="en-GB" sz="1050">
              <a:latin typeface="Century Gothic"/>
            </a:endParaRPr>
          </a:p>
        </p:txBody>
      </p:sp>
      <p:pic>
        <p:nvPicPr>
          <p:cNvPr id="85" name="Graphic 11" descr="Close with solid fill">
            <a:extLst>
              <a:ext uri="{FF2B5EF4-FFF2-40B4-BE49-F238E27FC236}">
                <a16:creationId xmlns:a16="http://schemas.microsoft.com/office/drawing/2014/main" id="{98D10DBA-CBDB-EA84-BF2E-F5DD5F41AB8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095778" y="4722156"/>
            <a:ext cx="279930" cy="279930"/>
          </a:xfrm>
          <a:prstGeom prst="rect">
            <a:avLst/>
          </a:prstGeom>
        </p:spPr>
      </p:pic>
      <p:sp>
        <p:nvSpPr>
          <p:cNvPr id="89" name="TextBox 10">
            <a:extLst>
              <a:ext uri="{FF2B5EF4-FFF2-40B4-BE49-F238E27FC236}">
                <a16:creationId xmlns:a16="http://schemas.microsoft.com/office/drawing/2014/main" id="{35FD35EF-33B5-C150-8835-EAF29D79C4C2}"/>
              </a:ext>
            </a:extLst>
          </p:cNvPr>
          <p:cNvSpPr txBox="1"/>
          <p:nvPr/>
        </p:nvSpPr>
        <p:spPr>
          <a:xfrm>
            <a:off x="638922" y="3994082"/>
            <a:ext cx="1440000" cy="241921"/>
          </a:xfrm>
          <a:prstGeom prst="rect">
            <a:avLst/>
          </a:prstGeom>
          <a:noFill/>
        </p:spPr>
        <p:txBody>
          <a:bodyPr wrap="square"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200">
                <a:latin typeface="Century Gothic" panose="020B0502020202020204" pitchFamily="34" charset="0"/>
              </a:rPr>
              <a:t>Benefits</a:t>
            </a:r>
          </a:p>
        </p:txBody>
      </p:sp>
      <p:sp>
        <p:nvSpPr>
          <p:cNvPr id="90" name="TextBox 10">
            <a:extLst>
              <a:ext uri="{FF2B5EF4-FFF2-40B4-BE49-F238E27FC236}">
                <a16:creationId xmlns:a16="http://schemas.microsoft.com/office/drawing/2014/main" id="{5C039AEF-7429-407C-02BB-2B27BECB92D2}"/>
              </a:ext>
            </a:extLst>
          </p:cNvPr>
          <p:cNvSpPr txBox="1"/>
          <p:nvPr/>
        </p:nvSpPr>
        <p:spPr>
          <a:xfrm>
            <a:off x="2251363" y="3994082"/>
            <a:ext cx="1440000" cy="241921"/>
          </a:xfrm>
          <a:prstGeom prst="rect">
            <a:avLst/>
          </a:prstGeom>
          <a:noFill/>
        </p:spPr>
        <p:txBody>
          <a:bodyPr wrap="square"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200">
                <a:latin typeface="Century Gothic" panose="020B0502020202020204" pitchFamily="34" charset="0"/>
              </a:rPr>
              <a:t>Risks</a:t>
            </a:r>
          </a:p>
        </p:txBody>
      </p:sp>
      <p:sp>
        <p:nvSpPr>
          <p:cNvPr id="91" name="TextBox 10">
            <a:extLst>
              <a:ext uri="{FF2B5EF4-FFF2-40B4-BE49-F238E27FC236}">
                <a16:creationId xmlns:a16="http://schemas.microsoft.com/office/drawing/2014/main" id="{90FE26AE-4F20-F470-4439-541038036194}"/>
              </a:ext>
            </a:extLst>
          </p:cNvPr>
          <p:cNvSpPr txBox="1"/>
          <p:nvPr/>
        </p:nvSpPr>
        <p:spPr>
          <a:xfrm>
            <a:off x="4618387" y="3994082"/>
            <a:ext cx="1440000" cy="241921"/>
          </a:xfrm>
          <a:prstGeom prst="rect">
            <a:avLst/>
          </a:prstGeom>
          <a:noFill/>
        </p:spPr>
        <p:txBody>
          <a:bodyPr wrap="square"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200">
                <a:latin typeface="Century Gothic" panose="020B0502020202020204" pitchFamily="34" charset="0"/>
              </a:rPr>
              <a:t>Benefits</a:t>
            </a:r>
          </a:p>
        </p:txBody>
      </p:sp>
      <p:sp>
        <p:nvSpPr>
          <p:cNvPr id="92" name="TextBox 10">
            <a:extLst>
              <a:ext uri="{FF2B5EF4-FFF2-40B4-BE49-F238E27FC236}">
                <a16:creationId xmlns:a16="http://schemas.microsoft.com/office/drawing/2014/main" id="{D5F73AD3-8CE3-3C43-355B-1F20C3109CDC}"/>
              </a:ext>
            </a:extLst>
          </p:cNvPr>
          <p:cNvSpPr txBox="1"/>
          <p:nvPr/>
        </p:nvSpPr>
        <p:spPr>
          <a:xfrm>
            <a:off x="6230828" y="3994082"/>
            <a:ext cx="1440000" cy="241921"/>
          </a:xfrm>
          <a:prstGeom prst="rect">
            <a:avLst/>
          </a:prstGeom>
          <a:noFill/>
        </p:spPr>
        <p:txBody>
          <a:bodyPr wrap="square"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200">
                <a:latin typeface="Century Gothic" panose="020B0502020202020204" pitchFamily="34" charset="0"/>
              </a:rPr>
              <a:t>Risks</a:t>
            </a:r>
          </a:p>
        </p:txBody>
      </p:sp>
      <p:sp>
        <p:nvSpPr>
          <p:cNvPr id="93" name="TextBox 10">
            <a:extLst>
              <a:ext uri="{FF2B5EF4-FFF2-40B4-BE49-F238E27FC236}">
                <a16:creationId xmlns:a16="http://schemas.microsoft.com/office/drawing/2014/main" id="{6F67B427-92B6-9C82-D7CA-4EB7F9FA6D50}"/>
              </a:ext>
            </a:extLst>
          </p:cNvPr>
          <p:cNvSpPr txBox="1"/>
          <p:nvPr/>
        </p:nvSpPr>
        <p:spPr>
          <a:xfrm>
            <a:off x="8382699" y="3994082"/>
            <a:ext cx="1440000" cy="241921"/>
          </a:xfrm>
          <a:prstGeom prst="rect">
            <a:avLst/>
          </a:prstGeom>
          <a:noFill/>
        </p:spPr>
        <p:txBody>
          <a:bodyPr wrap="square"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200">
                <a:latin typeface="Century Gothic" panose="020B0502020202020204" pitchFamily="34" charset="0"/>
              </a:rPr>
              <a:t>Benefits</a:t>
            </a:r>
          </a:p>
        </p:txBody>
      </p:sp>
      <p:sp>
        <p:nvSpPr>
          <p:cNvPr id="94" name="TextBox 10">
            <a:extLst>
              <a:ext uri="{FF2B5EF4-FFF2-40B4-BE49-F238E27FC236}">
                <a16:creationId xmlns:a16="http://schemas.microsoft.com/office/drawing/2014/main" id="{DF646A22-0956-C376-33A5-1B852E8D48D5}"/>
              </a:ext>
            </a:extLst>
          </p:cNvPr>
          <p:cNvSpPr txBox="1"/>
          <p:nvPr/>
        </p:nvSpPr>
        <p:spPr>
          <a:xfrm>
            <a:off x="9995140" y="3994082"/>
            <a:ext cx="1440000" cy="241921"/>
          </a:xfrm>
          <a:prstGeom prst="rect">
            <a:avLst/>
          </a:prstGeom>
          <a:noFill/>
        </p:spPr>
        <p:txBody>
          <a:bodyPr wrap="square"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200">
                <a:latin typeface="Century Gothic" panose="020B0502020202020204" pitchFamily="34" charset="0"/>
              </a:rPr>
              <a:t>Risks</a:t>
            </a:r>
          </a:p>
        </p:txBody>
      </p:sp>
      <p:pic>
        <p:nvPicPr>
          <p:cNvPr id="35" name="Graphic 34" descr="Document with solid fill">
            <a:extLst>
              <a:ext uri="{FF2B5EF4-FFF2-40B4-BE49-F238E27FC236}">
                <a16:creationId xmlns:a16="http://schemas.microsoft.com/office/drawing/2014/main" id="{54F40B44-F9E3-418E-A192-F9E6502F2C43}"/>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827791" y="911717"/>
            <a:ext cx="753489" cy="753489"/>
          </a:xfrm>
          <a:prstGeom prst="rect">
            <a:avLst/>
          </a:prstGeom>
        </p:spPr>
      </p:pic>
    </p:spTree>
    <p:extLst>
      <p:ext uri="{BB962C8B-B14F-4D97-AF65-F5344CB8AC3E}">
        <p14:creationId xmlns:p14="http://schemas.microsoft.com/office/powerpoint/2010/main" val="33826691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FA8F9B5-10E8-3E1E-E875-857B31D5B5BA}"/>
              </a:ext>
            </a:extLst>
          </p:cNvPr>
          <p:cNvSpPr>
            <a:spLocks noGrp="1"/>
          </p:cNvSpPr>
          <p:nvPr>
            <p:ph type="title"/>
          </p:nvPr>
        </p:nvSpPr>
        <p:spPr>
          <a:xfrm>
            <a:off x="4760526" y="2961167"/>
            <a:ext cx="6179730" cy="935665"/>
          </a:xfrm>
        </p:spPr>
        <p:txBody>
          <a:bodyPr>
            <a:normAutofit/>
          </a:bodyPr>
          <a:lstStyle/>
          <a:p>
            <a:r>
              <a:rPr lang="en-GB" sz="5000">
                <a:solidFill>
                  <a:srgbClr val="8C5F97"/>
                </a:solidFill>
                <a:latin typeface="Century Gothic"/>
              </a:rPr>
              <a:t>Enablers and risks</a:t>
            </a:r>
            <a:endParaRPr lang="en-GB" sz="5000">
              <a:solidFill>
                <a:srgbClr val="8C5F97"/>
              </a:solidFill>
            </a:endParaRPr>
          </a:p>
        </p:txBody>
      </p:sp>
      <p:sp>
        <p:nvSpPr>
          <p:cNvPr id="4" name="Slide Number Placeholder 3">
            <a:extLst>
              <a:ext uri="{FF2B5EF4-FFF2-40B4-BE49-F238E27FC236}">
                <a16:creationId xmlns:a16="http://schemas.microsoft.com/office/drawing/2014/main" id="{A3B1C70B-A972-62AD-83E9-38FEDB31B70F}"/>
              </a:ext>
            </a:extLst>
          </p:cNvPr>
          <p:cNvSpPr>
            <a:spLocks noGrp="1"/>
          </p:cNvSpPr>
          <p:nvPr>
            <p:ph type="sldNum" sz="quarter" idx="4294967295"/>
          </p:nvPr>
        </p:nvSpPr>
        <p:spPr>
          <a:xfrm>
            <a:off x="9485313" y="6354763"/>
            <a:ext cx="2706687" cy="361950"/>
          </a:xfrm>
        </p:spPr>
        <p:txBody>
          <a:bodyPr/>
          <a:lstStyle/>
          <a:p>
            <a:pPr defTabSz="914423">
              <a:defRPr/>
            </a:pPr>
            <a:fld id="{6D317083-583A-4C42-B2C5-F5A08834B545}" type="slidenum">
              <a:rPr lang="en-GB">
                <a:solidFill>
                  <a:srgbClr val="767879">
                    <a:tint val="75000"/>
                  </a:srgbClr>
                </a:solidFill>
              </a:rPr>
              <a:pPr defTabSz="914423">
                <a:defRPr/>
              </a:pPr>
              <a:t>11</a:t>
            </a:fld>
            <a:endParaRPr lang="en-GB">
              <a:solidFill>
                <a:srgbClr val="767879">
                  <a:tint val="75000"/>
                </a:srgbClr>
              </a:solidFill>
            </a:endParaRPr>
          </a:p>
        </p:txBody>
      </p:sp>
    </p:spTree>
    <p:extLst>
      <p:ext uri="{BB962C8B-B14F-4D97-AF65-F5344CB8AC3E}">
        <p14:creationId xmlns:p14="http://schemas.microsoft.com/office/powerpoint/2010/main" val="24498878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437D7-313E-72BE-A4E2-EA0C5E5B5577}"/>
              </a:ext>
            </a:extLst>
          </p:cNvPr>
          <p:cNvSpPr>
            <a:spLocks noGrp="1"/>
          </p:cNvSpPr>
          <p:nvPr>
            <p:ph type="title"/>
          </p:nvPr>
        </p:nvSpPr>
        <p:spPr/>
        <p:txBody>
          <a:bodyPr>
            <a:normAutofit fontScale="90000"/>
          </a:bodyPr>
          <a:lstStyle/>
          <a:p>
            <a:r>
              <a:rPr lang="en-GB">
                <a:solidFill>
                  <a:srgbClr val="8C5F97"/>
                </a:solidFill>
              </a:rPr>
              <a:t>Enabling factors </a:t>
            </a:r>
          </a:p>
        </p:txBody>
      </p:sp>
      <p:grpSp>
        <p:nvGrpSpPr>
          <p:cNvPr id="6" name="Group 5">
            <a:extLst>
              <a:ext uri="{FF2B5EF4-FFF2-40B4-BE49-F238E27FC236}">
                <a16:creationId xmlns:a16="http://schemas.microsoft.com/office/drawing/2014/main" id="{7F33FB4D-CC54-5C39-527A-9162E57440CA}"/>
              </a:ext>
            </a:extLst>
          </p:cNvPr>
          <p:cNvGrpSpPr/>
          <p:nvPr/>
        </p:nvGrpSpPr>
        <p:grpSpPr>
          <a:xfrm>
            <a:off x="365284" y="751858"/>
            <a:ext cx="11461432" cy="5369543"/>
            <a:chOff x="568324" y="751858"/>
            <a:chExt cx="11461432" cy="5369543"/>
          </a:xfrm>
        </p:grpSpPr>
        <p:sp>
          <p:nvSpPr>
            <p:cNvPr id="24" name="Title 3">
              <a:extLst>
                <a:ext uri="{FF2B5EF4-FFF2-40B4-BE49-F238E27FC236}">
                  <a16:creationId xmlns:a16="http://schemas.microsoft.com/office/drawing/2014/main" id="{0F665370-13F3-B063-EFA5-1FF82865B465}"/>
                </a:ext>
              </a:extLst>
            </p:cNvPr>
            <p:cNvSpPr txBox="1">
              <a:spLocks/>
            </p:cNvSpPr>
            <p:nvPr/>
          </p:nvSpPr>
          <p:spPr>
            <a:xfrm>
              <a:off x="568325" y="751858"/>
              <a:ext cx="5760000" cy="468313"/>
            </a:xfrm>
            <a:prstGeom prst="rect">
              <a:avLst/>
            </a:prstGeom>
          </p:spPr>
          <p:txBody>
            <a:bodyPr vert="horz" lIns="91440" tIns="45721" rIns="91440" bIns="45721" rtlCol="0" anchor="ctr">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defTabSz="914423">
                <a:defRPr/>
              </a:pPr>
              <a:r>
                <a:rPr lang="en-GB" sz="1600">
                  <a:solidFill>
                    <a:srgbClr val="545656"/>
                  </a:solidFill>
                  <a:latin typeface="Century Gothic" panose="020B0502020202020204" pitchFamily="34" charset="0"/>
                </a:rPr>
                <a:t>1. Vision, strategy and desired outcomes</a:t>
              </a:r>
            </a:p>
          </p:txBody>
        </p:sp>
        <p:sp>
          <p:nvSpPr>
            <p:cNvPr id="25" name="Rectangle: Rounded Corners 24">
              <a:extLst>
                <a:ext uri="{FF2B5EF4-FFF2-40B4-BE49-F238E27FC236}">
                  <a16:creationId xmlns:a16="http://schemas.microsoft.com/office/drawing/2014/main" id="{C39743B8-4ACD-FAC9-F6B9-A4E5154595DB}"/>
                </a:ext>
              </a:extLst>
            </p:cNvPr>
            <p:cNvSpPr/>
            <p:nvPr/>
          </p:nvSpPr>
          <p:spPr>
            <a:xfrm>
              <a:off x="568324" y="1168301"/>
              <a:ext cx="5544000" cy="943950"/>
            </a:xfrm>
            <a:prstGeom prst="roundRect">
              <a:avLst>
                <a:gd name="adj" fmla="val 12016"/>
              </a:avLst>
            </a:prstGeom>
            <a:solidFill>
              <a:srgbClr val="545656"/>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marL="285750" indent="-285750" defTabSz="914423">
                <a:buFont typeface="Arial" panose="020B0604020202020204" pitchFamily="34" charset="0"/>
                <a:buChar char="•"/>
                <a:defRPr/>
              </a:pPr>
              <a:r>
                <a:rPr lang="en-GB" sz="1100">
                  <a:solidFill>
                    <a:srgbClr val="FFFFFF"/>
                  </a:solidFill>
                  <a:latin typeface="Century Gothic"/>
                </a:rPr>
                <a:t>A clear strategy for using AI is necessary to harness the power of new technology in a controlled way.</a:t>
              </a:r>
              <a:endParaRPr lang="en-US" sz="1100">
                <a:latin typeface="Century Gothic"/>
              </a:endParaRPr>
            </a:p>
            <a:p>
              <a:pPr marL="285750" indent="-285750" defTabSz="914423">
                <a:buFont typeface="Arial" panose="020B0604020202020204" pitchFamily="34" charset="0"/>
                <a:buChar char="•"/>
                <a:defRPr/>
              </a:pPr>
              <a:r>
                <a:rPr lang="en-GB" sz="1100">
                  <a:solidFill>
                    <a:srgbClr val="FFFFFF"/>
                  </a:solidFill>
                  <a:latin typeface="Century Gothic"/>
                </a:rPr>
                <a:t>It will allow councils to optimise the roadmap for AI adoption, prioritising use cases that create value, while steadily building internal capabilities.</a:t>
              </a:r>
            </a:p>
          </p:txBody>
        </p:sp>
        <p:pic>
          <p:nvPicPr>
            <p:cNvPr id="26" name="Graphic 25" descr="Bullseye with solid fill">
              <a:extLst>
                <a:ext uri="{FF2B5EF4-FFF2-40B4-BE49-F238E27FC236}">
                  <a16:creationId xmlns:a16="http://schemas.microsoft.com/office/drawing/2014/main" id="{FBF43843-6212-E63C-CAA2-7962585F98B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67425" y="806014"/>
              <a:ext cx="360000" cy="360000"/>
            </a:xfrm>
            <a:prstGeom prst="rect">
              <a:avLst/>
            </a:prstGeom>
          </p:spPr>
        </p:pic>
        <p:sp>
          <p:nvSpPr>
            <p:cNvPr id="27" name="Rectangle: Rounded Corners 26">
              <a:extLst>
                <a:ext uri="{FF2B5EF4-FFF2-40B4-BE49-F238E27FC236}">
                  <a16:creationId xmlns:a16="http://schemas.microsoft.com/office/drawing/2014/main" id="{0A6C2E02-744E-691F-A467-D8FC13F7611C}"/>
                </a:ext>
              </a:extLst>
            </p:cNvPr>
            <p:cNvSpPr/>
            <p:nvPr/>
          </p:nvSpPr>
          <p:spPr>
            <a:xfrm>
              <a:off x="568324" y="2642271"/>
              <a:ext cx="5544000" cy="1208864"/>
            </a:xfrm>
            <a:prstGeom prst="roundRect">
              <a:avLst>
                <a:gd name="adj" fmla="val 12016"/>
              </a:avLst>
            </a:prstGeom>
            <a:solidFill>
              <a:srgbClr val="00A2DC"/>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1" rIns="91440" bIns="45721" rtlCol="0" anchor="t"/>
            <a:lstStyle/>
            <a:p>
              <a:pPr marL="285750" indent="-285750" defTabSz="914423">
                <a:buFont typeface="Arial" panose="020B0604020202020204" pitchFamily="34" charset="0"/>
                <a:buChar char="•"/>
                <a:defRPr/>
              </a:pPr>
              <a:r>
                <a:rPr lang="en-GB" sz="1100">
                  <a:solidFill>
                    <a:srgbClr val="FFFFFF"/>
                  </a:solidFill>
                  <a:latin typeface="Century Gothic"/>
                </a:rPr>
                <a:t>There is an increasingly synergistic relationship between data and AI. AI cannot function without data, and it is increasing difficult to master large datasets without AI.</a:t>
              </a:r>
              <a:endParaRPr lang="en-US" sz="1100">
                <a:latin typeface="Century Gothic"/>
              </a:endParaRPr>
            </a:p>
            <a:p>
              <a:pPr marL="285750" indent="-285750" defTabSz="914423">
                <a:buFont typeface="Arial" panose="020B0604020202020204" pitchFamily="34" charset="0"/>
                <a:buChar char="•"/>
                <a:defRPr/>
              </a:pPr>
              <a:r>
                <a:rPr lang="en-GB" sz="1100">
                  <a:solidFill>
                    <a:srgbClr val="FFFFFF"/>
                  </a:solidFill>
                  <a:latin typeface="Century Gothic"/>
                </a:rPr>
                <a:t>Your organisation’s data maturity will have an impact on how you can use AI tools and the quality of outputs.</a:t>
              </a:r>
            </a:p>
          </p:txBody>
        </p:sp>
        <p:pic>
          <p:nvPicPr>
            <p:cNvPr id="28" name="Graphic 27" descr="Database with solid fill">
              <a:extLst>
                <a:ext uri="{FF2B5EF4-FFF2-40B4-BE49-F238E27FC236}">
                  <a16:creationId xmlns:a16="http://schemas.microsoft.com/office/drawing/2014/main" id="{FD26FE6E-7017-BCA2-B565-5F971C8E8AD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382001" y="2259176"/>
              <a:ext cx="360000" cy="360000"/>
            </a:xfrm>
            <a:prstGeom prst="rect">
              <a:avLst/>
            </a:prstGeom>
          </p:spPr>
        </p:pic>
        <p:sp>
          <p:nvSpPr>
            <p:cNvPr id="29" name="Title 3">
              <a:extLst>
                <a:ext uri="{FF2B5EF4-FFF2-40B4-BE49-F238E27FC236}">
                  <a16:creationId xmlns:a16="http://schemas.microsoft.com/office/drawing/2014/main" id="{EC5E5561-F91D-56FC-427E-BECAA52748C2}"/>
                </a:ext>
              </a:extLst>
            </p:cNvPr>
            <p:cNvSpPr txBox="1">
              <a:spLocks/>
            </p:cNvSpPr>
            <p:nvPr/>
          </p:nvSpPr>
          <p:spPr>
            <a:xfrm>
              <a:off x="568324" y="3911692"/>
              <a:ext cx="5959473" cy="468313"/>
            </a:xfrm>
            <a:prstGeom prst="rect">
              <a:avLst/>
            </a:prstGeom>
          </p:spPr>
          <p:txBody>
            <a:bodyPr vert="horz" lIns="91440" tIns="45721" rIns="91440" bIns="45721" rtlCol="0" anchor="ctr">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defTabSz="914423">
                <a:defRPr/>
              </a:pPr>
              <a:r>
                <a:rPr lang="en-GB" sz="1600">
                  <a:solidFill>
                    <a:srgbClr val="BCCF00"/>
                  </a:solidFill>
                  <a:latin typeface="Century Gothic" panose="020B0502020202020204" pitchFamily="34" charset="0"/>
                </a:rPr>
                <a:t>3. Responsible AI governance</a:t>
              </a:r>
            </a:p>
          </p:txBody>
        </p:sp>
        <p:sp>
          <p:nvSpPr>
            <p:cNvPr id="30" name="Rectangle: Rounded Corners 29">
              <a:extLst>
                <a:ext uri="{FF2B5EF4-FFF2-40B4-BE49-F238E27FC236}">
                  <a16:creationId xmlns:a16="http://schemas.microsoft.com/office/drawing/2014/main" id="{59E84090-E1E6-C497-AF5D-852AE706943E}"/>
                </a:ext>
              </a:extLst>
            </p:cNvPr>
            <p:cNvSpPr/>
            <p:nvPr/>
          </p:nvSpPr>
          <p:spPr>
            <a:xfrm>
              <a:off x="568324" y="4336934"/>
              <a:ext cx="5544000" cy="1769209"/>
            </a:xfrm>
            <a:prstGeom prst="roundRect">
              <a:avLst>
                <a:gd name="adj" fmla="val 12016"/>
              </a:avLst>
            </a:prstGeom>
            <a:solidFill>
              <a:srgbClr val="BCCF00"/>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marL="285750" indent="-285750" defTabSz="914423">
                <a:buFont typeface="Arial" panose="020B0604020202020204" pitchFamily="34" charset="0"/>
                <a:buChar char="•"/>
                <a:defRPr/>
              </a:pPr>
              <a:r>
                <a:rPr lang="en-GB" sz="1100">
                  <a:solidFill>
                    <a:srgbClr val="FFFFFF"/>
                  </a:solidFill>
                  <a:latin typeface="Century Gothic"/>
                </a:rPr>
                <a:t>Increasing use of AI in public services raises new ethical issues and operational risks, including the potential disclosure of sensitive information and risks around equality. </a:t>
              </a:r>
              <a:endParaRPr lang="en-US" sz="1100">
                <a:latin typeface="Century Gothic"/>
              </a:endParaRPr>
            </a:p>
            <a:p>
              <a:pPr marL="285750" indent="-285750" defTabSz="914423">
                <a:buFont typeface="Arial" panose="020B0604020202020204" pitchFamily="34" charset="0"/>
                <a:buChar char="•"/>
                <a:defRPr/>
              </a:pPr>
              <a:r>
                <a:rPr lang="en-GB" sz="1100">
                  <a:solidFill>
                    <a:srgbClr val="FFFFFF"/>
                  </a:solidFill>
                  <a:latin typeface="Century Gothic"/>
                </a:rPr>
                <a:t>You should have robust AI governance, focusing on accountability, transparency, fairness, and inclusiveness in how you use AI in all aspects of its operations. </a:t>
              </a:r>
            </a:p>
            <a:p>
              <a:pPr marL="285750" indent="-285750" defTabSz="914423">
                <a:buFont typeface="Arial" panose="020B0604020202020204" pitchFamily="34" charset="0"/>
                <a:buChar char="•"/>
                <a:defRPr/>
              </a:pPr>
              <a:r>
                <a:rPr lang="en-GB" sz="1100">
                  <a:solidFill>
                    <a:srgbClr val="FFFFFF"/>
                  </a:solidFill>
                  <a:latin typeface="Century Gothic"/>
                </a:rPr>
                <a:t>AI governance can provide you with ‘a competitive edge’, through building citizens’ trust and managing reputational risk. </a:t>
              </a:r>
            </a:p>
          </p:txBody>
        </p:sp>
        <p:pic>
          <p:nvPicPr>
            <p:cNvPr id="31" name="Graphic 30" descr="Contract with solid fill">
              <a:extLst>
                <a:ext uri="{FF2B5EF4-FFF2-40B4-BE49-F238E27FC236}">
                  <a16:creationId xmlns:a16="http://schemas.microsoft.com/office/drawing/2014/main" id="{937EB671-BB99-EE85-33FE-BB40FEAA586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670621" y="3944313"/>
              <a:ext cx="360000" cy="360000"/>
            </a:xfrm>
            <a:prstGeom prst="rect">
              <a:avLst/>
            </a:prstGeom>
          </p:spPr>
        </p:pic>
        <p:sp>
          <p:nvSpPr>
            <p:cNvPr id="32" name="Title 3">
              <a:extLst>
                <a:ext uri="{FF2B5EF4-FFF2-40B4-BE49-F238E27FC236}">
                  <a16:creationId xmlns:a16="http://schemas.microsoft.com/office/drawing/2014/main" id="{7BEBE619-94B5-9D67-FA31-62D9CC8F7E7E}"/>
                </a:ext>
              </a:extLst>
            </p:cNvPr>
            <p:cNvSpPr txBox="1">
              <a:spLocks/>
            </p:cNvSpPr>
            <p:nvPr/>
          </p:nvSpPr>
          <p:spPr>
            <a:xfrm>
              <a:off x="568324" y="2205020"/>
              <a:ext cx="5959473" cy="468313"/>
            </a:xfrm>
            <a:prstGeom prst="rect">
              <a:avLst/>
            </a:prstGeom>
          </p:spPr>
          <p:txBody>
            <a:bodyPr vert="horz" lIns="91440" tIns="45721" rIns="91440" bIns="45721" rtlCol="0" anchor="ctr">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defTabSz="914423">
                <a:defRPr/>
              </a:pPr>
              <a:r>
                <a:rPr lang="en-GB" sz="1600">
                  <a:solidFill>
                    <a:srgbClr val="00A2DC"/>
                  </a:solidFill>
                  <a:latin typeface="Century Gothic" panose="020B0502020202020204" pitchFamily="34" charset="0"/>
                </a:rPr>
                <a:t>2. Data maturity</a:t>
              </a:r>
            </a:p>
          </p:txBody>
        </p:sp>
        <p:sp>
          <p:nvSpPr>
            <p:cNvPr id="33" name="Title 3">
              <a:extLst>
                <a:ext uri="{FF2B5EF4-FFF2-40B4-BE49-F238E27FC236}">
                  <a16:creationId xmlns:a16="http://schemas.microsoft.com/office/drawing/2014/main" id="{4700BC0A-B8F7-2F2F-4C36-6C2F9EFCB321}"/>
                </a:ext>
              </a:extLst>
            </p:cNvPr>
            <p:cNvSpPr txBox="1">
              <a:spLocks/>
            </p:cNvSpPr>
            <p:nvPr/>
          </p:nvSpPr>
          <p:spPr>
            <a:xfrm>
              <a:off x="6269756" y="751858"/>
              <a:ext cx="5760000" cy="468313"/>
            </a:xfrm>
            <a:prstGeom prst="rect">
              <a:avLst/>
            </a:prstGeom>
          </p:spPr>
          <p:txBody>
            <a:bodyPr vert="horz" lIns="91440" tIns="45721" rIns="91440" bIns="45721" rtlCol="0" anchor="ctr">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defTabSz="914423">
                <a:defRPr/>
              </a:pPr>
              <a:r>
                <a:rPr lang="en-GB" sz="1600">
                  <a:solidFill>
                    <a:srgbClr val="52A633"/>
                  </a:solidFill>
                  <a:latin typeface="Century Gothic" panose="020B0502020202020204" pitchFamily="34" charset="0"/>
                </a:rPr>
                <a:t>4. Technical assurance</a:t>
              </a:r>
            </a:p>
          </p:txBody>
        </p:sp>
        <p:sp>
          <p:nvSpPr>
            <p:cNvPr id="34" name="Rectangle: Rounded Corners 33">
              <a:extLst>
                <a:ext uri="{FF2B5EF4-FFF2-40B4-BE49-F238E27FC236}">
                  <a16:creationId xmlns:a16="http://schemas.microsoft.com/office/drawing/2014/main" id="{600CDB5B-5AC4-FD51-C79F-0160984C645E}"/>
                </a:ext>
              </a:extLst>
            </p:cNvPr>
            <p:cNvSpPr/>
            <p:nvPr/>
          </p:nvSpPr>
          <p:spPr>
            <a:xfrm>
              <a:off x="6387778" y="1168301"/>
              <a:ext cx="5544000" cy="1824315"/>
            </a:xfrm>
            <a:prstGeom prst="roundRect">
              <a:avLst>
                <a:gd name="adj" fmla="val 12016"/>
              </a:avLst>
            </a:prstGeom>
            <a:solidFill>
              <a:srgbClr val="52A633"/>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marL="285750" indent="-285750" defTabSz="914423">
                <a:buFont typeface="Arial" panose="020B0604020202020204" pitchFamily="34" charset="0"/>
                <a:buChar char="•"/>
                <a:defRPr/>
              </a:pPr>
              <a:r>
                <a:rPr lang="en-GB" sz="1100">
                  <a:solidFill>
                    <a:srgbClr val="FFFFFF"/>
                  </a:solidFill>
                  <a:latin typeface="Century Gothic"/>
                </a:rPr>
                <a:t>AI technical assurance – mechanisms to assess reliable evidence about the trustworthiness of AI systems and to provide security when using them – has an important role across organisations.</a:t>
              </a:r>
              <a:endParaRPr lang="en-US" sz="1100">
                <a:latin typeface="Century Gothic"/>
              </a:endParaRPr>
            </a:p>
            <a:p>
              <a:pPr marL="285750" indent="-285750" defTabSz="914423">
                <a:buFont typeface="Arial" panose="020B0604020202020204" pitchFamily="34" charset="0"/>
                <a:buChar char="•"/>
                <a:defRPr/>
              </a:pPr>
              <a:r>
                <a:rPr lang="en-GB" sz="1100">
                  <a:solidFill>
                    <a:srgbClr val="FFFFFF"/>
                  </a:solidFill>
                  <a:latin typeface="Century Gothic"/>
                </a:rPr>
                <a:t>Developing a toolbox of assurance mechanisms for use with AI – such as technical standards or cyber security standards, will enable greater adoption of AI-driven technologies, while supporting you to innovate responsibly.</a:t>
              </a:r>
            </a:p>
            <a:p>
              <a:pPr marL="285750" indent="-285750" defTabSz="914423">
                <a:buFont typeface="Arial" panose="020B0604020202020204" pitchFamily="34" charset="0"/>
                <a:buChar char="•"/>
                <a:defRPr/>
              </a:pPr>
              <a:r>
                <a:rPr lang="en-GB" sz="1100">
                  <a:solidFill>
                    <a:srgbClr val="FFFFFF"/>
                  </a:solidFill>
                  <a:latin typeface="Century Gothic"/>
                </a:rPr>
                <a:t>Data needs to be ‘labelled’ in the right way to control access, and data infrastructure needs to be set up so that different sets of data with different sensitivity levels are recognised.</a:t>
              </a:r>
            </a:p>
          </p:txBody>
        </p:sp>
        <p:pic>
          <p:nvPicPr>
            <p:cNvPr id="35" name="Graphic 34" descr="Lock with solid fill">
              <a:extLst>
                <a:ext uri="{FF2B5EF4-FFF2-40B4-BE49-F238E27FC236}">
                  <a16:creationId xmlns:a16="http://schemas.microsoft.com/office/drawing/2014/main" id="{3F5DE804-32FD-CE8A-9007-B312ADC15AF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734976" y="806014"/>
              <a:ext cx="360000" cy="360000"/>
            </a:xfrm>
            <a:prstGeom prst="rect">
              <a:avLst/>
            </a:prstGeom>
          </p:spPr>
        </p:pic>
        <p:sp>
          <p:nvSpPr>
            <p:cNvPr id="36" name="Title 3">
              <a:extLst>
                <a:ext uri="{FF2B5EF4-FFF2-40B4-BE49-F238E27FC236}">
                  <a16:creationId xmlns:a16="http://schemas.microsoft.com/office/drawing/2014/main" id="{325FBC37-B2B2-7D00-A9EB-67526309E265}"/>
                </a:ext>
              </a:extLst>
            </p:cNvPr>
            <p:cNvSpPr txBox="1">
              <a:spLocks/>
            </p:cNvSpPr>
            <p:nvPr/>
          </p:nvSpPr>
          <p:spPr>
            <a:xfrm>
              <a:off x="6387783" y="3002117"/>
              <a:ext cx="5540692" cy="468313"/>
            </a:xfrm>
            <a:prstGeom prst="rect">
              <a:avLst/>
            </a:prstGeom>
          </p:spPr>
          <p:txBody>
            <a:bodyPr vert="horz" lIns="91440" tIns="45721" rIns="91440" bIns="45721" rtlCol="0" anchor="ctr">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defTabSz="914423">
                <a:defRPr/>
              </a:pPr>
              <a:r>
                <a:rPr lang="en-GB" sz="1600">
                  <a:solidFill>
                    <a:srgbClr val="11B6CA"/>
                  </a:solidFill>
                  <a:latin typeface="Century Gothic" panose="020B0502020202020204" pitchFamily="34" charset="0"/>
                </a:rPr>
                <a:t>5. Workforce strategy and training</a:t>
              </a:r>
            </a:p>
          </p:txBody>
        </p:sp>
        <p:sp>
          <p:nvSpPr>
            <p:cNvPr id="37" name="Rectangle: Rounded Corners 36">
              <a:extLst>
                <a:ext uri="{FF2B5EF4-FFF2-40B4-BE49-F238E27FC236}">
                  <a16:creationId xmlns:a16="http://schemas.microsoft.com/office/drawing/2014/main" id="{5A6A4D8E-4B87-9FBB-1DB2-0283B8BD55A3}"/>
                </a:ext>
              </a:extLst>
            </p:cNvPr>
            <p:cNvSpPr/>
            <p:nvPr/>
          </p:nvSpPr>
          <p:spPr>
            <a:xfrm>
              <a:off x="6387781" y="3418889"/>
              <a:ext cx="5544000" cy="1213132"/>
            </a:xfrm>
            <a:prstGeom prst="roundRect">
              <a:avLst>
                <a:gd name="adj" fmla="val 12016"/>
              </a:avLst>
            </a:prstGeom>
            <a:solidFill>
              <a:srgbClr val="11B6CA"/>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marL="285750" indent="-285750" defTabSz="914423">
                <a:buFont typeface="Arial" panose="020B0604020202020204" pitchFamily="34" charset="0"/>
                <a:buChar char="•"/>
                <a:defRPr/>
              </a:pPr>
              <a:r>
                <a:rPr lang="en-GB" sz="1100">
                  <a:solidFill>
                    <a:srgbClr val="FFFFFF"/>
                  </a:solidFill>
                  <a:latin typeface="Century Gothic"/>
                </a:rPr>
                <a:t>The full potential of AI can’t be realised at scale without enabling staff.</a:t>
              </a:r>
              <a:endParaRPr lang="en-US" sz="1100">
                <a:latin typeface="Century Gothic"/>
              </a:endParaRPr>
            </a:p>
            <a:p>
              <a:pPr marL="285750" indent="-285750" defTabSz="914423">
                <a:buFont typeface="Arial" panose="020B0604020202020204" pitchFamily="34" charset="0"/>
                <a:buChar char="•"/>
                <a:defRPr/>
              </a:pPr>
              <a:r>
                <a:rPr lang="en-GB" sz="1100">
                  <a:solidFill>
                    <a:srgbClr val="FFFFFF"/>
                  </a:solidFill>
                  <a:latin typeface="Century Gothic"/>
                </a:rPr>
                <a:t>Whilst AI will should have a profound impact on employee productivity, it will also create a need for continuous upskilling, strategic workforce planning and the redesign of existing roles. </a:t>
              </a:r>
            </a:p>
            <a:p>
              <a:pPr marL="285750" indent="-285750" defTabSz="914423">
                <a:buFont typeface="Arial" panose="020B0604020202020204" pitchFamily="34" charset="0"/>
                <a:buChar char="•"/>
                <a:defRPr/>
              </a:pPr>
              <a:r>
                <a:rPr lang="en-GB" sz="1100">
                  <a:solidFill>
                    <a:srgbClr val="FFFFFF"/>
                  </a:solidFill>
                  <a:latin typeface="Century Gothic"/>
                </a:rPr>
                <a:t>Staff will need to learn new skills in areas that they may not have realised are associated with AI usage, like data handling and labelling. </a:t>
              </a:r>
            </a:p>
          </p:txBody>
        </p:sp>
        <p:pic>
          <p:nvPicPr>
            <p:cNvPr id="38" name="Graphic 37" descr="Cheers with solid fill">
              <a:extLst>
                <a:ext uri="{FF2B5EF4-FFF2-40B4-BE49-F238E27FC236}">
                  <a16:creationId xmlns:a16="http://schemas.microsoft.com/office/drawing/2014/main" id="{10E8F33D-2AD3-C64A-71DE-ED2CE360E089}"/>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987945" y="3071459"/>
              <a:ext cx="360000" cy="360000"/>
            </a:xfrm>
            <a:prstGeom prst="rect">
              <a:avLst/>
            </a:prstGeom>
          </p:spPr>
        </p:pic>
        <p:sp>
          <p:nvSpPr>
            <p:cNvPr id="39" name="Title 3">
              <a:extLst>
                <a:ext uri="{FF2B5EF4-FFF2-40B4-BE49-F238E27FC236}">
                  <a16:creationId xmlns:a16="http://schemas.microsoft.com/office/drawing/2014/main" id="{5F65CAC3-8564-AE36-473F-5463BE6F3439}"/>
                </a:ext>
              </a:extLst>
            </p:cNvPr>
            <p:cNvSpPr txBox="1">
              <a:spLocks/>
            </p:cNvSpPr>
            <p:nvPr/>
          </p:nvSpPr>
          <p:spPr>
            <a:xfrm>
              <a:off x="6387781" y="4622536"/>
              <a:ext cx="5540694" cy="468313"/>
            </a:xfrm>
            <a:prstGeom prst="rect">
              <a:avLst/>
            </a:prstGeom>
          </p:spPr>
          <p:txBody>
            <a:bodyPr vert="horz" lIns="91440" tIns="45721" rIns="91440" bIns="45721" rtlCol="0" anchor="ctr">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defTabSz="914423">
                <a:defRPr/>
              </a:pPr>
              <a:r>
                <a:rPr lang="en-GB" sz="1600">
                  <a:solidFill>
                    <a:srgbClr val="F08100"/>
                  </a:solidFill>
                  <a:latin typeface="Century Gothic" panose="020B0502020202020204" pitchFamily="34" charset="0"/>
                </a:rPr>
                <a:t>6. Wider system collaboration</a:t>
              </a:r>
            </a:p>
          </p:txBody>
        </p:sp>
        <p:sp>
          <p:nvSpPr>
            <p:cNvPr id="40" name="Rectangle: Rounded Corners 39">
              <a:extLst>
                <a:ext uri="{FF2B5EF4-FFF2-40B4-BE49-F238E27FC236}">
                  <a16:creationId xmlns:a16="http://schemas.microsoft.com/office/drawing/2014/main" id="{3BCCB9B8-52E6-3FCD-F9AB-83259279F8CB}"/>
                </a:ext>
              </a:extLst>
            </p:cNvPr>
            <p:cNvSpPr/>
            <p:nvPr/>
          </p:nvSpPr>
          <p:spPr>
            <a:xfrm>
              <a:off x="6387781" y="5076083"/>
              <a:ext cx="5544000" cy="1045318"/>
            </a:xfrm>
            <a:prstGeom prst="roundRect">
              <a:avLst>
                <a:gd name="adj" fmla="val 12016"/>
              </a:avLst>
            </a:prstGeom>
            <a:solidFill>
              <a:srgbClr val="F081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285757" indent="-285757" defTabSz="914423">
                <a:buFont typeface="Arial" panose="020B0604020202020204" pitchFamily="34" charset="0"/>
                <a:buChar char="•"/>
                <a:defRPr/>
              </a:pPr>
              <a:r>
                <a:rPr lang="en-GB" sz="1100">
                  <a:solidFill>
                    <a:srgbClr val="FFFFFF"/>
                  </a:solidFill>
                  <a:latin typeface="Century Gothic" panose="020B0502020202020204" pitchFamily="34" charset="0"/>
                </a:rPr>
                <a:t>AI is transforming all sectors and industries. Organisations working in the public sector should join forces within the same geographic footprint, working with their supply chain, research organisations and other partners to make the best use of the opportunities created  by AI and define joint ground rules for improved safety and transparency.</a:t>
              </a:r>
            </a:p>
          </p:txBody>
        </p:sp>
        <p:pic>
          <p:nvPicPr>
            <p:cNvPr id="41" name="Graphic 40" descr="Network diagram with solid fill">
              <a:extLst>
                <a:ext uri="{FF2B5EF4-FFF2-40B4-BE49-F238E27FC236}">
                  <a16:creationId xmlns:a16="http://schemas.microsoft.com/office/drawing/2014/main" id="{5519197D-B934-1E2B-5D7A-D83D08A50A7C}"/>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9465931" y="4670456"/>
              <a:ext cx="360000" cy="360000"/>
            </a:xfrm>
            <a:prstGeom prst="rect">
              <a:avLst/>
            </a:prstGeom>
          </p:spPr>
        </p:pic>
      </p:grpSp>
      <p:sp>
        <p:nvSpPr>
          <p:cNvPr id="7" name="Slide Number Placeholder 3">
            <a:extLst>
              <a:ext uri="{FF2B5EF4-FFF2-40B4-BE49-F238E27FC236}">
                <a16:creationId xmlns:a16="http://schemas.microsoft.com/office/drawing/2014/main" id="{7DF1FE6F-7913-94E9-D1BE-FC0E46735753}"/>
              </a:ext>
            </a:extLst>
          </p:cNvPr>
          <p:cNvSpPr>
            <a:spLocks noGrp="1"/>
          </p:cNvSpPr>
          <p:nvPr>
            <p:ph type="sldNum" sz="quarter" idx="4294967295"/>
          </p:nvPr>
        </p:nvSpPr>
        <p:spPr>
          <a:xfrm>
            <a:off x="9221789" y="6354431"/>
            <a:ext cx="2706687" cy="362282"/>
          </a:xfrm>
        </p:spPr>
        <p:txBody>
          <a:bodyPr/>
          <a:lstStyle/>
          <a:p>
            <a:fld id="{6D317083-583A-4C42-B2C5-F5A08834B545}" type="slidenum">
              <a:rPr lang="en-GB" smtClean="0"/>
              <a:t>12</a:t>
            </a:fld>
            <a:endParaRPr lang="en-GB"/>
          </a:p>
        </p:txBody>
      </p:sp>
    </p:spTree>
    <p:extLst>
      <p:ext uri="{BB962C8B-B14F-4D97-AF65-F5344CB8AC3E}">
        <p14:creationId xmlns:p14="http://schemas.microsoft.com/office/powerpoint/2010/main" val="5784696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1ABA060-4705-FC45-79E0-B1CB9D08324F}"/>
              </a:ext>
            </a:extLst>
          </p:cNvPr>
          <p:cNvSpPr/>
          <p:nvPr/>
        </p:nvSpPr>
        <p:spPr>
          <a:xfrm>
            <a:off x="0" y="932760"/>
            <a:ext cx="12192000" cy="601019"/>
          </a:xfrm>
          <a:prstGeom prst="rect">
            <a:avLst/>
          </a:prstGeom>
          <a:solidFill>
            <a:srgbClr val="00A2DC"/>
          </a:solidFill>
          <a:ln>
            <a:solidFill>
              <a:srgbClr val="00A2D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latin typeface="Century Gothic" panose="020B0502020202020204" pitchFamily="34" charset="0"/>
            </a:endParaRPr>
          </a:p>
        </p:txBody>
      </p:sp>
      <p:sp>
        <p:nvSpPr>
          <p:cNvPr id="27" name="Rectangle 26">
            <a:extLst>
              <a:ext uri="{FF2B5EF4-FFF2-40B4-BE49-F238E27FC236}">
                <a16:creationId xmlns:a16="http://schemas.microsoft.com/office/drawing/2014/main" id="{2A507270-D14E-D6F8-DC82-E79F76701FA6}"/>
              </a:ext>
            </a:extLst>
          </p:cNvPr>
          <p:cNvSpPr/>
          <p:nvPr/>
        </p:nvSpPr>
        <p:spPr>
          <a:xfrm>
            <a:off x="7015771" y="2467338"/>
            <a:ext cx="1620000" cy="3576286"/>
          </a:xfrm>
          <a:prstGeom prst="rect">
            <a:avLst/>
          </a:prstGeom>
          <a:solidFill>
            <a:srgbClr val="009BB4">
              <a:alpha val="15000"/>
            </a:srgb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08000" tIns="72000" rIns="108000" bIns="72000" numCol="1" spcCol="1270" anchor="t" anchorCtr="0">
            <a:noAutofit/>
          </a:bodyPr>
          <a:lstStyle/>
          <a:p>
            <a:pPr defTabSz="622316">
              <a:lnSpc>
                <a:spcPct val="90000"/>
              </a:lnSpc>
              <a:spcBef>
                <a:spcPct val="0"/>
              </a:spcBef>
              <a:spcAft>
                <a:spcPct val="35000"/>
              </a:spcAft>
              <a:defRPr/>
            </a:pPr>
            <a:r>
              <a:rPr lang="en-GB" sz="1401" b="1">
                <a:solidFill>
                  <a:srgbClr val="767879">
                    <a:hueOff val="0"/>
                    <a:satOff val="0"/>
                    <a:lumOff val="0"/>
                    <a:alphaOff val="0"/>
                  </a:srgbClr>
                </a:solidFill>
                <a:latin typeface="Century Gothic" panose="020B0502020202020204" pitchFamily="34" charset="0"/>
              </a:rPr>
              <a:t>Dependency on External Providers</a:t>
            </a:r>
          </a:p>
          <a:p>
            <a:pPr defTabSz="622316">
              <a:lnSpc>
                <a:spcPct val="90000"/>
              </a:lnSpc>
              <a:spcBef>
                <a:spcPct val="0"/>
              </a:spcBef>
              <a:spcAft>
                <a:spcPct val="35000"/>
              </a:spcAft>
              <a:defRPr/>
            </a:pPr>
            <a:r>
              <a:rPr lang="en-GB" sz="1200">
                <a:solidFill>
                  <a:srgbClr val="767879">
                    <a:hueOff val="0"/>
                    <a:satOff val="0"/>
                    <a:lumOff val="0"/>
                    <a:alphaOff val="0"/>
                  </a:srgbClr>
                </a:solidFill>
                <a:latin typeface="Century Gothic" panose="020B0502020202020204" pitchFamily="34" charset="0"/>
              </a:rPr>
              <a:t>Councils may become dependent on external AI providers, raising concerns about data ownership, privacy, and the long-term sustainability of AI solutions, especially if the providers discontinue their services or change their pricing models.</a:t>
            </a:r>
            <a:endParaRPr lang="en-US" sz="1200">
              <a:solidFill>
                <a:srgbClr val="767879">
                  <a:hueOff val="0"/>
                  <a:satOff val="0"/>
                  <a:lumOff val="0"/>
                  <a:alphaOff val="0"/>
                </a:srgbClr>
              </a:solidFill>
              <a:latin typeface="Century Gothic" panose="020B0502020202020204" pitchFamily="34" charset="0"/>
            </a:endParaRPr>
          </a:p>
        </p:txBody>
      </p:sp>
      <p:sp>
        <p:nvSpPr>
          <p:cNvPr id="28" name="Rectangle 27">
            <a:extLst>
              <a:ext uri="{FF2B5EF4-FFF2-40B4-BE49-F238E27FC236}">
                <a16:creationId xmlns:a16="http://schemas.microsoft.com/office/drawing/2014/main" id="{6F03848F-A29E-FFEB-D158-07F10866F6E6}"/>
              </a:ext>
            </a:extLst>
          </p:cNvPr>
          <p:cNvSpPr/>
          <p:nvPr/>
        </p:nvSpPr>
        <p:spPr>
          <a:xfrm>
            <a:off x="8738743" y="2468967"/>
            <a:ext cx="1620000" cy="3576286"/>
          </a:xfrm>
          <a:prstGeom prst="rect">
            <a:avLst/>
          </a:prstGeom>
          <a:solidFill>
            <a:srgbClr val="009BB4">
              <a:alpha val="15000"/>
            </a:srgb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08000" tIns="72000" rIns="108000" bIns="72000" numCol="1" spcCol="1270" anchor="t" anchorCtr="0">
            <a:noAutofit/>
          </a:bodyPr>
          <a:lstStyle/>
          <a:p>
            <a:pPr defTabSz="622316">
              <a:lnSpc>
                <a:spcPct val="90000"/>
              </a:lnSpc>
              <a:spcBef>
                <a:spcPct val="0"/>
              </a:spcBef>
              <a:spcAft>
                <a:spcPct val="35000"/>
              </a:spcAft>
              <a:defRPr/>
            </a:pPr>
            <a:r>
              <a:rPr lang="en-GB" sz="1401" b="1">
                <a:solidFill>
                  <a:srgbClr val="767879">
                    <a:hueOff val="0"/>
                    <a:satOff val="0"/>
                    <a:lumOff val="0"/>
                    <a:alphaOff val="0"/>
                  </a:srgbClr>
                </a:solidFill>
                <a:latin typeface="Century Gothic" panose="020B0502020202020204" pitchFamily="34" charset="0"/>
              </a:rPr>
              <a:t>Data Handling</a:t>
            </a:r>
          </a:p>
          <a:p>
            <a:pPr defTabSz="622316">
              <a:lnSpc>
                <a:spcPct val="90000"/>
              </a:lnSpc>
              <a:spcBef>
                <a:spcPct val="0"/>
              </a:spcBef>
              <a:spcAft>
                <a:spcPct val="35000"/>
              </a:spcAft>
              <a:defRPr/>
            </a:pPr>
            <a:r>
              <a:rPr lang="en-GB" sz="1200">
                <a:solidFill>
                  <a:srgbClr val="767879">
                    <a:hueOff val="0"/>
                    <a:satOff val="0"/>
                    <a:lumOff val="0"/>
                    <a:alphaOff val="0"/>
                  </a:srgbClr>
                </a:solidFill>
                <a:latin typeface="Century Gothic"/>
              </a:rPr>
              <a:t>Use of AI risks the introduction of sensitive data through human error. Inappropriate personal information shared with AI system can lead to a data breach. This can risk the reputation of the institution that causes the breach.</a:t>
            </a:r>
            <a:endParaRPr lang="en-GB" sz="1200" b="1">
              <a:solidFill>
                <a:srgbClr val="767879">
                  <a:hueOff val="0"/>
                  <a:satOff val="0"/>
                  <a:lumOff val="0"/>
                  <a:alphaOff val="0"/>
                </a:srgbClr>
              </a:solidFill>
              <a:latin typeface="Century Gothic"/>
            </a:endParaRPr>
          </a:p>
        </p:txBody>
      </p:sp>
      <p:sp>
        <p:nvSpPr>
          <p:cNvPr id="2" name="Title 1">
            <a:extLst>
              <a:ext uri="{FF2B5EF4-FFF2-40B4-BE49-F238E27FC236}">
                <a16:creationId xmlns:a16="http://schemas.microsoft.com/office/drawing/2014/main" id="{F59C8AF1-37F1-9539-2CA6-8A4BF2B8ECFF}"/>
              </a:ext>
            </a:extLst>
          </p:cNvPr>
          <p:cNvSpPr>
            <a:spLocks noGrp="1"/>
          </p:cNvSpPr>
          <p:nvPr>
            <p:ph type="title"/>
          </p:nvPr>
        </p:nvSpPr>
        <p:spPr/>
        <p:txBody>
          <a:bodyPr>
            <a:normAutofit fontScale="90000"/>
          </a:bodyPr>
          <a:lstStyle/>
          <a:p>
            <a:r>
              <a:rPr lang="en-GB">
                <a:solidFill>
                  <a:srgbClr val="8C5F97"/>
                </a:solidFill>
              </a:rPr>
              <a:t>Risks and mitigations</a:t>
            </a:r>
          </a:p>
        </p:txBody>
      </p:sp>
      <p:sp>
        <p:nvSpPr>
          <p:cNvPr id="4" name="Slide Number Placeholder 3">
            <a:extLst>
              <a:ext uri="{FF2B5EF4-FFF2-40B4-BE49-F238E27FC236}">
                <a16:creationId xmlns:a16="http://schemas.microsoft.com/office/drawing/2014/main" id="{B8663681-D840-3E34-2AFB-62FC5CAF95E1}"/>
              </a:ext>
            </a:extLst>
          </p:cNvPr>
          <p:cNvSpPr>
            <a:spLocks noGrp="1"/>
          </p:cNvSpPr>
          <p:nvPr>
            <p:ph type="sldNum" sz="quarter" idx="4294967295"/>
          </p:nvPr>
        </p:nvSpPr>
        <p:spPr>
          <a:xfrm>
            <a:off x="9221789" y="6354431"/>
            <a:ext cx="2706687" cy="362282"/>
          </a:xfrm>
        </p:spPr>
        <p:txBody>
          <a:bodyPr/>
          <a:lstStyle/>
          <a:p>
            <a:pPr defTabSz="914423">
              <a:defRPr/>
            </a:pPr>
            <a:fld id="{6D317083-583A-4C42-B2C5-F5A08834B545}" type="slidenum">
              <a:rPr lang="en-GB"/>
              <a:pPr defTabSz="914423">
                <a:defRPr/>
              </a:pPr>
              <a:t>13</a:t>
            </a:fld>
            <a:endParaRPr lang="en-GB"/>
          </a:p>
        </p:txBody>
      </p:sp>
      <p:sp>
        <p:nvSpPr>
          <p:cNvPr id="9" name="Rectangle 8">
            <a:extLst>
              <a:ext uri="{FF2B5EF4-FFF2-40B4-BE49-F238E27FC236}">
                <a16:creationId xmlns:a16="http://schemas.microsoft.com/office/drawing/2014/main" id="{4D3598CD-6F9B-E2D5-54B8-1A44DC2266A2}"/>
              </a:ext>
            </a:extLst>
          </p:cNvPr>
          <p:cNvSpPr/>
          <p:nvPr/>
        </p:nvSpPr>
        <p:spPr>
          <a:xfrm>
            <a:off x="115319" y="2485023"/>
            <a:ext cx="1620000" cy="3559105"/>
          </a:xfrm>
          <a:prstGeom prst="rect">
            <a:avLst/>
          </a:prstGeom>
          <a:solidFill>
            <a:srgbClr val="009BB4">
              <a:alpha val="15000"/>
            </a:srgb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08000" tIns="72000" rIns="108000" bIns="72000" numCol="1" spcCol="1270" anchor="t" anchorCtr="0">
            <a:noAutofit/>
          </a:bodyPr>
          <a:lstStyle/>
          <a:p>
            <a:pPr defTabSz="622316">
              <a:lnSpc>
                <a:spcPct val="90000"/>
              </a:lnSpc>
              <a:spcBef>
                <a:spcPct val="0"/>
              </a:spcBef>
              <a:spcAft>
                <a:spcPct val="35000"/>
              </a:spcAft>
              <a:defRPr/>
            </a:pPr>
            <a:r>
              <a:rPr lang="en-GB" sz="1401" b="1">
                <a:solidFill>
                  <a:srgbClr val="767879">
                    <a:hueOff val="0"/>
                    <a:satOff val="0"/>
                    <a:lumOff val="0"/>
                    <a:alphaOff val="0"/>
                  </a:srgbClr>
                </a:solidFill>
                <a:latin typeface="Century Gothic" panose="020B0502020202020204" pitchFamily="34" charset="0"/>
              </a:rPr>
              <a:t>Job Displacement</a:t>
            </a:r>
          </a:p>
          <a:p>
            <a:pPr defTabSz="622316">
              <a:lnSpc>
                <a:spcPct val="90000"/>
              </a:lnSpc>
              <a:spcBef>
                <a:spcPct val="0"/>
              </a:spcBef>
              <a:spcAft>
                <a:spcPct val="35000"/>
              </a:spcAft>
              <a:defRPr/>
            </a:pPr>
            <a:r>
              <a:rPr lang="en-GB" sz="1200">
                <a:solidFill>
                  <a:srgbClr val="767879">
                    <a:hueOff val="0"/>
                    <a:satOff val="0"/>
                    <a:lumOff val="0"/>
                    <a:alphaOff val="0"/>
                  </a:srgbClr>
                </a:solidFill>
                <a:latin typeface="Century Gothic" panose="020B0502020202020204" pitchFamily="34" charset="0"/>
              </a:rPr>
              <a:t>The automation of certain tasks and processes by AI systems may lead to job losses or displacement of human workers, particularly in administrative and routine roles. This can have a significant social and economic impact, especially in the context of councils that aim to tackle social challenges.</a:t>
            </a:r>
            <a:endParaRPr lang="en-US" sz="1200">
              <a:solidFill>
                <a:srgbClr val="767879">
                  <a:hueOff val="0"/>
                  <a:satOff val="0"/>
                  <a:lumOff val="0"/>
                  <a:alphaOff val="0"/>
                </a:srgbClr>
              </a:solidFill>
              <a:latin typeface="Century Gothic" panose="020B0502020202020204" pitchFamily="34" charset="0"/>
            </a:endParaRPr>
          </a:p>
        </p:txBody>
      </p:sp>
      <p:sp>
        <p:nvSpPr>
          <p:cNvPr id="13" name="Rectangle 12">
            <a:extLst>
              <a:ext uri="{FF2B5EF4-FFF2-40B4-BE49-F238E27FC236}">
                <a16:creationId xmlns:a16="http://schemas.microsoft.com/office/drawing/2014/main" id="{EB3849BB-6055-131D-8436-B1DC8824D6F5}"/>
              </a:ext>
            </a:extLst>
          </p:cNvPr>
          <p:cNvSpPr/>
          <p:nvPr/>
        </p:nvSpPr>
        <p:spPr>
          <a:xfrm>
            <a:off x="1842573" y="2485089"/>
            <a:ext cx="1620000" cy="3559105"/>
          </a:xfrm>
          <a:prstGeom prst="rect">
            <a:avLst/>
          </a:prstGeom>
          <a:solidFill>
            <a:srgbClr val="009BB4">
              <a:alpha val="15000"/>
            </a:srgb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08000" tIns="72000" rIns="108000" bIns="72000" numCol="1" spcCol="1270" anchor="t" anchorCtr="0">
            <a:noAutofit/>
          </a:bodyPr>
          <a:lstStyle/>
          <a:p>
            <a:pPr defTabSz="622316">
              <a:lnSpc>
                <a:spcPct val="90000"/>
              </a:lnSpc>
              <a:spcBef>
                <a:spcPct val="0"/>
              </a:spcBef>
              <a:spcAft>
                <a:spcPct val="35000"/>
              </a:spcAft>
              <a:defRPr/>
            </a:pPr>
            <a:r>
              <a:rPr lang="en-GB" sz="1401" b="1">
                <a:solidFill>
                  <a:srgbClr val="767879">
                    <a:hueOff val="0"/>
                    <a:satOff val="0"/>
                    <a:lumOff val="0"/>
                    <a:alphaOff val="0"/>
                  </a:srgbClr>
                </a:solidFill>
                <a:latin typeface="Century Gothic" panose="020B0502020202020204" pitchFamily="34" charset="0"/>
              </a:rPr>
              <a:t>Ethical Concerns</a:t>
            </a:r>
          </a:p>
          <a:p>
            <a:pPr defTabSz="622316">
              <a:lnSpc>
                <a:spcPct val="90000"/>
              </a:lnSpc>
              <a:spcBef>
                <a:spcPct val="0"/>
              </a:spcBef>
              <a:spcAft>
                <a:spcPct val="35000"/>
              </a:spcAft>
              <a:defRPr/>
            </a:pPr>
            <a:r>
              <a:rPr lang="en-GB" sz="1200">
                <a:solidFill>
                  <a:srgbClr val="767879">
                    <a:hueOff val="0"/>
                    <a:satOff val="0"/>
                    <a:lumOff val="0"/>
                    <a:alphaOff val="0"/>
                  </a:srgbClr>
                </a:solidFill>
                <a:latin typeface="Century Gothic" panose="020B0502020202020204" pitchFamily="34" charset="0"/>
              </a:rPr>
              <a:t>The use of AI by public services raises significant ethical concerns. One major issue is algorithmic bias, where AI systems may perpetuate or amplify existing biases and inequalities if not designed and implemented with care. This can lead to unfair treatment and outcomes for certain groups of people.</a:t>
            </a:r>
            <a:endParaRPr lang="en-US" sz="1200">
              <a:solidFill>
                <a:srgbClr val="767879">
                  <a:hueOff val="0"/>
                  <a:satOff val="0"/>
                  <a:lumOff val="0"/>
                  <a:alphaOff val="0"/>
                </a:srgbClr>
              </a:solidFill>
              <a:latin typeface="Century Gothic" panose="020B0502020202020204" pitchFamily="34" charset="0"/>
            </a:endParaRPr>
          </a:p>
        </p:txBody>
      </p:sp>
      <p:sp>
        <p:nvSpPr>
          <p:cNvPr id="17" name="Rectangle 16">
            <a:extLst>
              <a:ext uri="{FF2B5EF4-FFF2-40B4-BE49-F238E27FC236}">
                <a16:creationId xmlns:a16="http://schemas.microsoft.com/office/drawing/2014/main" id="{634CF387-59DD-D8C2-3DDC-0415A85BCE46}"/>
              </a:ext>
            </a:extLst>
          </p:cNvPr>
          <p:cNvSpPr/>
          <p:nvPr/>
        </p:nvSpPr>
        <p:spPr>
          <a:xfrm>
            <a:off x="3569827" y="2467338"/>
            <a:ext cx="1620000" cy="3576286"/>
          </a:xfrm>
          <a:prstGeom prst="rect">
            <a:avLst/>
          </a:prstGeom>
          <a:solidFill>
            <a:srgbClr val="009BB4">
              <a:alpha val="15000"/>
            </a:srgb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08000" tIns="72000" rIns="108000" bIns="72000" numCol="1" spcCol="1270" anchor="t" anchorCtr="0">
            <a:noAutofit/>
          </a:bodyPr>
          <a:lstStyle/>
          <a:p>
            <a:pPr defTabSz="622316">
              <a:lnSpc>
                <a:spcPct val="90000"/>
              </a:lnSpc>
              <a:spcBef>
                <a:spcPct val="0"/>
              </a:spcBef>
              <a:spcAft>
                <a:spcPct val="35000"/>
              </a:spcAft>
              <a:defRPr/>
            </a:pPr>
            <a:r>
              <a:rPr lang="en-GB" sz="1401" b="1">
                <a:solidFill>
                  <a:srgbClr val="767879">
                    <a:hueOff val="0"/>
                    <a:satOff val="0"/>
                    <a:lumOff val="0"/>
                    <a:alphaOff val="0"/>
                  </a:srgbClr>
                </a:solidFill>
                <a:latin typeface="Century Gothic" panose="020B0502020202020204" pitchFamily="34" charset="0"/>
              </a:rPr>
              <a:t>Reduced Trust &amp; Acceptance</a:t>
            </a:r>
          </a:p>
          <a:p>
            <a:pPr defTabSz="622316">
              <a:lnSpc>
                <a:spcPct val="90000"/>
              </a:lnSpc>
              <a:spcBef>
                <a:spcPct val="0"/>
              </a:spcBef>
              <a:spcAft>
                <a:spcPct val="35000"/>
              </a:spcAft>
              <a:defRPr/>
            </a:pPr>
            <a:r>
              <a:rPr lang="en-GB" sz="1200">
                <a:solidFill>
                  <a:srgbClr val="767879">
                    <a:hueOff val="0"/>
                    <a:satOff val="0"/>
                    <a:lumOff val="0"/>
                    <a:alphaOff val="0"/>
                  </a:srgbClr>
                </a:solidFill>
                <a:latin typeface="Century Gothic" panose="020B0502020202020204" pitchFamily="34" charset="0"/>
              </a:rPr>
              <a:t>Some individuals, especially those from vulnerable or marginalised communities, may be hesitant to embrace AI technologies due to a lack of trust or understanding. This can create barriers to the adoption and effective utilisation of AI solutions.</a:t>
            </a:r>
            <a:endParaRPr lang="en-US" sz="1200">
              <a:solidFill>
                <a:srgbClr val="767879">
                  <a:hueOff val="0"/>
                  <a:satOff val="0"/>
                  <a:lumOff val="0"/>
                  <a:alphaOff val="0"/>
                </a:srgbClr>
              </a:solidFill>
              <a:latin typeface="Century Gothic" panose="020B0502020202020204" pitchFamily="34" charset="0"/>
            </a:endParaRPr>
          </a:p>
        </p:txBody>
      </p:sp>
      <p:sp>
        <p:nvSpPr>
          <p:cNvPr id="21" name="Rectangle 20">
            <a:extLst>
              <a:ext uri="{FF2B5EF4-FFF2-40B4-BE49-F238E27FC236}">
                <a16:creationId xmlns:a16="http://schemas.microsoft.com/office/drawing/2014/main" id="{146B29D3-886C-CB67-FC7C-81F0DE97B462}"/>
              </a:ext>
            </a:extLst>
          </p:cNvPr>
          <p:cNvSpPr/>
          <p:nvPr/>
        </p:nvSpPr>
        <p:spPr>
          <a:xfrm>
            <a:off x="5292799" y="2467338"/>
            <a:ext cx="1620000" cy="3576286"/>
          </a:xfrm>
          <a:prstGeom prst="rect">
            <a:avLst/>
          </a:prstGeom>
          <a:solidFill>
            <a:srgbClr val="009BB4">
              <a:alpha val="15000"/>
            </a:srgb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08000" tIns="72000" rIns="108000" bIns="72000" numCol="1" spcCol="1270" anchor="t" anchorCtr="0">
            <a:noAutofit/>
          </a:bodyPr>
          <a:lstStyle/>
          <a:p>
            <a:pPr defTabSz="622316">
              <a:lnSpc>
                <a:spcPct val="90000"/>
              </a:lnSpc>
              <a:spcBef>
                <a:spcPct val="0"/>
              </a:spcBef>
              <a:spcAft>
                <a:spcPct val="35000"/>
              </a:spcAft>
              <a:defRPr/>
            </a:pPr>
            <a:r>
              <a:rPr lang="en-GB" sz="1401" b="1">
                <a:solidFill>
                  <a:srgbClr val="767879">
                    <a:hueOff val="0"/>
                    <a:satOff val="0"/>
                    <a:lumOff val="0"/>
                    <a:alphaOff val="0"/>
                  </a:srgbClr>
                </a:solidFill>
                <a:latin typeface="Century Gothic" panose="020B0502020202020204" pitchFamily="34" charset="0"/>
              </a:rPr>
              <a:t>Digital Divide</a:t>
            </a:r>
          </a:p>
          <a:p>
            <a:pPr defTabSz="622316">
              <a:lnSpc>
                <a:spcPct val="90000"/>
              </a:lnSpc>
              <a:spcBef>
                <a:spcPct val="0"/>
              </a:spcBef>
              <a:spcAft>
                <a:spcPct val="35000"/>
              </a:spcAft>
              <a:defRPr/>
            </a:pPr>
            <a:r>
              <a:rPr lang="en-GB" sz="1200">
                <a:solidFill>
                  <a:srgbClr val="767879">
                    <a:hueOff val="0"/>
                    <a:satOff val="0"/>
                    <a:lumOff val="0"/>
                    <a:alphaOff val="0"/>
                  </a:srgbClr>
                </a:solidFill>
                <a:latin typeface="Century Gothic" panose="020B0502020202020204" pitchFamily="34" charset="0"/>
              </a:rPr>
              <a:t>The effective implementation of AI solutions often requires access to digital infrastructure, devices, and technological literacy. This can exacerbate existing digital divides and create new barriers for those who lack access to technology or the skills to use it effectively.</a:t>
            </a:r>
            <a:endParaRPr lang="en-US" sz="1200">
              <a:solidFill>
                <a:srgbClr val="767879">
                  <a:hueOff val="0"/>
                  <a:satOff val="0"/>
                  <a:lumOff val="0"/>
                  <a:alphaOff val="0"/>
                </a:srgbClr>
              </a:solidFill>
              <a:latin typeface="Century Gothic" panose="020B0502020202020204" pitchFamily="34" charset="0"/>
            </a:endParaRPr>
          </a:p>
        </p:txBody>
      </p:sp>
      <p:sp>
        <p:nvSpPr>
          <p:cNvPr id="8" name="Free-form: Shape 7">
            <a:extLst>
              <a:ext uri="{FF2B5EF4-FFF2-40B4-BE49-F238E27FC236}">
                <a16:creationId xmlns:a16="http://schemas.microsoft.com/office/drawing/2014/main" id="{24027294-C85E-042D-92AE-27B3F0E16ED7}"/>
              </a:ext>
            </a:extLst>
          </p:cNvPr>
          <p:cNvSpPr/>
          <p:nvPr/>
        </p:nvSpPr>
        <p:spPr>
          <a:xfrm>
            <a:off x="531401" y="1669221"/>
            <a:ext cx="769289" cy="735338"/>
          </a:xfrm>
          <a:custGeom>
            <a:avLst/>
            <a:gdLst>
              <a:gd name="connsiteX0" fmla="*/ 0 w 905498"/>
              <a:gd name="connsiteY0" fmla="*/ 452749 h 905498"/>
              <a:gd name="connsiteX1" fmla="*/ 452749 w 905498"/>
              <a:gd name="connsiteY1" fmla="*/ 0 h 905498"/>
              <a:gd name="connsiteX2" fmla="*/ 905498 w 905498"/>
              <a:gd name="connsiteY2" fmla="*/ 452749 h 905498"/>
              <a:gd name="connsiteX3" fmla="*/ 452749 w 905498"/>
              <a:gd name="connsiteY3" fmla="*/ 905498 h 905498"/>
              <a:gd name="connsiteX4" fmla="*/ 0 w 905498"/>
              <a:gd name="connsiteY4" fmla="*/ 452749 h 9054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5498" h="905498">
                <a:moveTo>
                  <a:pt x="0" y="452749"/>
                </a:moveTo>
                <a:cubicBezTo>
                  <a:pt x="0" y="202703"/>
                  <a:pt x="202703" y="0"/>
                  <a:pt x="452749" y="0"/>
                </a:cubicBezTo>
                <a:cubicBezTo>
                  <a:pt x="702795" y="0"/>
                  <a:pt x="905498" y="202703"/>
                  <a:pt x="905498" y="452749"/>
                </a:cubicBezTo>
                <a:cubicBezTo>
                  <a:pt x="905498" y="702795"/>
                  <a:pt x="702795" y="905498"/>
                  <a:pt x="452749" y="905498"/>
                </a:cubicBezTo>
                <a:cubicBezTo>
                  <a:pt x="202703" y="905498"/>
                  <a:pt x="0" y="702795"/>
                  <a:pt x="0" y="452749"/>
                </a:cubicBezTo>
                <a:close/>
              </a:path>
            </a:pathLst>
          </a:custGeom>
          <a:solidFill>
            <a:srgbClr val="009BB4"/>
          </a:solidFill>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167745" tIns="167745" rIns="167745" bIns="167745" numCol="1" spcCol="1270" anchor="ctr" anchorCtr="0">
            <a:noAutofit/>
          </a:bodyPr>
          <a:lstStyle/>
          <a:p>
            <a:pPr algn="ctr" defTabSz="1778044">
              <a:lnSpc>
                <a:spcPct val="90000"/>
              </a:lnSpc>
              <a:spcBef>
                <a:spcPct val="0"/>
              </a:spcBef>
              <a:spcAft>
                <a:spcPct val="35000"/>
              </a:spcAft>
              <a:defRPr/>
            </a:pPr>
            <a:endParaRPr lang="en-US" sz="4000">
              <a:solidFill>
                <a:srgbClr val="FFFFFF"/>
              </a:solidFill>
              <a:latin typeface="Century Gothic" panose="020B0502020202020204" pitchFamily="34" charset="0"/>
            </a:endParaRPr>
          </a:p>
        </p:txBody>
      </p:sp>
      <p:pic>
        <p:nvPicPr>
          <p:cNvPr id="33" name="Graphic 32" descr="Briefcase with solid fill">
            <a:extLst>
              <a:ext uri="{FF2B5EF4-FFF2-40B4-BE49-F238E27FC236}">
                <a16:creationId xmlns:a16="http://schemas.microsoft.com/office/drawing/2014/main" id="{E4F16284-10E9-D770-AE6E-A35A3432832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72093" y="1792938"/>
            <a:ext cx="487904" cy="487904"/>
          </a:xfrm>
          <a:prstGeom prst="rect">
            <a:avLst/>
          </a:prstGeom>
        </p:spPr>
      </p:pic>
      <p:sp>
        <p:nvSpPr>
          <p:cNvPr id="12" name="Free-form: Shape 11">
            <a:extLst>
              <a:ext uri="{FF2B5EF4-FFF2-40B4-BE49-F238E27FC236}">
                <a16:creationId xmlns:a16="http://schemas.microsoft.com/office/drawing/2014/main" id="{608AAE06-FCD7-6679-3529-54717CE0F71D}"/>
              </a:ext>
            </a:extLst>
          </p:cNvPr>
          <p:cNvSpPr/>
          <p:nvPr/>
        </p:nvSpPr>
        <p:spPr>
          <a:xfrm>
            <a:off x="2258656" y="1669221"/>
            <a:ext cx="792144" cy="757185"/>
          </a:xfrm>
          <a:custGeom>
            <a:avLst/>
            <a:gdLst>
              <a:gd name="connsiteX0" fmla="*/ 0 w 905498"/>
              <a:gd name="connsiteY0" fmla="*/ 452749 h 905498"/>
              <a:gd name="connsiteX1" fmla="*/ 452749 w 905498"/>
              <a:gd name="connsiteY1" fmla="*/ 0 h 905498"/>
              <a:gd name="connsiteX2" fmla="*/ 905498 w 905498"/>
              <a:gd name="connsiteY2" fmla="*/ 452749 h 905498"/>
              <a:gd name="connsiteX3" fmla="*/ 452749 w 905498"/>
              <a:gd name="connsiteY3" fmla="*/ 905498 h 905498"/>
              <a:gd name="connsiteX4" fmla="*/ 0 w 905498"/>
              <a:gd name="connsiteY4" fmla="*/ 452749 h 9054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5498" h="905498">
                <a:moveTo>
                  <a:pt x="0" y="452749"/>
                </a:moveTo>
                <a:cubicBezTo>
                  <a:pt x="0" y="202703"/>
                  <a:pt x="202703" y="0"/>
                  <a:pt x="452749" y="0"/>
                </a:cubicBezTo>
                <a:cubicBezTo>
                  <a:pt x="702795" y="0"/>
                  <a:pt x="905498" y="202703"/>
                  <a:pt x="905498" y="452749"/>
                </a:cubicBezTo>
                <a:cubicBezTo>
                  <a:pt x="905498" y="702795"/>
                  <a:pt x="702795" y="905498"/>
                  <a:pt x="452749" y="905498"/>
                </a:cubicBezTo>
                <a:cubicBezTo>
                  <a:pt x="202703" y="905498"/>
                  <a:pt x="0" y="702795"/>
                  <a:pt x="0" y="452749"/>
                </a:cubicBezTo>
                <a:close/>
              </a:path>
            </a:pathLst>
          </a:custGeom>
          <a:solidFill>
            <a:srgbClr val="009BB4"/>
          </a:solidFill>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167745" tIns="167745" rIns="167745" bIns="167745" numCol="1" spcCol="1270" anchor="ctr" anchorCtr="0">
            <a:noAutofit/>
          </a:bodyPr>
          <a:lstStyle/>
          <a:p>
            <a:pPr algn="ctr" defTabSz="1778044">
              <a:lnSpc>
                <a:spcPct val="90000"/>
              </a:lnSpc>
              <a:spcBef>
                <a:spcPct val="0"/>
              </a:spcBef>
              <a:spcAft>
                <a:spcPct val="35000"/>
              </a:spcAft>
              <a:defRPr/>
            </a:pPr>
            <a:endParaRPr lang="en-US" sz="4000">
              <a:solidFill>
                <a:srgbClr val="FFFFFF"/>
              </a:solidFill>
              <a:latin typeface="Century Gothic" panose="020B0502020202020204" pitchFamily="34" charset="0"/>
            </a:endParaRPr>
          </a:p>
        </p:txBody>
      </p:sp>
      <p:pic>
        <p:nvPicPr>
          <p:cNvPr id="35" name="Graphic 34" descr="Dove with solid fill">
            <a:extLst>
              <a:ext uri="{FF2B5EF4-FFF2-40B4-BE49-F238E27FC236}">
                <a16:creationId xmlns:a16="http://schemas.microsoft.com/office/drawing/2014/main" id="{16E9B943-444E-AE0E-4FBD-6EBDEC30F62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403528" y="1796614"/>
            <a:ext cx="502400" cy="502400"/>
          </a:xfrm>
          <a:prstGeom prst="rect">
            <a:avLst/>
          </a:prstGeom>
        </p:spPr>
      </p:pic>
      <p:sp>
        <p:nvSpPr>
          <p:cNvPr id="16" name="Free-form: Shape 15">
            <a:extLst>
              <a:ext uri="{FF2B5EF4-FFF2-40B4-BE49-F238E27FC236}">
                <a16:creationId xmlns:a16="http://schemas.microsoft.com/office/drawing/2014/main" id="{1F9A33A2-8887-E9B6-2A29-D8803ACD81D2}"/>
              </a:ext>
            </a:extLst>
          </p:cNvPr>
          <p:cNvSpPr/>
          <p:nvPr/>
        </p:nvSpPr>
        <p:spPr>
          <a:xfrm>
            <a:off x="3985910" y="1651470"/>
            <a:ext cx="792144" cy="757185"/>
          </a:xfrm>
          <a:custGeom>
            <a:avLst/>
            <a:gdLst>
              <a:gd name="connsiteX0" fmla="*/ 0 w 905498"/>
              <a:gd name="connsiteY0" fmla="*/ 452749 h 905498"/>
              <a:gd name="connsiteX1" fmla="*/ 452749 w 905498"/>
              <a:gd name="connsiteY1" fmla="*/ 0 h 905498"/>
              <a:gd name="connsiteX2" fmla="*/ 905498 w 905498"/>
              <a:gd name="connsiteY2" fmla="*/ 452749 h 905498"/>
              <a:gd name="connsiteX3" fmla="*/ 452749 w 905498"/>
              <a:gd name="connsiteY3" fmla="*/ 905498 h 905498"/>
              <a:gd name="connsiteX4" fmla="*/ 0 w 905498"/>
              <a:gd name="connsiteY4" fmla="*/ 452749 h 9054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5498" h="905498">
                <a:moveTo>
                  <a:pt x="0" y="452749"/>
                </a:moveTo>
                <a:cubicBezTo>
                  <a:pt x="0" y="202703"/>
                  <a:pt x="202703" y="0"/>
                  <a:pt x="452749" y="0"/>
                </a:cubicBezTo>
                <a:cubicBezTo>
                  <a:pt x="702795" y="0"/>
                  <a:pt x="905498" y="202703"/>
                  <a:pt x="905498" y="452749"/>
                </a:cubicBezTo>
                <a:cubicBezTo>
                  <a:pt x="905498" y="702795"/>
                  <a:pt x="702795" y="905498"/>
                  <a:pt x="452749" y="905498"/>
                </a:cubicBezTo>
                <a:cubicBezTo>
                  <a:pt x="202703" y="905498"/>
                  <a:pt x="0" y="702795"/>
                  <a:pt x="0" y="452749"/>
                </a:cubicBezTo>
                <a:close/>
              </a:path>
            </a:pathLst>
          </a:custGeom>
          <a:solidFill>
            <a:srgbClr val="009BB4"/>
          </a:solidFill>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167745" tIns="167745" rIns="167745" bIns="167745" numCol="1" spcCol="1270" anchor="ctr" anchorCtr="0">
            <a:noAutofit/>
          </a:bodyPr>
          <a:lstStyle/>
          <a:p>
            <a:pPr algn="ctr" defTabSz="1778044">
              <a:lnSpc>
                <a:spcPct val="90000"/>
              </a:lnSpc>
              <a:spcBef>
                <a:spcPct val="0"/>
              </a:spcBef>
              <a:spcAft>
                <a:spcPct val="35000"/>
              </a:spcAft>
              <a:defRPr/>
            </a:pPr>
            <a:endParaRPr lang="en-US" sz="4000">
              <a:solidFill>
                <a:srgbClr val="FFFFFF"/>
              </a:solidFill>
              <a:latin typeface="Century Gothic" panose="020B0502020202020204" pitchFamily="34" charset="0"/>
            </a:endParaRPr>
          </a:p>
        </p:txBody>
      </p:sp>
      <p:pic>
        <p:nvPicPr>
          <p:cNvPr id="37" name="Graphic 36" descr="Shield Tick with solid fill">
            <a:extLst>
              <a:ext uri="{FF2B5EF4-FFF2-40B4-BE49-F238E27FC236}">
                <a16:creationId xmlns:a16="http://schemas.microsoft.com/office/drawing/2014/main" id="{E8A5316D-77A3-552B-EF46-66ABA39E65C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130782" y="1778863"/>
            <a:ext cx="502400" cy="502400"/>
          </a:xfrm>
          <a:prstGeom prst="rect">
            <a:avLst/>
          </a:prstGeom>
        </p:spPr>
      </p:pic>
      <p:sp>
        <p:nvSpPr>
          <p:cNvPr id="20" name="Free-form: Shape 19">
            <a:extLst>
              <a:ext uri="{FF2B5EF4-FFF2-40B4-BE49-F238E27FC236}">
                <a16:creationId xmlns:a16="http://schemas.microsoft.com/office/drawing/2014/main" id="{7C454165-E9E5-6CCF-39F0-FB369806B2B7}"/>
              </a:ext>
            </a:extLst>
          </p:cNvPr>
          <p:cNvSpPr/>
          <p:nvPr/>
        </p:nvSpPr>
        <p:spPr>
          <a:xfrm>
            <a:off x="5708882" y="1651406"/>
            <a:ext cx="792144" cy="757185"/>
          </a:xfrm>
          <a:custGeom>
            <a:avLst/>
            <a:gdLst>
              <a:gd name="connsiteX0" fmla="*/ 0 w 905498"/>
              <a:gd name="connsiteY0" fmla="*/ 452749 h 905498"/>
              <a:gd name="connsiteX1" fmla="*/ 452749 w 905498"/>
              <a:gd name="connsiteY1" fmla="*/ 0 h 905498"/>
              <a:gd name="connsiteX2" fmla="*/ 905498 w 905498"/>
              <a:gd name="connsiteY2" fmla="*/ 452749 h 905498"/>
              <a:gd name="connsiteX3" fmla="*/ 452749 w 905498"/>
              <a:gd name="connsiteY3" fmla="*/ 905498 h 905498"/>
              <a:gd name="connsiteX4" fmla="*/ 0 w 905498"/>
              <a:gd name="connsiteY4" fmla="*/ 452749 h 9054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5498" h="905498">
                <a:moveTo>
                  <a:pt x="0" y="452749"/>
                </a:moveTo>
                <a:cubicBezTo>
                  <a:pt x="0" y="202703"/>
                  <a:pt x="202703" y="0"/>
                  <a:pt x="452749" y="0"/>
                </a:cubicBezTo>
                <a:cubicBezTo>
                  <a:pt x="702795" y="0"/>
                  <a:pt x="905498" y="202703"/>
                  <a:pt x="905498" y="452749"/>
                </a:cubicBezTo>
                <a:cubicBezTo>
                  <a:pt x="905498" y="702795"/>
                  <a:pt x="702795" y="905498"/>
                  <a:pt x="452749" y="905498"/>
                </a:cubicBezTo>
                <a:cubicBezTo>
                  <a:pt x="202703" y="905498"/>
                  <a:pt x="0" y="702795"/>
                  <a:pt x="0" y="452749"/>
                </a:cubicBezTo>
                <a:close/>
              </a:path>
            </a:pathLst>
          </a:custGeom>
          <a:solidFill>
            <a:srgbClr val="009BB4"/>
          </a:solidFill>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167745" tIns="167745" rIns="167745" bIns="167745" numCol="1" spcCol="1270" anchor="ctr" anchorCtr="0">
            <a:noAutofit/>
          </a:bodyPr>
          <a:lstStyle/>
          <a:p>
            <a:pPr algn="ctr" defTabSz="1778044">
              <a:lnSpc>
                <a:spcPct val="90000"/>
              </a:lnSpc>
              <a:spcBef>
                <a:spcPct val="0"/>
              </a:spcBef>
              <a:spcAft>
                <a:spcPct val="35000"/>
              </a:spcAft>
              <a:defRPr/>
            </a:pPr>
            <a:endParaRPr lang="en-US" sz="4000">
              <a:solidFill>
                <a:srgbClr val="FFFFFF"/>
              </a:solidFill>
              <a:latin typeface="Century Gothic" panose="020B0502020202020204" pitchFamily="34" charset="0"/>
            </a:endParaRPr>
          </a:p>
        </p:txBody>
      </p:sp>
      <p:pic>
        <p:nvPicPr>
          <p:cNvPr id="45" name="Graphic 44" descr="Computer with solid fill">
            <a:extLst>
              <a:ext uri="{FF2B5EF4-FFF2-40B4-BE49-F238E27FC236}">
                <a16:creationId xmlns:a16="http://schemas.microsoft.com/office/drawing/2014/main" id="{5CB10877-99CE-8442-53D0-DE329576EE1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853754" y="1778799"/>
            <a:ext cx="502400" cy="502400"/>
          </a:xfrm>
          <a:prstGeom prst="rect">
            <a:avLst/>
          </a:prstGeom>
        </p:spPr>
      </p:pic>
      <p:sp>
        <p:nvSpPr>
          <p:cNvPr id="23" name="Free-form: Shape 22">
            <a:extLst>
              <a:ext uri="{FF2B5EF4-FFF2-40B4-BE49-F238E27FC236}">
                <a16:creationId xmlns:a16="http://schemas.microsoft.com/office/drawing/2014/main" id="{AEF9A67C-766F-A65B-75D2-436493B28992}"/>
              </a:ext>
            </a:extLst>
          </p:cNvPr>
          <p:cNvSpPr/>
          <p:nvPr/>
        </p:nvSpPr>
        <p:spPr>
          <a:xfrm>
            <a:off x="7431854" y="1651406"/>
            <a:ext cx="792144" cy="757185"/>
          </a:xfrm>
          <a:custGeom>
            <a:avLst/>
            <a:gdLst>
              <a:gd name="connsiteX0" fmla="*/ 0 w 905498"/>
              <a:gd name="connsiteY0" fmla="*/ 452749 h 905498"/>
              <a:gd name="connsiteX1" fmla="*/ 452749 w 905498"/>
              <a:gd name="connsiteY1" fmla="*/ 0 h 905498"/>
              <a:gd name="connsiteX2" fmla="*/ 905498 w 905498"/>
              <a:gd name="connsiteY2" fmla="*/ 452749 h 905498"/>
              <a:gd name="connsiteX3" fmla="*/ 452749 w 905498"/>
              <a:gd name="connsiteY3" fmla="*/ 905498 h 905498"/>
              <a:gd name="connsiteX4" fmla="*/ 0 w 905498"/>
              <a:gd name="connsiteY4" fmla="*/ 452749 h 9054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5498" h="905498">
                <a:moveTo>
                  <a:pt x="0" y="452749"/>
                </a:moveTo>
                <a:cubicBezTo>
                  <a:pt x="0" y="202703"/>
                  <a:pt x="202703" y="0"/>
                  <a:pt x="452749" y="0"/>
                </a:cubicBezTo>
                <a:cubicBezTo>
                  <a:pt x="702795" y="0"/>
                  <a:pt x="905498" y="202703"/>
                  <a:pt x="905498" y="452749"/>
                </a:cubicBezTo>
                <a:cubicBezTo>
                  <a:pt x="905498" y="702795"/>
                  <a:pt x="702795" y="905498"/>
                  <a:pt x="452749" y="905498"/>
                </a:cubicBezTo>
                <a:cubicBezTo>
                  <a:pt x="202703" y="905498"/>
                  <a:pt x="0" y="702795"/>
                  <a:pt x="0" y="452749"/>
                </a:cubicBezTo>
                <a:close/>
              </a:path>
            </a:pathLst>
          </a:custGeom>
          <a:solidFill>
            <a:srgbClr val="009BB4"/>
          </a:solidFill>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167745" tIns="167745" rIns="167745" bIns="167745" numCol="1" spcCol="1270" anchor="ctr" anchorCtr="0">
            <a:noAutofit/>
          </a:bodyPr>
          <a:lstStyle/>
          <a:p>
            <a:pPr algn="ctr" defTabSz="1778044">
              <a:lnSpc>
                <a:spcPct val="90000"/>
              </a:lnSpc>
              <a:spcBef>
                <a:spcPct val="0"/>
              </a:spcBef>
              <a:spcAft>
                <a:spcPct val="35000"/>
              </a:spcAft>
              <a:defRPr/>
            </a:pPr>
            <a:endParaRPr lang="en-US" sz="4000">
              <a:solidFill>
                <a:srgbClr val="FFFFFF"/>
              </a:solidFill>
              <a:latin typeface="Century Gothic" panose="020B0502020202020204" pitchFamily="34" charset="0"/>
            </a:endParaRPr>
          </a:p>
        </p:txBody>
      </p:sp>
      <p:pic>
        <p:nvPicPr>
          <p:cNvPr id="47" name="Graphic 46" descr="Programmer female with solid fill">
            <a:extLst>
              <a:ext uri="{FF2B5EF4-FFF2-40B4-BE49-F238E27FC236}">
                <a16:creationId xmlns:a16="http://schemas.microsoft.com/office/drawing/2014/main" id="{DB442C0A-E7FE-C04A-3DA4-825C1A429F45}"/>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576726" y="1778799"/>
            <a:ext cx="502400" cy="502400"/>
          </a:xfrm>
          <a:prstGeom prst="rect">
            <a:avLst/>
          </a:prstGeom>
        </p:spPr>
      </p:pic>
      <p:sp>
        <p:nvSpPr>
          <p:cNvPr id="25" name="Free-form: Shape 24">
            <a:extLst>
              <a:ext uri="{FF2B5EF4-FFF2-40B4-BE49-F238E27FC236}">
                <a16:creationId xmlns:a16="http://schemas.microsoft.com/office/drawing/2014/main" id="{3D5D7F64-2DAF-8C9A-20C7-26BC81D8F9CF}"/>
              </a:ext>
            </a:extLst>
          </p:cNvPr>
          <p:cNvSpPr/>
          <p:nvPr/>
        </p:nvSpPr>
        <p:spPr>
          <a:xfrm>
            <a:off x="9154826" y="1653034"/>
            <a:ext cx="792144" cy="757185"/>
          </a:xfrm>
          <a:custGeom>
            <a:avLst/>
            <a:gdLst>
              <a:gd name="connsiteX0" fmla="*/ 0 w 905498"/>
              <a:gd name="connsiteY0" fmla="*/ 452749 h 905498"/>
              <a:gd name="connsiteX1" fmla="*/ 452749 w 905498"/>
              <a:gd name="connsiteY1" fmla="*/ 0 h 905498"/>
              <a:gd name="connsiteX2" fmla="*/ 905498 w 905498"/>
              <a:gd name="connsiteY2" fmla="*/ 452749 h 905498"/>
              <a:gd name="connsiteX3" fmla="*/ 452749 w 905498"/>
              <a:gd name="connsiteY3" fmla="*/ 905498 h 905498"/>
              <a:gd name="connsiteX4" fmla="*/ 0 w 905498"/>
              <a:gd name="connsiteY4" fmla="*/ 452749 h 9054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5498" h="905498">
                <a:moveTo>
                  <a:pt x="0" y="452749"/>
                </a:moveTo>
                <a:cubicBezTo>
                  <a:pt x="0" y="202703"/>
                  <a:pt x="202703" y="0"/>
                  <a:pt x="452749" y="0"/>
                </a:cubicBezTo>
                <a:cubicBezTo>
                  <a:pt x="702795" y="0"/>
                  <a:pt x="905498" y="202703"/>
                  <a:pt x="905498" y="452749"/>
                </a:cubicBezTo>
                <a:cubicBezTo>
                  <a:pt x="905498" y="702795"/>
                  <a:pt x="702795" y="905498"/>
                  <a:pt x="452749" y="905498"/>
                </a:cubicBezTo>
                <a:cubicBezTo>
                  <a:pt x="202703" y="905498"/>
                  <a:pt x="0" y="702795"/>
                  <a:pt x="0" y="452749"/>
                </a:cubicBezTo>
                <a:close/>
              </a:path>
            </a:pathLst>
          </a:custGeom>
          <a:solidFill>
            <a:srgbClr val="009BB4"/>
          </a:solidFill>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167745" tIns="167745" rIns="167745" bIns="167745" numCol="1" spcCol="1270" anchor="ctr" anchorCtr="0">
            <a:noAutofit/>
          </a:bodyPr>
          <a:lstStyle/>
          <a:p>
            <a:pPr algn="ctr" defTabSz="1778044">
              <a:lnSpc>
                <a:spcPct val="90000"/>
              </a:lnSpc>
              <a:spcBef>
                <a:spcPct val="0"/>
              </a:spcBef>
              <a:spcAft>
                <a:spcPct val="35000"/>
              </a:spcAft>
              <a:defRPr/>
            </a:pPr>
            <a:endParaRPr lang="en-US" sz="4000">
              <a:solidFill>
                <a:srgbClr val="FFFFFF"/>
              </a:solidFill>
              <a:latin typeface="Century Gothic" panose="020B0502020202020204" pitchFamily="34" charset="0"/>
            </a:endParaRPr>
          </a:p>
        </p:txBody>
      </p:sp>
      <p:pic>
        <p:nvPicPr>
          <p:cNvPr id="49" name="Graphic 48" descr="Disk with solid fill">
            <a:extLst>
              <a:ext uri="{FF2B5EF4-FFF2-40B4-BE49-F238E27FC236}">
                <a16:creationId xmlns:a16="http://schemas.microsoft.com/office/drawing/2014/main" id="{EAB68D45-7378-E1ED-5845-99FFBBDD52F3}"/>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9299698" y="1780428"/>
            <a:ext cx="502400" cy="502400"/>
          </a:xfrm>
          <a:prstGeom prst="rect">
            <a:avLst/>
          </a:prstGeom>
        </p:spPr>
      </p:pic>
      <p:sp>
        <p:nvSpPr>
          <p:cNvPr id="53" name="TextBox 52">
            <a:extLst>
              <a:ext uri="{FF2B5EF4-FFF2-40B4-BE49-F238E27FC236}">
                <a16:creationId xmlns:a16="http://schemas.microsoft.com/office/drawing/2014/main" id="{6BD7F176-509F-CD5A-2ADB-34C5E371A050}"/>
              </a:ext>
            </a:extLst>
          </p:cNvPr>
          <p:cNvSpPr txBox="1"/>
          <p:nvPr/>
        </p:nvSpPr>
        <p:spPr>
          <a:xfrm>
            <a:off x="274157" y="971531"/>
            <a:ext cx="11711737" cy="523477"/>
          </a:xfrm>
          <a:prstGeom prst="rect">
            <a:avLst/>
          </a:prstGeom>
          <a:solidFill>
            <a:srgbClr val="00A2DC"/>
          </a:solidFill>
          <a:ln>
            <a:solidFill>
              <a:srgbClr val="00A2DC"/>
            </a:solidFill>
          </a:ln>
        </p:spPr>
        <p:txBody>
          <a:bodyPr wrap="square">
            <a:spAutoFit/>
          </a:bodyPr>
          <a:lstStyle/>
          <a:p>
            <a:pPr defTabSz="914423">
              <a:defRPr/>
            </a:pPr>
            <a:r>
              <a:rPr lang="en-GB" sz="1401">
                <a:solidFill>
                  <a:schemeClr val="bg2"/>
                </a:solidFill>
                <a:latin typeface="Century Gothic" panose="020B0502020202020204" pitchFamily="34" charset="0"/>
              </a:rPr>
              <a:t>The introduction of any new technology or way of working has associated risks, especially when it has the potential to impact citizens as well as staff. Below are some risks to consider when introducing an AI system.</a:t>
            </a:r>
          </a:p>
        </p:txBody>
      </p:sp>
      <p:sp>
        <p:nvSpPr>
          <p:cNvPr id="5" name="Rectangle 4">
            <a:extLst>
              <a:ext uri="{FF2B5EF4-FFF2-40B4-BE49-F238E27FC236}">
                <a16:creationId xmlns:a16="http://schemas.microsoft.com/office/drawing/2014/main" id="{C015047C-34C5-2A36-E815-C0BDE58710B0}"/>
              </a:ext>
            </a:extLst>
          </p:cNvPr>
          <p:cNvSpPr/>
          <p:nvPr/>
        </p:nvSpPr>
        <p:spPr>
          <a:xfrm>
            <a:off x="10461715" y="2467337"/>
            <a:ext cx="1620000" cy="3577863"/>
          </a:xfrm>
          <a:prstGeom prst="rect">
            <a:avLst/>
          </a:prstGeom>
          <a:solidFill>
            <a:srgbClr val="009BB4">
              <a:alpha val="15000"/>
            </a:srgb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08000" tIns="72000" rIns="108000" bIns="72000" numCol="1" spcCol="1270" anchor="t" anchorCtr="0">
            <a:noAutofit/>
          </a:bodyPr>
          <a:lstStyle/>
          <a:p>
            <a:pPr defTabSz="622316">
              <a:lnSpc>
                <a:spcPct val="90000"/>
              </a:lnSpc>
              <a:spcBef>
                <a:spcPct val="0"/>
              </a:spcBef>
              <a:spcAft>
                <a:spcPct val="35000"/>
              </a:spcAft>
              <a:defRPr/>
            </a:pPr>
            <a:r>
              <a:rPr lang="en-GB" sz="1401" b="1">
                <a:solidFill>
                  <a:srgbClr val="767879">
                    <a:hueOff val="0"/>
                    <a:satOff val="0"/>
                    <a:lumOff val="0"/>
                    <a:alphaOff val="0"/>
                  </a:srgbClr>
                </a:solidFill>
                <a:latin typeface="Century Gothic" panose="020B0502020202020204" pitchFamily="34" charset="0"/>
              </a:rPr>
              <a:t>Privacy</a:t>
            </a:r>
          </a:p>
          <a:p>
            <a:pPr defTabSz="622316">
              <a:lnSpc>
                <a:spcPct val="90000"/>
              </a:lnSpc>
              <a:spcBef>
                <a:spcPct val="0"/>
              </a:spcBef>
              <a:spcAft>
                <a:spcPct val="35000"/>
              </a:spcAft>
              <a:defRPr/>
            </a:pPr>
            <a:r>
              <a:rPr lang="en-GB" sz="1200">
                <a:solidFill>
                  <a:srgbClr val="767879">
                    <a:hueOff val="0"/>
                    <a:satOff val="0"/>
                    <a:lumOff val="0"/>
                    <a:alphaOff val="0"/>
                  </a:srgbClr>
                </a:solidFill>
                <a:latin typeface="Century Gothic" panose="020B0502020202020204" pitchFamily="34" charset="0"/>
              </a:rPr>
              <a:t>AI in public services pose risks to privacy and data security. The vast amounts of personal data required for AI to work effectively must be protected from unauthorised access and breaches. Ensuring that data is handled responsibly is crucial to safeguarding individuals’ privacy.</a:t>
            </a:r>
          </a:p>
          <a:p>
            <a:pPr defTabSz="622316">
              <a:lnSpc>
                <a:spcPct val="90000"/>
              </a:lnSpc>
              <a:spcBef>
                <a:spcPct val="0"/>
              </a:spcBef>
              <a:spcAft>
                <a:spcPct val="35000"/>
              </a:spcAft>
              <a:defRPr/>
            </a:pPr>
            <a:endParaRPr lang="en-GB" sz="1200">
              <a:solidFill>
                <a:srgbClr val="767879">
                  <a:hueOff val="0"/>
                  <a:satOff val="0"/>
                  <a:lumOff val="0"/>
                  <a:alphaOff val="0"/>
                </a:srgbClr>
              </a:solidFill>
              <a:latin typeface="Century Gothic" panose="020B0502020202020204" pitchFamily="34" charset="0"/>
            </a:endParaRPr>
          </a:p>
        </p:txBody>
      </p:sp>
      <p:sp>
        <p:nvSpPr>
          <p:cNvPr id="7" name="Free-form: Shape 6">
            <a:extLst>
              <a:ext uri="{FF2B5EF4-FFF2-40B4-BE49-F238E27FC236}">
                <a16:creationId xmlns:a16="http://schemas.microsoft.com/office/drawing/2014/main" id="{FA26DFDD-5F5C-3CC2-CB35-F07B88318C9C}"/>
              </a:ext>
            </a:extLst>
          </p:cNvPr>
          <p:cNvSpPr/>
          <p:nvPr/>
        </p:nvSpPr>
        <p:spPr>
          <a:xfrm>
            <a:off x="10877797" y="1647374"/>
            <a:ext cx="792144" cy="757185"/>
          </a:xfrm>
          <a:custGeom>
            <a:avLst/>
            <a:gdLst>
              <a:gd name="connsiteX0" fmla="*/ 0 w 905498"/>
              <a:gd name="connsiteY0" fmla="*/ 452749 h 905498"/>
              <a:gd name="connsiteX1" fmla="*/ 452749 w 905498"/>
              <a:gd name="connsiteY1" fmla="*/ 0 h 905498"/>
              <a:gd name="connsiteX2" fmla="*/ 905498 w 905498"/>
              <a:gd name="connsiteY2" fmla="*/ 452749 h 905498"/>
              <a:gd name="connsiteX3" fmla="*/ 452749 w 905498"/>
              <a:gd name="connsiteY3" fmla="*/ 905498 h 905498"/>
              <a:gd name="connsiteX4" fmla="*/ 0 w 905498"/>
              <a:gd name="connsiteY4" fmla="*/ 452749 h 9054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5498" h="905498">
                <a:moveTo>
                  <a:pt x="0" y="452749"/>
                </a:moveTo>
                <a:cubicBezTo>
                  <a:pt x="0" y="202703"/>
                  <a:pt x="202703" y="0"/>
                  <a:pt x="452749" y="0"/>
                </a:cubicBezTo>
                <a:cubicBezTo>
                  <a:pt x="702795" y="0"/>
                  <a:pt x="905498" y="202703"/>
                  <a:pt x="905498" y="452749"/>
                </a:cubicBezTo>
                <a:cubicBezTo>
                  <a:pt x="905498" y="702795"/>
                  <a:pt x="702795" y="905498"/>
                  <a:pt x="452749" y="905498"/>
                </a:cubicBezTo>
                <a:cubicBezTo>
                  <a:pt x="202703" y="905498"/>
                  <a:pt x="0" y="702795"/>
                  <a:pt x="0" y="452749"/>
                </a:cubicBezTo>
                <a:close/>
              </a:path>
            </a:pathLst>
          </a:custGeom>
          <a:solidFill>
            <a:srgbClr val="009BB4"/>
          </a:solidFill>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167745" tIns="167745" rIns="167745" bIns="167745" numCol="1" spcCol="1270" anchor="ctr" anchorCtr="0">
            <a:noAutofit/>
          </a:bodyPr>
          <a:lstStyle/>
          <a:p>
            <a:pPr algn="ctr" defTabSz="1778044">
              <a:lnSpc>
                <a:spcPct val="90000"/>
              </a:lnSpc>
              <a:spcBef>
                <a:spcPct val="0"/>
              </a:spcBef>
              <a:spcAft>
                <a:spcPct val="35000"/>
              </a:spcAft>
              <a:defRPr/>
            </a:pPr>
            <a:endParaRPr lang="en-US" sz="4000">
              <a:solidFill>
                <a:srgbClr val="FFFFFF"/>
              </a:solidFill>
              <a:latin typeface="Century Gothic" panose="020B0502020202020204" pitchFamily="34" charset="0"/>
            </a:endParaRPr>
          </a:p>
        </p:txBody>
      </p:sp>
      <p:pic>
        <p:nvPicPr>
          <p:cNvPr id="6" name="Graphic 5" descr="Security camera with solid fill">
            <a:extLst>
              <a:ext uri="{FF2B5EF4-FFF2-40B4-BE49-F238E27FC236}">
                <a16:creationId xmlns:a16="http://schemas.microsoft.com/office/drawing/2014/main" id="{9C7A0699-994F-78BC-EE6B-48FAF76028F9}"/>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1030067" y="1785602"/>
            <a:ext cx="502728" cy="502728"/>
          </a:xfrm>
          <a:prstGeom prst="rect">
            <a:avLst/>
          </a:prstGeom>
        </p:spPr>
      </p:pic>
    </p:spTree>
    <p:extLst>
      <p:ext uri="{BB962C8B-B14F-4D97-AF65-F5344CB8AC3E}">
        <p14:creationId xmlns:p14="http://schemas.microsoft.com/office/powerpoint/2010/main" val="27108102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1ABA060-4705-FC45-79E0-B1CB9D08324F}"/>
              </a:ext>
            </a:extLst>
          </p:cNvPr>
          <p:cNvSpPr/>
          <p:nvPr/>
        </p:nvSpPr>
        <p:spPr>
          <a:xfrm>
            <a:off x="0" y="932760"/>
            <a:ext cx="12192000" cy="601019"/>
          </a:xfrm>
          <a:prstGeom prst="rect">
            <a:avLst/>
          </a:prstGeom>
          <a:solidFill>
            <a:srgbClr val="00A2DC"/>
          </a:solidFill>
          <a:ln>
            <a:solidFill>
              <a:srgbClr val="00A2D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latin typeface="Century Gothic" panose="020B0502020202020204" pitchFamily="34" charset="0"/>
            </a:endParaRPr>
          </a:p>
        </p:txBody>
      </p:sp>
      <p:sp>
        <p:nvSpPr>
          <p:cNvPr id="27" name="Rectangle 26">
            <a:extLst>
              <a:ext uri="{FF2B5EF4-FFF2-40B4-BE49-F238E27FC236}">
                <a16:creationId xmlns:a16="http://schemas.microsoft.com/office/drawing/2014/main" id="{2A507270-D14E-D6F8-DC82-E79F76701FA6}"/>
              </a:ext>
            </a:extLst>
          </p:cNvPr>
          <p:cNvSpPr/>
          <p:nvPr/>
        </p:nvSpPr>
        <p:spPr>
          <a:xfrm>
            <a:off x="7015771" y="2467338"/>
            <a:ext cx="1620000" cy="3576286"/>
          </a:xfrm>
          <a:prstGeom prst="rect">
            <a:avLst/>
          </a:prstGeom>
          <a:solidFill>
            <a:srgbClr val="009BB4">
              <a:alpha val="15000"/>
            </a:srgb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6000" tIns="72000" rIns="36000" bIns="72000" numCol="1" spcCol="1270" anchor="t" anchorCtr="0">
            <a:noAutofit/>
          </a:bodyPr>
          <a:lstStyle/>
          <a:p>
            <a:pPr defTabSz="622316">
              <a:lnSpc>
                <a:spcPct val="90000"/>
              </a:lnSpc>
              <a:spcBef>
                <a:spcPct val="0"/>
              </a:spcBef>
              <a:spcAft>
                <a:spcPct val="35000"/>
              </a:spcAft>
              <a:defRPr/>
            </a:pPr>
            <a:r>
              <a:rPr lang="en-GB" sz="1401" b="1">
                <a:solidFill>
                  <a:srgbClr val="767879">
                    <a:hueOff val="0"/>
                    <a:satOff val="0"/>
                    <a:lumOff val="0"/>
                    <a:alphaOff val="0"/>
                  </a:srgbClr>
                </a:solidFill>
                <a:latin typeface="Century Gothic" panose="020B0502020202020204" pitchFamily="34" charset="0"/>
              </a:rPr>
              <a:t>Dependency on External Providers</a:t>
            </a:r>
          </a:p>
        </p:txBody>
      </p:sp>
      <p:sp>
        <p:nvSpPr>
          <p:cNvPr id="28" name="Rectangle 27">
            <a:extLst>
              <a:ext uri="{FF2B5EF4-FFF2-40B4-BE49-F238E27FC236}">
                <a16:creationId xmlns:a16="http://schemas.microsoft.com/office/drawing/2014/main" id="{6F03848F-A29E-FFEB-D158-07F10866F6E6}"/>
              </a:ext>
            </a:extLst>
          </p:cNvPr>
          <p:cNvSpPr/>
          <p:nvPr/>
        </p:nvSpPr>
        <p:spPr>
          <a:xfrm>
            <a:off x="8738743" y="2468967"/>
            <a:ext cx="1620000" cy="3576286"/>
          </a:xfrm>
          <a:prstGeom prst="rect">
            <a:avLst/>
          </a:prstGeom>
          <a:solidFill>
            <a:srgbClr val="009BB4">
              <a:alpha val="15000"/>
            </a:srgb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08000" tIns="72000" rIns="108000" bIns="72000" numCol="1" spcCol="1270" anchor="t" anchorCtr="0">
            <a:noAutofit/>
          </a:bodyPr>
          <a:lstStyle/>
          <a:p>
            <a:pPr defTabSz="622316">
              <a:lnSpc>
                <a:spcPct val="90000"/>
              </a:lnSpc>
              <a:spcBef>
                <a:spcPct val="0"/>
              </a:spcBef>
              <a:spcAft>
                <a:spcPct val="35000"/>
              </a:spcAft>
              <a:defRPr/>
            </a:pPr>
            <a:r>
              <a:rPr lang="en-GB" sz="1401" b="1">
                <a:solidFill>
                  <a:srgbClr val="767879">
                    <a:hueOff val="0"/>
                    <a:satOff val="0"/>
                    <a:lumOff val="0"/>
                    <a:alphaOff val="0"/>
                  </a:srgbClr>
                </a:solidFill>
                <a:latin typeface="Century Gothic" panose="020B0502020202020204" pitchFamily="34" charset="0"/>
              </a:rPr>
              <a:t>Data Handling</a:t>
            </a:r>
          </a:p>
        </p:txBody>
      </p:sp>
      <p:sp>
        <p:nvSpPr>
          <p:cNvPr id="2" name="Title 1">
            <a:extLst>
              <a:ext uri="{FF2B5EF4-FFF2-40B4-BE49-F238E27FC236}">
                <a16:creationId xmlns:a16="http://schemas.microsoft.com/office/drawing/2014/main" id="{F59C8AF1-37F1-9539-2CA6-8A4BF2B8ECFF}"/>
              </a:ext>
            </a:extLst>
          </p:cNvPr>
          <p:cNvSpPr>
            <a:spLocks noGrp="1"/>
          </p:cNvSpPr>
          <p:nvPr>
            <p:ph type="title"/>
          </p:nvPr>
        </p:nvSpPr>
        <p:spPr/>
        <p:txBody>
          <a:bodyPr>
            <a:normAutofit fontScale="90000"/>
          </a:bodyPr>
          <a:lstStyle/>
          <a:p>
            <a:r>
              <a:rPr lang="en-GB">
                <a:solidFill>
                  <a:srgbClr val="8C5F97"/>
                </a:solidFill>
              </a:rPr>
              <a:t>Risks and mitigations</a:t>
            </a:r>
          </a:p>
        </p:txBody>
      </p:sp>
      <p:sp>
        <p:nvSpPr>
          <p:cNvPr id="4" name="Slide Number Placeholder 3">
            <a:extLst>
              <a:ext uri="{FF2B5EF4-FFF2-40B4-BE49-F238E27FC236}">
                <a16:creationId xmlns:a16="http://schemas.microsoft.com/office/drawing/2014/main" id="{B8663681-D840-3E34-2AFB-62FC5CAF95E1}"/>
              </a:ext>
            </a:extLst>
          </p:cNvPr>
          <p:cNvSpPr>
            <a:spLocks noGrp="1"/>
          </p:cNvSpPr>
          <p:nvPr>
            <p:ph type="sldNum" sz="quarter" idx="4294967295"/>
          </p:nvPr>
        </p:nvSpPr>
        <p:spPr>
          <a:xfrm>
            <a:off x="9221789" y="6354431"/>
            <a:ext cx="2706687" cy="362282"/>
          </a:xfrm>
        </p:spPr>
        <p:txBody>
          <a:bodyPr/>
          <a:lstStyle/>
          <a:p>
            <a:pPr defTabSz="914423">
              <a:defRPr/>
            </a:pPr>
            <a:fld id="{6D317083-583A-4C42-B2C5-F5A08834B545}" type="slidenum">
              <a:rPr lang="en-GB"/>
              <a:pPr defTabSz="914423">
                <a:defRPr/>
              </a:pPr>
              <a:t>14</a:t>
            </a:fld>
            <a:endParaRPr lang="en-GB"/>
          </a:p>
        </p:txBody>
      </p:sp>
      <p:sp>
        <p:nvSpPr>
          <p:cNvPr id="9" name="Rectangle 8">
            <a:extLst>
              <a:ext uri="{FF2B5EF4-FFF2-40B4-BE49-F238E27FC236}">
                <a16:creationId xmlns:a16="http://schemas.microsoft.com/office/drawing/2014/main" id="{4D3598CD-6F9B-E2D5-54B8-1A44DC2266A2}"/>
              </a:ext>
            </a:extLst>
          </p:cNvPr>
          <p:cNvSpPr/>
          <p:nvPr/>
        </p:nvSpPr>
        <p:spPr>
          <a:xfrm>
            <a:off x="115319" y="2485023"/>
            <a:ext cx="1620000" cy="3559105"/>
          </a:xfrm>
          <a:prstGeom prst="rect">
            <a:avLst/>
          </a:prstGeom>
          <a:solidFill>
            <a:srgbClr val="009BB4">
              <a:alpha val="15000"/>
            </a:srgb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08000" tIns="72000" rIns="108000" bIns="72000" numCol="1" spcCol="1270" anchor="t" anchorCtr="0">
            <a:noAutofit/>
          </a:bodyPr>
          <a:lstStyle/>
          <a:p>
            <a:pPr defTabSz="622316">
              <a:lnSpc>
                <a:spcPct val="90000"/>
              </a:lnSpc>
              <a:spcBef>
                <a:spcPct val="0"/>
              </a:spcBef>
              <a:spcAft>
                <a:spcPct val="35000"/>
              </a:spcAft>
              <a:defRPr/>
            </a:pPr>
            <a:r>
              <a:rPr lang="en-GB" sz="1401" b="1">
                <a:solidFill>
                  <a:srgbClr val="767879">
                    <a:hueOff val="0"/>
                    <a:satOff val="0"/>
                    <a:lumOff val="0"/>
                    <a:alphaOff val="0"/>
                  </a:srgbClr>
                </a:solidFill>
                <a:latin typeface="Century Gothic" panose="020B0502020202020204" pitchFamily="34" charset="0"/>
              </a:rPr>
              <a:t>Job Displacement</a:t>
            </a:r>
          </a:p>
        </p:txBody>
      </p:sp>
      <p:sp>
        <p:nvSpPr>
          <p:cNvPr id="13" name="Rectangle 12">
            <a:extLst>
              <a:ext uri="{FF2B5EF4-FFF2-40B4-BE49-F238E27FC236}">
                <a16:creationId xmlns:a16="http://schemas.microsoft.com/office/drawing/2014/main" id="{EB3849BB-6055-131D-8436-B1DC8824D6F5}"/>
              </a:ext>
            </a:extLst>
          </p:cNvPr>
          <p:cNvSpPr/>
          <p:nvPr/>
        </p:nvSpPr>
        <p:spPr>
          <a:xfrm>
            <a:off x="1842573" y="2485089"/>
            <a:ext cx="1620000" cy="3559105"/>
          </a:xfrm>
          <a:prstGeom prst="rect">
            <a:avLst/>
          </a:prstGeom>
          <a:solidFill>
            <a:srgbClr val="009BB4">
              <a:alpha val="15000"/>
            </a:srgb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08000" tIns="72000" rIns="108000" bIns="72000" numCol="1" spcCol="1270" anchor="t" anchorCtr="0">
            <a:noAutofit/>
          </a:bodyPr>
          <a:lstStyle/>
          <a:p>
            <a:pPr defTabSz="622316">
              <a:lnSpc>
                <a:spcPct val="90000"/>
              </a:lnSpc>
              <a:spcBef>
                <a:spcPct val="0"/>
              </a:spcBef>
              <a:spcAft>
                <a:spcPct val="35000"/>
              </a:spcAft>
              <a:defRPr/>
            </a:pPr>
            <a:r>
              <a:rPr lang="en-GB" sz="1401" b="1">
                <a:solidFill>
                  <a:srgbClr val="767879">
                    <a:hueOff val="0"/>
                    <a:satOff val="0"/>
                    <a:lumOff val="0"/>
                    <a:alphaOff val="0"/>
                  </a:srgbClr>
                </a:solidFill>
                <a:latin typeface="Century Gothic" panose="020B0502020202020204" pitchFamily="34" charset="0"/>
              </a:rPr>
              <a:t>Ethical Concerns</a:t>
            </a:r>
          </a:p>
        </p:txBody>
      </p:sp>
      <p:sp>
        <p:nvSpPr>
          <p:cNvPr id="17" name="Rectangle 16">
            <a:extLst>
              <a:ext uri="{FF2B5EF4-FFF2-40B4-BE49-F238E27FC236}">
                <a16:creationId xmlns:a16="http://schemas.microsoft.com/office/drawing/2014/main" id="{634CF387-59DD-D8C2-3DDC-0415A85BCE46}"/>
              </a:ext>
            </a:extLst>
          </p:cNvPr>
          <p:cNvSpPr/>
          <p:nvPr/>
        </p:nvSpPr>
        <p:spPr>
          <a:xfrm>
            <a:off x="3569827" y="2467338"/>
            <a:ext cx="1620000" cy="3576286"/>
          </a:xfrm>
          <a:prstGeom prst="rect">
            <a:avLst/>
          </a:prstGeom>
          <a:solidFill>
            <a:srgbClr val="009BB4">
              <a:alpha val="15000"/>
            </a:srgb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08000" tIns="72000" rIns="108000" bIns="72000" numCol="1" spcCol="1270" anchor="t" anchorCtr="0">
            <a:noAutofit/>
          </a:bodyPr>
          <a:lstStyle/>
          <a:p>
            <a:pPr defTabSz="622316">
              <a:lnSpc>
                <a:spcPct val="90000"/>
              </a:lnSpc>
              <a:spcBef>
                <a:spcPct val="0"/>
              </a:spcBef>
              <a:spcAft>
                <a:spcPct val="35000"/>
              </a:spcAft>
              <a:defRPr/>
            </a:pPr>
            <a:r>
              <a:rPr lang="en-GB" sz="1401" b="1">
                <a:solidFill>
                  <a:srgbClr val="767879">
                    <a:hueOff val="0"/>
                    <a:satOff val="0"/>
                    <a:lumOff val="0"/>
                    <a:alphaOff val="0"/>
                  </a:srgbClr>
                </a:solidFill>
                <a:latin typeface="Century Gothic" panose="020B0502020202020204" pitchFamily="34" charset="0"/>
              </a:rPr>
              <a:t>Reduced Trust &amp; Acceptance</a:t>
            </a:r>
          </a:p>
        </p:txBody>
      </p:sp>
      <p:sp>
        <p:nvSpPr>
          <p:cNvPr id="21" name="Rectangle 20">
            <a:extLst>
              <a:ext uri="{FF2B5EF4-FFF2-40B4-BE49-F238E27FC236}">
                <a16:creationId xmlns:a16="http://schemas.microsoft.com/office/drawing/2014/main" id="{146B29D3-886C-CB67-FC7C-81F0DE97B462}"/>
              </a:ext>
            </a:extLst>
          </p:cNvPr>
          <p:cNvSpPr/>
          <p:nvPr/>
        </p:nvSpPr>
        <p:spPr>
          <a:xfrm>
            <a:off x="5292799" y="2467338"/>
            <a:ext cx="1620000" cy="3576286"/>
          </a:xfrm>
          <a:prstGeom prst="rect">
            <a:avLst/>
          </a:prstGeom>
          <a:solidFill>
            <a:srgbClr val="009BB4">
              <a:alpha val="15000"/>
            </a:srgb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08000" tIns="72000" rIns="108000" bIns="72000" numCol="1" spcCol="1270" anchor="t" anchorCtr="0">
            <a:noAutofit/>
          </a:bodyPr>
          <a:lstStyle/>
          <a:p>
            <a:pPr defTabSz="622316">
              <a:lnSpc>
                <a:spcPct val="90000"/>
              </a:lnSpc>
              <a:spcBef>
                <a:spcPct val="0"/>
              </a:spcBef>
              <a:spcAft>
                <a:spcPct val="35000"/>
              </a:spcAft>
              <a:defRPr/>
            </a:pPr>
            <a:r>
              <a:rPr lang="en-GB" sz="1401" b="1">
                <a:solidFill>
                  <a:srgbClr val="767879">
                    <a:hueOff val="0"/>
                    <a:satOff val="0"/>
                    <a:lumOff val="0"/>
                    <a:alphaOff val="0"/>
                  </a:srgbClr>
                </a:solidFill>
                <a:latin typeface="Century Gothic" panose="020B0502020202020204" pitchFamily="34" charset="0"/>
              </a:rPr>
              <a:t>Digital Divide</a:t>
            </a:r>
          </a:p>
        </p:txBody>
      </p:sp>
      <p:sp>
        <p:nvSpPr>
          <p:cNvPr id="8" name="Free-form: Shape 7">
            <a:extLst>
              <a:ext uri="{FF2B5EF4-FFF2-40B4-BE49-F238E27FC236}">
                <a16:creationId xmlns:a16="http://schemas.microsoft.com/office/drawing/2014/main" id="{24027294-C85E-042D-92AE-27B3F0E16ED7}"/>
              </a:ext>
            </a:extLst>
          </p:cNvPr>
          <p:cNvSpPr/>
          <p:nvPr/>
        </p:nvSpPr>
        <p:spPr>
          <a:xfrm>
            <a:off x="531401" y="1669221"/>
            <a:ext cx="769289" cy="735338"/>
          </a:xfrm>
          <a:custGeom>
            <a:avLst/>
            <a:gdLst>
              <a:gd name="connsiteX0" fmla="*/ 0 w 905498"/>
              <a:gd name="connsiteY0" fmla="*/ 452749 h 905498"/>
              <a:gd name="connsiteX1" fmla="*/ 452749 w 905498"/>
              <a:gd name="connsiteY1" fmla="*/ 0 h 905498"/>
              <a:gd name="connsiteX2" fmla="*/ 905498 w 905498"/>
              <a:gd name="connsiteY2" fmla="*/ 452749 h 905498"/>
              <a:gd name="connsiteX3" fmla="*/ 452749 w 905498"/>
              <a:gd name="connsiteY3" fmla="*/ 905498 h 905498"/>
              <a:gd name="connsiteX4" fmla="*/ 0 w 905498"/>
              <a:gd name="connsiteY4" fmla="*/ 452749 h 9054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5498" h="905498">
                <a:moveTo>
                  <a:pt x="0" y="452749"/>
                </a:moveTo>
                <a:cubicBezTo>
                  <a:pt x="0" y="202703"/>
                  <a:pt x="202703" y="0"/>
                  <a:pt x="452749" y="0"/>
                </a:cubicBezTo>
                <a:cubicBezTo>
                  <a:pt x="702795" y="0"/>
                  <a:pt x="905498" y="202703"/>
                  <a:pt x="905498" y="452749"/>
                </a:cubicBezTo>
                <a:cubicBezTo>
                  <a:pt x="905498" y="702795"/>
                  <a:pt x="702795" y="905498"/>
                  <a:pt x="452749" y="905498"/>
                </a:cubicBezTo>
                <a:cubicBezTo>
                  <a:pt x="202703" y="905498"/>
                  <a:pt x="0" y="702795"/>
                  <a:pt x="0" y="452749"/>
                </a:cubicBezTo>
                <a:close/>
              </a:path>
            </a:pathLst>
          </a:custGeom>
          <a:solidFill>
            <a:srgbClr val="009BB4"/>
          </a:solidFill>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167745" tIns="167745" rIns="167745" bIns="167745" numCol="1" spcCol="1270" anchor="ctr" anchorCtr="0">
            <a:noAutofit/>
          </a:bodyPr>
          <a:lstStyle/>
          <a:p>
            <a:pPr algn="ctr" defTabSz="1778044">
              <a:lnSpc>
                <a:spcPct val="90000"/>
              </a:lnSpc>
              <a:spcBef>
                <a:spcPct val="0"/>
              </a:spcBef>
              <a:spcAft>
                <a:spcPct val="35000"/>
              </a:spcAft>
              <a:defRPr/>
            </a:pPr>
            <a:endParaRPr lang="en-US" sz="4000">
              <a:solidFill>
                <a:srgbClr val="FFFFFF"/>
              </a:solidFill>
              <a:latin typeface="Century Gothic" panose="020B0502020202020204" pitchFamily="34" charset="0"/>
            </a:endParaRPr>
          </a:p>
        </p:txBody>
      </p:sp>
      <p:pic>
        <p:nvPicPr>
          <p:cNvPr id="33" name="Graphic 32" descr="Briefcase with solid fill">
            <a:extLst>
              <a:ext uri="{FF2B5EF4-FFF2-40B4-BE49-F238E27FC236}">
                <a16:creationId xmlns:a16="http://schemas.microsoft.com/office/drawing/2014/main" id="{E4F16284-10E9-D770-AE6E-A35A3432832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72093" y="1792938"/>
            <a:ext cx="487904" cy="487904"/>
          </a:xfrm>
          <a:prstGeom prst="rect">
            <a:avLst/>
          </a:prstGeom>
        </p:spPr>
      </p:pic>
      <p:sp>
        <p:nvSpPr>
          <p:cNvPr id="12" name="Free-form: Shape 11">
            <a:extLst>
              <a:ext uri="{FF2B5EF4-FFF2-40B4-BE49-F238E27FC236}">
                <a16:creationId xmlns:a16="http://schemas.microsoft.com/office/drawing/2014/main" id="{608AAE06-FCD7-6679-3529-54717CE0F71D}"/>
              </a:ext>
            </a:extLst>
          </p:cNvPr>
          <p:cNvSpPr/>
          <p:nvPr/>
        </p:nvSpPr>
        <p:spPr>
          <a:xfrm>
            <a:off x="2258656" y="1669221"/>
            <a:ext cx="792144" cy="757185"/>
          </a:xfrm>
          <a:custGeom>
            <a:avLst/>
            <a:gdLst>
              <a:gd name="connsiteX0" fmla="*/ 0 w 905498"/>
              <a:gd name="connsiteY0" fmla="*/ 452749 h 905498"/>
              <a:gd name="connsiteX1" fmla="*/ 452749 w 905498"/>
              <a:gd name="connsiteY1" fmla="*/ 0 h 905498"/>
              <a:gd name="connsiteX2" fmla="*/ 905498 w 905498"/>
              <a:gd name="connsiteY2" fmla="*/ 452749 h 905498"/>
              <a:gd name="connsiteX3" fmla="*/ 452749 w 905498"/>
              <a:gd name="connsiteY3" fmla="*/ 905498 h 905498"/>
              <a:gd name="connsiteX4" fmla="*/ 0 w 905498"/>
              <a:gd name="connsiteY4" fmla="*/ 452749 h 9054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5498" h="905498">
                <a:moveTo>
                  <a:pt x="0" y="452749"/>
                </a:moveTo>
                <a:cubicBezTo>
                  <a:pt x="0" y="202703"/>
                  <a:pt x="202703" y="0"/>
                  <a:pt x="452749" y="0"/>
                </a:cubicBezTo>
                <a:cubicBezTo>
                  <a:pt x="702795" y="0"/>
                  <a:pt x="905498" y="202703"/>
                  <a:pt x="905498" y="452749"/>
                </a:cubicBezTo>
                <a:cubicBezTo>
                  <a:pt x="905498" y="702795"/>
                  <a:pt x="702795" y="905498"/>
                  <a:pt x="452749" y="905498"/>
                </a:cubicBezTo>
                <a:cubicBezTo>
                  <a:pt x="202703" y="905498"/>
                  <a:pt x="0" y="702795"/>
                  <a:pt x="0" y="452749"/>
                </a:cubicBezTo>
                <a:close/>
              </a:path>
            </a:pathLst>
          </a:custGeom>
          <a:solidFill>
            <a:srgbClr val="009BB4"/>
          </a:solidFill>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167745" tIns="167745" rIns="167745" bIns="167745" numCol="1" spcCol="1270" anchor="ctr" anchorCtr="0">
            <a:noAutofit/>
          </a:bodyPr>
          <a:lstStyle/>
          <a:p>
            <a:pPr algn="ctr" defTabSz="1778044">
              <a:lnSpc>
                <a:spcPct val="90000"/>
              </a:lnSpc>
              <a:spcBef>
                <a:spcPct val="0"/>
              </a:spcBef>
              <a:spcAft>
                <a:spcPct val="35000"/>
              </a:spcAft>
              <a:defRPr/>
            </a:pPr>
            <a:endParaRPr lang="en-US" sz="4000">
              <a:solidFill>
                <a:srgbClr val="FFFFFF"/>
              </a:solidFill>
              <a:latin typeface="Century Gothic" panose="020B0502020202020204" pitchFamily="34" charset="0"/>
            </a:endParaRPr>
          </a:p>
        </p:txBody>
      </p:sp>
      <p:pic>
        <p:nvPicPr>
          <p:cNvPr id="35" name="Graphic 34" descr="Dove with solid fill">
            <a:extLst>
              <a:ext uri="{FF2B5EF4-FFF2-40B4-BE49-F238E27FC236}">
                <a16:creationId xmlns:a16="http://schemas.microsoft.com/office/drawing/2014/main" id="{16E9B943-444E-AE0E-4FBD-6EBDEC30F62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403528" y="1796614"/>
            <a:ext cx="502400" cy="502400"/>
          </a:xfrm>
          <a:prstGeom prst="rect">
            <a:avLst/>
          </a:prstGeom>
        </p:spPr>
      </p:pic>
      <p:sp>
        <p:nvSpPr>
          <p:cNvPr id="16" name="Free-form: Shape 15">
            <a:extLst>
              <a:ext uri="{FF2B5EF4-FFF2-40B4-BE49-F238E27FC236}">
                <a16:creationId xmlns:a16="http://schemas.microsoft.com/office/drawing/2014/main" id="{1F9A33A2-8887-E9B6-2A29-D8803ACD81D2}"/>
              </a:ext>
            </a:extLst>
          </p:cNvPr>
          <p:cNvSpPr/>
          <p:nvPr/>
        </p:nvSpPr>
        <p:spPr>
          <a:xfrm>
            <a:off x="3985910" y="1651470"/>
            <a:ext cx="792144" cy="757185"/>
          </a:xfrm>
          <a:custGeom>
            <a:avLst/>
            <a:gdLst>
              <a:gd name="connsiteX0" fmla="*/ 0 w 905498"/>
              <a:gd name="connsiteY0" fmla="*/ 452749 h 905498"/>
              <a:gd name="connsiteX1" fmla="*/ 452749 w 905498"/>
              <a:gd name="connsiteY1" fmla="*/ 0 h 905498"/>
              <a:gd name="connsiteX2" fmla="*/ 905498 w 905498"/>
              <a:gd name="connsiteY2" fmla="*/ 452749 h 905498"/>
              <a:gd name="connsiteX3" fmla="*/ 452749 w 905498"/>
              <a:gd name="connsiteY3" fmla="*/ 905498 h 905498"/>
              <a:gd name="connsiteX4" fmla="*/ 0 w 905498"/>
              <a:gd name="connsiteY4" fmla="*/ 452749 h 9054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5498" h="905498">
                <a:moveTo>
                  <a:pt x="0" y="452749"/>
                </a:moveTo>
                <a:cubicBezTo>
                  <a:pt x="0" y="202703"/>
                  <a:pt x="202703" y="0"/>
                  <a:pt x="452749" y="0"/>
                </a:cubicBezTo>
                <a:cubicBezTo>
                  <a:pt x="702795" y="0"/>
                  <a:pt x="905498" y="202703"/>
                  <a:pt x="905498" y="452749"/>
                </a:cubicBezTo>
                <a:cubicBezTo>
                  <a:pt x="905498" y="702795"/>
                  <a:pt x="702795" y="905498"/>
                  <a:pt x="452749" y="905498"/>
                </a:cubicBezTo>
                <a:cubicBezTo>
                  <a:pt x="202703" y="905498"/>
                  <a:pt x="0" y="702795"/>
                  <a:pt x="0" y="452749"/>
                </a:cubicBezTo>
                <a:close/>
              </a:path>
            </a:pathLst>
          </a:custGeom>
          <a:solidFill>
            <a:srgbClr val="009BB4"/>
          </a:solidFill>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167745" tIns="167745" rIns="167745" bIns="167745" numCol="1" spcCol="1270" anchor="ctr" anchorCtr="0">
            <a:noAutofit/>
          </a:bodyPr>
          <a:lstStyle/>
          <a:p>
            <a:pPr algn="ctr" defTabSz="1778044">
              <a:lnSpc>
                <a:spcPct val="90000"/>
              </a:lnSpc>
              <a:spcBef>
                <a:spcPct val="0"/>
              </a:spcBef>
              <a:spcAft>
                <a:spcPct val="35000"/>
              </a:spcAft>
              <a:defRPr/>
            </a:pPr>
            <a:endParaRPr lang="en-US" sz="4000">
              <a:solidFill>
                <a:srgbClr val="FFFFFF"/>
              </a:solidFill>
              <a:latin typeface="Century Gothic" panose="020B0502020202020204" pitchFamily="34" charset="0"/>
            </a:endParaRPr>
          </a:p>
        </p:txBody>
      </p:sp>
      <p:pic>
        <p:nvPicPr>
          <p:cNvPr id="37" name="Graphic 36" descr="Shield Tick with solid fill">
            <a:extLst>
              <a:ext uri="{FF2B5EF4-FFF2-40B4-BE49-F238E27FC236}">
                <a16:creationId xmlns:a16="http://schemas.microsoft.com/office/drawing/2014/main" id="{E8A5316D-77A3-552B-EF46-66ABA39E65C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130782" y="1778863"/>
            <a:ext cx="502400" cy="502400"/>
          </a:xfrm>
          <a:prstGeom prst="rect">
            <a:avLst/>
          </a:prstGeom>
        </p:spPr>
      </p:pic>
      <p:sp>
        <p:nvSpPr>
          <p:cNvPr id="20" name="Free-form: Shape 19">
            <a:extLst>
              <a:ext uri="{FF2B5EF4-FFF2-40B4-BE49-F238E27FC236}">
                <a16:creationId xmlns:a16="http://schemas.microsoft.com/office/drawing/2014/main" id="{7C454165-E9E5-6CCF-39F0-FB369806B2B7}"/>
              </a:ext>
            </a:extLst>
          </p:cNvPr>
          <p:cNvSpPr/>
          <p:nvPr/>
        </p:nvSpPr>
        <p:spPr>
          <a:xfrm>
            <a:off x="5708882" y="1651406"/>
            <a:ext cx="792144" cy="757185"/>
          </a:xfrm>
          <a:custGeom>
            <a:avLst/>
            <a:gdLst>
              <a:gd name="connsiteX0" fmla="*/ 0 w 905498"/>
              <a:gd name="connsiteY0" fmla="*/ 452749 h 905498"/>
              <a:gd name="connsiteX1" fmla="*/ 452749 w 905498"/>
              <a:gd name="connsiteY1" fmla="*/ 0 h 905498"/>
              <a:gd name="connsiteX2" fmla="*/ 905498 w 905498"/>
              <a:gd name="connsiteY2" fmla="*/ 452749 h 905498"/>
              <a:gd name="connsiteX3" fmla="*/ 452749 w 905498"/>
              <a:gd name="connsiteY3" fmla="*/ 905498 h 905498"/>
              <a:gd name="connsiteX4" fmla="*/ 0 w 905498"/>
              <a:gd name="connsiteY4" fmla="*/ 452749 h 9054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5498" h="905498">
                <a:moveTo>
                  <a:pt x="0" y="452749"/>
                </a:moveTo>
                <a:cubicBezTo>
                  <a:pt x="0" y="202703"/>
                  <a:pt x="202703" y="0"/>
                  <a:pt x="452749" y="0"/>
                </a:cubicBezTo>
                <a:cubicBezTo>
                  <a:pt x="702795" y="0"/>
                  <a:pt x="905498" y="202703"/>
                  <a:pt x="905498" y="452749"/>
                </a:cubicBezTo>
                <a:cubicBezTo>
                  <a:pt x="905498" y="702795"/>
                  <a:pt x="702795" y="905498"/>
                  <a:pt x="452749" y="905498"/>
                </a:cubicBezTo>
                <a:cubicBezTo>
                  <a:pt x="202703" y="905498"/>
                  <a:pt x="0" y="702795"/>
                  <a:pt x="0" y="452749"/>
                </a:cubicBezTo>
                <a:close/>
              </a:path>
            </a:pathLst>
          </a:custGeom>
          <a:solidFill>
            <a:srgbClr val="009BB4"/>
          </a:solidFill>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167745" tIns="167745" rIns="167745" bIns="167745" numCol="1" spcCol="1270" anchor="ctr" anchorCtr="0">
            <a:noAutofit/>
          </a:bodyPr>
          <a:lstStyle/>
          <a:p>
            <a:pPr algn="ctr" defTabSz="1778044">
              <a:lnSpc>
                <a:spcPct val="90000"/>
              </a:lnSpc>
              <a:spcBef>
                <a:spcPct val="0"/>
              </a:spcBef>
              <a:spcAft>
                <a:spcPct val="35000"/>
              </a:spcAft>
              <a:defRPr/>
            </a:pPr>
            <a:endParaRPr lang="en-US" sz="4000">
              <a:solidFill>
                <a:srgbClr val="FFFFFF"/>
              </a:solidFill>
              <a:latin typeface="Century Gothic" panose="020B0502020202020204" pitchFamily="34" charset="0"/>
            </a:endParaRPr>
          </a:p>
        </p:txBody>
      </p:sp>
      <p:pic>
        <p:nvPicPr>
          <p:cNvPr id="45" name="Graphic 44" descr="Computer with solid fill">
            <a:extLst>
              <a:ext uri="{FF2B5EF4-FFF2-40B4-BE49-F238E27FC236}">
                <a16:creationId xmlns:a16="http://schemas.microsoft.com/office/drawing/2014/main" id="{5CB10877-99CE-8442-53D0-DE329576EE1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853754" y="1778799"/>
            <a:ext cx="502400" cy="502400"/>
          </a:xfrm>
          <a:prstGeom prst="rect">
            <a:avLst/>
          </a:prstGeom>
        </p:spPr>
      </p:pic>
      <p:sp>
        <p:nvSpPr>
          <p:cNvPr id="23" name="Free-form: Shape 22">
            <a:extLst>
              <a:ext uri="{FF2B5EF4-FFF2-40B4-BE49-F238E27FC236}">
                <a16:creationId xmlns:a16="http://schemas.microsoft.com/office/drawing/2014/main" id="{AEF9A67C-766F-A65B-75D2-436493B28992}"/>
              </a:ext>
            </a:extLst>
          </p:cNvPr>
          <p:cNvSpPr/>
          <p:nvPr/>
        </p:nvSpPr>
        <p:spPr>
          <a:xfrm>
            <a:off x="7431854" y="1651406"/>
            <a:ext cx="792144" cy="757185"/>
          </a:xfrm>
          <a:custGeom>
            <a:avLst/>
            <a:gdLst>
              <a:gd name="connsiteX0" fmla="*/ 0 w 905498"/>
              <a:gd name="connsiteY0" fmla="*/ 452749 h 905498"/>
              <a:gd name="connsiteX1" fmla="*/ 452749 w 905498"/>
              <a:gd name="connsiteY1" fmla="*/ 0 h 905498"/>
              <a:gd name="connsiteX2" fmla="*/ 905498 w 905498"/>
              <a:gd name="connsiteY2" fmla="*/ 452749 h 905498"/>
              <a:gd name="connsiteX3" fmla="*/ 452749 w 905498"/>
              <a:gd name="connsiteY3" fmla="*/ 905498 h 905498"/>
              <a:gd name="connsiteX4" fmla="*/ 0 w 905498"/>
              <a:gd name="connsiteY4" fmla="*/ 452749 h 9054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5498" h="905498">
                <a:moveTo>
                  <a:pt x="0" y="452749"/>
                </a:moveTo>
                <a:cubicBezTo>
                  <a:pt x="0" y="202703"/>
                  <a:pt x="202703" y="0"/>
                  <a:pt x="452749" y="0"/>
                </a:cubicBezTo>
                <a:cubicBezTo>
                  <a:pt x="702795" y="0"/>
                  <a:pt x="905498" y="202703"/>
                  <a:pt x="905498" y="452749"/>
                </a:cubicBezTo>
                <a:cubicBezTo>
                  <a:pt x="905498" y="702795"/>
                  <a:pt x="702795" y="905498"/>
                  <a:pt x="452749" y="905498"/>
                </a:cubicBezTo>
                <a:cubicBezTo>
                  <a:pt x="202703" y="905498"/>
                  <a:pt x="0" y="702795"/>
                  <a:pt x="0" y="452749"/>
                </a:cubicBezTo>
                <a:close/>
              </a:path>
            </a:pathLst>
          </a:custGeom>
          <a:solidFill>
            <a:srgbClr val="009BB4"/>
          </a:solidFill>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167745" tIns="167745" rIns="167745" bIns="167745" numCol="1" spcCol="1270" anchor="ctr" anchorCtr="0">
            <a:noAutofit/>
          </a:bodyPr>
          <a:lstStyle/>
          <a:p>
            <a:pPr algn="ctr" defTabSz="1778044">
              <a:lnSpc>
                <a:spcPct val="90000"/>
              </a:lnSpc>
              <a:spcBef>
                <a:spcPct val="0"/>
              </a:spcBef>
              <a:spcAft>
                <a:spcPct val="35000"/>
              </a:spcAft>
              <a:defRPr/>
            </a:pPr>
            <a:endParaRPr lang="en-US" sz="4000">
              <a:solidFill>
                <a:srgbClr val="FFFFFF"/>
              </a:solidFill>
              <a:latin typeface="Century Gothic" panose="020B0502020202020204" pitchFamily="34" charset="0"/>
            </a:endParaRPr>
          </a:p>
        </p:txBody>
      </p:sp>
      <p:pic>
        <p:nvPicPr>
          <p:cNvPr id="47" name="Graphic 46" descr="Programmer female with solid fill">
            <a:extLst>
              <a:ext uri="{FF2B5EF4-FFF2-40B4-BE49-F238E27FC236}">
                <a16:creationId xmlns:a16="http://schemas.microsoft.com/office/drawing/2014/main" id="{DB442C0A-E7FE-C04A-3DA4-825C1A429F45}"/>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576726" y="1778799"/>
            <a:ext cx="502400" cy="502400"/>
          </a:xfrm>
          <a:prstGeom prst="rect">
            <a:avLst/>
          </a:prstGeom>
        </p:spPr>
      </p:pic>
      <p:sp>
        <p:nvSpPr>
          <p:cNvPr id="25" name="Free-form: Shape 24">
            <a:extLst>
              <a:ext uri="{FF2B5EF4-FFF2-40B4-BE49-F238E27FC236}">
                <a16:creationId xmlns:a16="http://schemas.microsoft.com/office/drawing/2014/main" id="{3D5D7F64-2DAF-8C9A-20C7-26BC81D8F9CF}"/>
              </a:ext>
            </a:extLst>
          </p:cNvPr>
          <p:cNvSpPr/>
          <p:nvPr/>
        </p:nvSpPr>
        <p:spPr>
          <a:xfrm>
            <a:off x="9154826" y="1653034"/>
            <a:ext cx="792144" cy="757185"/>
          </a:xfrm>
          <a:custGeom>
            <a:avLst/>
            <a:gdLst>
              <a:gd name="connsiteX0" fmla="*/ 0 w 905498"/>
              <a:gd name="connsiteY0" fmla="*/ 452749 h 905498"/>
              <a:gd name="connsiteX1" fmla="*/ 452749 w 905498"/>
              <a:gd name="connsiteY1" fmla="*/ 0 h 905498"/>
              <a:gd name="connsiteX2" fmla="*/ 905498 w 905498"/>
              <a:gd name="connsiteY2" fmla="*/ 452749 h 905498"/>
              <a:gd name="connsiteX3" fmla="*/ 452749 w 905498"/>
              <a:gd name="connsiteY3" fmla="*/ 905498 h 905498"/>
              <a:gd name="connsiteX4" fmla="*/ 0 w 905498"/>
              <a:gd name="connsiteY4" fmla="*/ 452749 h 9054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5498" h="905498">
                <a:moveTo>
                  <a:pt x="0" y="452749"/>
                </a:moveTo>
                <a:cubicBezTo>
                  <a:pt x="0" y="202703"/>
                  <a:pt x="202703" y="0"/>
                  <a:pt x="452749" y="0"/>
                </a:cubicBezTo>
                <a:cubicBezTo>
                  <a:pt x="702795" y="0"/>
                  <a:pt x="905498" y="202703"/>
                  <a:pt x="905498" y="452749"/>
                </a:cubicBezTo>
                <a:cubicBezTo>
                  <a:pt x="905498" y="702795"/>
                  <a:pt x="702795" y="905498"/>
                  <a:pt x="452749" y="905498"/>
                </a:cubicBezTo>
                <a:cubicBezTo>
                  <a:pt x="202703" y="905498"/>
                  <a:pt x="0" y="702795"/>
                  <a:pt x="0" y="452749"/>
                </a:cubicBezTo>
                <a:close/>
              </a:path>
            </a:pathLst>
          </a:custGeom>
          <a:solidFill>
            <a:srgbClr val="009BB4"/>
          </a:solidFill>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167745" tIns="167745" rIns="167745" bIns="167745" numCol="1" spcCol="1270" anchor="ctr" anchorCtr="0">
            <a:noAutofit/>
          </a:bodyPr>
          <a:lstStyle/>
          <a:p>
            <a:pPr algn="ctr" defTabSz="1778044">
              <a:lnSpc>
                <a:spcPct val="90000"/>
              </a:lnSpc>
              <a:spcBef>
                <a:spcPct val="0"/>
              </a:spcBef>
              <a:spcAft>
                <a:spcPct val="35000"/>
              </a:spcAft>
              <a:defRPr/>
            </a:pPr>
            <a:endParaRPr lang="en-US" sz="4000">
              <a:solidFill>
                <a:srgbClr val="FFFFFF"/>
              </a:solidFill>
              <a:latin typeface="Century Gothic" panose="020B0502020202020204" pitchFamily="34" charset="0"/>
            </a:endParaRPr>
          </a:p>
        </p:txBody>
      </p:sp>
      <p:pic>
        <p:nvPicPr>
          <p:cNvPr id="49" name="Graphic 48" descr="Disk with solid fill">
            <a:extLst>
              <a:ext uri="{FF2B5EF4-FFF2-40B4-BE49-F238E27FC236}">
                <a16:creationId xmlns:a16="http://schemas.microsoft.com/office/drawing/2014/main" id="{EAB68D45-7378-E1ED-5845-99FFBBDD52F3}"/>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9299698" y="1780428"/>
            <a:ext cx="502400" cy="502400"/>
          </a:xfrm>
          <a:prstGeom prst="rect">
            <a:avLst/>
          </a:prstGeom>
        </p:spPr>
      </p:pic>
      <p:sp>
        <p:nvSpPr>
          <p:cNvPr id="53" name="TextBox 52">
            <a:extLst>
              <a:ext uri="{FF2B5EF4-FFF2-40B4-BE49-F238E27FC236}">
                <a16:creationId xmlns:a16="http://schemas.microsoft.com/office/drawing/2014/main" id="{6BD7F176-509F-CD5A-2ADB-34C5E371A050}"/>
              </a:ext>
            </a:extLst>
          </p:cNvPr>
          <p:cNvSpPr txBox="1"/>
          <p:nvPr/>
        </p:nvSpPr>
        <p:spPr>
          <a:xfrm>
            <a:off x="274157" y="971531"/>
            <a:ext cx="11711737" cy="523220"/>
          </a:xfrm>
          <a:prstGeom prst="rect">
            <a:avLst/>
          </a:prstGeom>
          <a:noFill/>
        </p:spPr>
        <p:txBody>
          <a:bodyPr wrap="square" lIns="91440" tIns="45720" rIns="91440" bIns="45720" anchor="t">
            <a:spAutoFit/>
          </a:bodyPr>
          <a:lstStyle/>
          <a:p>
            <a:pPr defTabSz="914423">
              <a:defRPr/>
            </a:pPr>
            <a:r>
              <a:rPr lang="en-GB" sz="1400">
                <a:solidFill>
                  <a:schemeClr val="bg2"/>
                </a:solidFill>
                <a:latin typeface="Century Gothic"/>
              </a:rPr>
              <a:t>Whilst considering risks, this guide aims to support leaders to dentify mitigating actions which can alleviate some of the risks associated with AI. </a:t>
            </a:r>
            <a:r>
              <a:rPr lang="en-GB" sz="1400" b="1">
                <a:solidFill>
                  <a:schemeClr val="bg2"/>
                </a:solidFill>
                <a:latin typeface="Century Gothic"/>
              </a:rPr>
              <a:t>The mitigations and risks are not exhaustive </a:t>
            </a:r>
            <a:r>
              <a:rPr lang="en-GB" sz="1400">
                <a:solidFill>
                  <a:schemeClr val="bg2"/>
                </a:solidFill>
                <a:latin typeface="Century Gothic"/>
              </a:rPr>
              <a:t>but reflect issues that may arise and how to approach dealing with them.</a:t>
            </a:r>
          </a:p>
        </p:txBody>
      </p:sp>
      <p:sp>
        <p:nvSpPr>
          <p:cNvPr id="5" name="Rectangle 4">
            <a:extLst>
              <a:ext uri="{FF2B5EF4-FFF2-40B4-BE49-F238E27FC236}">
                <a16:creationId xmlns:a16="http://schemas.microsoft.com/office/drawing/2014/main" id="{C015047C-34C5-2A36-E815-C0BDE58710B0}"/>
              </a:ext>
            </a:extLst>
          </p:cNvPr>
          <p:cNvSpPr/>
          <p:nvPr/>
        </p:nvSpPr>
        <p:spPr>
          <a:xfrm>
            <a:off x="10461715" y="2467337"/>
            <a:ext cx="1620000" cy="3577863"/>
          </a:xfrm>
          <a:prstGeom prst="rect">
            <a:avLst/>
          </a:prstGeom>
          <a:solidFill>
            <a:srgbClr val="009BB4">
              <a:alpha val="15000"/>
            </a:srgb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08000" tIns="72000" rIns="108000" bIns="72000" numCol="1" spcCol="1270" anchor="t" anchorCtr="0">
            <a:noAutofit/>
          </a:bodyPr>
          <a:lstStyle/>
          <a:p>
            <a:pPr defTabSz="622316">
              <a:lnSpc>
                <a:spcPct val="90000"/>
              </a:lnSpc>
              <a:spcBef>
                <a:spcPct val="0"/>
              </a:spcBef>
              <a:spcAft>
                <a:spcPct val="35000"/>
              </a:spcAft>
              <a:defRPr/>
            </a:pPr>
            <a:r>
              <a:rPr lang="en-GB" sz="1401" b="1">
                <a:solidFill>
                  <a:srgbClr val="767879">
                    <a:hueOff val="0"/>
                    <a:satOff val="0"/>
                    <a:lumOff val="0"/>
                    <a:alphaOff val="0"/>
                  </a:srgbClr>
                </a:solidFill>
                <a:latin typeface="Century Gothic" panose="020B0502020202020204" pitchFamily="34" charset="0"/>
              </a:rPr>
              <a:t>Privacy</a:t>
            </a:r>
          </a:p>
          <a:p>
            <a:pPr defTabSz="622316">
              <a:lnSpc>
                <a:spcPct val="90000"/>
              </a:lnSpc>
              <a:spcBef>
                <a:spcPct val="0"/>
              </a:spcBef>
              <a:spcAft>
                <a:spcPct val="35000"/>
              </a:spcAft>
              <a:defRPr/>
            </a:pPr>
            <a:endParaRPr lang="en-GB" sz="1200">
              <a:solidFill>
                <a:srgbClr val="767879">
                  <a:hueOff val="0"/>
                  <a:satOff val="0"/>
                  <a:lumOff val="0"/>
                  <a:alphaOff val="0"/>
                </a:srgbClr>
              </a:solidFill>
              <a:latin typeface="Century Gothic" panose="020B0502020202020204" pitchFamily="34" charset="0"/>
            </a:endParaRPr>
          </a:p>
        </p:txBody>
      </p:sp>
      <p:sp>
        <p:nvSpPr>
          <p:cNvPr id="7" name="Free-form: Shape 6">
            <a:extLst>
              <a:ext uri="{FF2B5EF4-FFF2-40B4-BE49-F238E27FC236}">
                <a16:creationId xmlns:a16="http://schemas.microsoft.com/office/drawing/2014/main" id="{FA26DFDD-5F5C-3CC2-CB35-F07B88318C9C}"/>
              </a:ext>
            </a:extLst>
          </p:cNvPr>
          <p:cNvSpPr/>
          <p:nvPr/>
        </p:nvSpPr>
        <p:spPr>
          <a:xfrm>
            <a:off x="10877797" y="1647374"/>
            <a:ext cx="792144" cy="757185"/>
          </a:xfrm>
          <a:custGeom>
            <a:avLst/>
            <a:gdLst>
              <a:gd name="connsiteX0" fmla="*/ 0 w 905498"/>
              <a:gd name="connsiteY0" fmla="*/ 452749 h 905498"/>
              <a:gd name="connsiteX1" fmla="*/ 452749 w 905498"/>
              <a:gd name="connsiteY1" fmla="*/ 0 h 905498"/>
              <a:gd name="connsiteX2" fmla="*/ 905498 w 905498"/>
              <a:gd name="connsiteY2" fmla="*/ 452749 h 905498"/>
              <a:gd name="connsiteX3" fmla="*/ 452749 w 905498"/>
              <a:gd name="connsiteY3" fmla="*/ 905498 h 905498"/>
              <a:gd name="connsiteX4" fmla="*/ 0 w 905498"/>
              <a:gd name="connsiteY4" fmla="*/ 452749 h 9054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5498" h="905498">
                <a:moveTo>
                  <a:pt x="0" y="452749"/>
                </a:moveTo>
                <a:cubicBezTo>
                  <a:pt x="0" y="202703"/>
                  <a:pt x="202703" y="0"/>
                  <a:pt x="452749" y="0"/>
                </a:cubicBezTo>
                <a:cubicBezTo>
                  <a:pt x="702795" y="0"/>
                  <a:pt x="905498" y="202703"/>
                  <a:pt x="905498" y="452749"/>
                </a:cubicBezTo>
                <a:cubicBezTo>
                  <a:pt x="905498" y="702795"/>
                  <a:pt x="702795" y="905498"/>
                  <a:pt x="452749" y="905498"/>
                </a:cubicBezTo>
                <a:cubicBezTo>
                  <a:pt x="202703" y="905498"/>
                  <a:pt x="0" y="702795"/>
                  <a:pt x="0" y="452749"/>
                </a:cubicBezTo>
                <a:close/>
              </a:path>
            </a:pathLst>
          </a:custGeom>
          <a:solidFill>
            <a:srgbClr val="009BB4"/>
          </a:solidFill>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167745" tIns="167745" rIns="167745" bIns="167745" numCol="1" spcCol="1270" anchor="ctr" anchorCtr="0">
            <a:noAutofit/>
          </a:bodyPr>
          <a:lstStyle/>
          <a:p>
            <a:pPr algn="ctr" defTabSz="1778044">
              <a:lnSpc>
                <a:spcPct val="90000"/>
              </a:lnSpc>
              <a:spcBef>
                <a:spcPct val="0"/>
              </a:spcBef>
              <a:spcAft>
                <a:spcPct val="35000"/>
              </a:spcAft>
              <a:defRPr/>
            </a:pPr>
            <a:endParaRPr lang="en-US" sz="4000">
              <a:solidFill>
                <a:srgbClr val="FFFFFF"/>
              </a:solidFill>
              <a:latin typeface="Century Gothic" panose="020B0502020202020204" pitchFamily="34" charset="0"/>
            </a:endParaRPr>
          </a:p>
        </p:txBody>
      </p:sp>
      <p:pic>
        <p:nvPicPr>
          <p:cNvPr id="6" name="Graphic 5" descr="Security camera with solid fill">
            <a:extLst>
              <a:ext uri="{FF2B5EF4-FFF2-40B4-BE49-F238E27FC236}">
                <a16:creationId xmlns:a16="http://schemas.microsoft.com/office/drawing/2014/main" id="{9C7A0699-994F-78BC-EE6B-48FAF76028F9}"/>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1030067" y="1785602"/>
            <a:ext cx="502728" cy="502728"/>
          </a:xfrm>
          <a:prstGeom prst="rect">
            <a:avLst/>
          </a:prstGeom>
        </p:spPr>
      </p:pic>
      <p:sp>
        <p:nvSpPr>
          <p:cNvPr id="3" name="Rectangle 2">
            <a:extLst>
              <a:ext uri="{FF2B5EF4-FFF2-40B4-BE49-F238E27FC236}">
                <a16:creationId xmlns:a16="http://schemas.microsoft.com/office/drawing/2014/main" id="{9B922E62-0A84-F996-AED9-CC366C9D2696}"/>
              </a:ext>
            </a:extLst>
          </p:cNvPr>
          <p:cNvSpPr/>
          <p:nvPr/>
        </p:nvSpPr>
        <p:spPr>
          <a:xfrm>
            <a:off x="115319" y="2953275"/>
            <a:ext cx="1620000" cy="3085658"/>
          </a:xfrm>
          <a:prstGeom prst="rect">
            <a:avLst/>
          </a:prstGeom>
          <a:solidFill>
            <a:srgbClr val="D2EDC7">
              <a:alpha val="96000"/>
            </a:srgb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6000" tIns="90000" rIns="36000" bIns="90000" numCol="1" spcCol="1270" anchor="t" anchorCtr="0">
            <a:noAutofit/>
          </a:bodyPr>
          <a:lstStyle/>
          <a:p>
            <a:pPr algn="ctr" defTabSz="622316">
              <a:lnSpc>
                <a:spcPct val="90000"/>
              </a:lnSpc>
              <a:spcBef>
                <a:spcPct val="0"/>
              </a:spcBef>
              <a:spcAft>
                <a:spcPct val="35000"/>
              </a:spcAft>
              <a:defRPr/>
            </a:pPr>
            <a:r>
              <a:rPr lang="en-US" sz="1200" b="1">
                <a:solidFill>
                  <a:srgbClr val="767879">
                    <a:hueOff val="0"/>
                    <a:satOff val="0"/>
                    <a:lumOff val="0"/>
                    <a:alphaOff val="0"/>
                  </a:srgbClr>
                </a:solidFill>
                <a:latin typeface="Century Gothic" panose="020B0502020202020204" pitchFamily="34" charset="0"/>
              </a:rPr>
              <a:t>Mitigating Actions</a:t>
            </a:r>
          </a:p>
          <a:p>
            <a:pPr marL="285757" indent="-285757" defTabSz="622316">
              <a:lnSpc>
                <a:spcPct val="90000"/>
              </a:lnSpc>
              <a:spcBef>
                <a:spcPct val="0"/>
              </a:spcBef>
              <a:spcAft>
                <a:spcPct val="35000"/>
              </a:spcAft>
              <a:buFont typeface="Arial" panose="020B0604020202020204" pitchFamily="34" charset="0"/>
              <a:buChar char="•"/>
              <a:defRPr/>
            </a:pPr>
            <a:r>
              <a:rPr lang="en-GB" sz="1200">
                <a:solidFill>
                  <a:srgbClr val="767879">
                    <a:hueOff val="0"/>
                    <a:satOff val="0"/>
                    <a:lumOff val="0"/>
                    <a:alphaOff val="0"/>
                  </a:srgbClr>
                </a:solidFill>
                <a:latin typeface="Century Gothic" panose="020B0502020202020204" pitchFamily="34" charset="0"/>
              </a:rPr>
              <a:t>Engage the workforce about the benefits of AI and how it can enhance people’s roles, rather than remove them.</a:t>
            </a:r>
          </a:p>
          <a:p>
            <a:pPr marL="285757" indent="-285757" defTabSz="622316">
              <a:lnSpc>
                <a:spcPct val="90000"/>
              </a:lnSpc>
              <a:spcBef>
                <a:spcPct val="0"/>
              </a:spcBef>
              <a:spcAft>
                <a:spcPct val="35000"/>
              </a:spcAft>
              <a:buFont typeface="Arial" panose="020B0604020202020204" pitchFamily="34" charset="0"/>
              <a:buChar char="•"/>
              <a:defRPr/>
            </a:pPr>
            <a:r>
              <a:rPr lang="en-GB" sz="1200">
                <a:solidFill>
                  <a:srgbClr val="767879">
                    <a:hueOff val="0"/>
                    <a:satOff val="0"/>
                    <a:lumOff val="0"/>
                    <a:alphaOff val="0"/>
                  </a:srgbClr>
                </a:solidFill>
                <a:latin typeface="Century Gothic" panose="020B0502020202020204" pitchFamily="34" charset="0"/>
              </a:rPr>
              <a:t>Be clear in the potential of AI to create new roles from the productivity increases that it brings.</a:t>
            </a:r>
          </a:p>
        </p:txBody>
      </p:sp>
      <p:sp>
        <p:nvSpPr>
          <p:cNvPr id="10" name="Rectangle 9">
            <a:extLst>
              <a:ext uri="{FF2B5EF4-FFF2-40B4-BE49-F238E27FC236}">
                <a16:creationId xmlns:a16="http://schemas.microsoft.com/office/drawing/2014/main" id="{35C9BC55-2008-9909-CAA7-7318E8BE1A78}"/>
              </a:ext>
            </a:extLst>
          </p:cNvPr>
          <p:cNvSpPr/>
          <p:nvPr/>
        </p:nvSpPr>
        <p:spPr>
          <a:xfrm>
            <a:off x="1842573" y="2953275"/>
            <a:ext cx="1620000" cy="3085658"/>
          </a:xfrm>
          <a:prstGeom prst="rect">
            <a:avLst/>
          </a:prstGeom>
          <a:solidFill>
            <a:srgbClr val="D2EDC7">
              <a:alpha val="96000"/>
            </a:srgb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6000" tIns="90000" rIns="36000" bIns="90000" numCol="1" spcCol="1270" anchor="t" anchorCtr="0">
            <a:noAutofit/>
          </a:bodyPr>
          <a:lstStyle/>
          <a:p>
            <a:pPr algn="ctr" defTabSz="622316">
              <a:lnSpc>
                <a:spcPct val="90000"/>
              </a:lnSpc>
              <a:spcBef>
                <a:spcPct val="0"/>
              </a:spcBef>
              <a:spcAft>
                <a:spcPct val="35000"/>
              </a:spcAft>
              <a:defRPr/>
            </a:pPr>
            <a:r>
              <a:rPr lang="en-US" sz="1200" b="1">
                <a:solidFill>
                  <a:srgbClr val="767879">
                    <a:hueOff val="0"/>
                    <a:satOff val="0"/>
                    <a:lumOff val="0"/>
                    <a:alphaOff val="0"/>
                  </a:srgbClr>
                </a:solidFill>
                <a:latin typeface="Century Gothic"/>
              </a:rPr>
              <a:t>Mitigating Actions</a:t>
            </a:r>
          </a:p>
          <a:p>
            <a:pPr marL="285750" indent="-285750" defTabSz="622316">
              <a:lnSpc>
                <a:spcPct val="90000"/>
              </a:lnSpc>
              <a:spcBef>
                <a:spcPct val="0"/>
              </a:spcBef>
              <a:spcAft>
                <a:spcPct val="35000"/>
              </a:spcAft>
              <a:buFont typeface="Arial" panose="020B0604020202020204" pitchFamily="34" charset="0"/>
              <a:buChar char="•"/>
              <a:defRPr/>
            </a:pPr>
            <a:r>
              <a:rPr lang="en-GB" sz="1200">
                <a:solidFill>
                  <a:srgbClr val="767879">
                    <a:hueOff val="0"/>
                    <a:satOff val="0"/>
                    <a:lumOff val="0"/>
                    <a:alphaOff val="0"/>
                  </a:srgbClr>
                </a:solidFill>
                <a:latin typeface="Century Gothic"/>
              </a:rPr>
              <a:t>As a leader, be intellectually curious and challenge where AI could lead to bias, inaccuracy or lack proper GDPR considerations.</a:t>
            </a:r>
          </a:p>
          <a:p>
            <a:pPr marL="285750" indent="-285750" defTabSz="622316">
              <a:lnSpc>
                <a:spcPct val="90000"/>
              </a:lnSpc>
              <a:spcBef>
                <a:spcPct val="0"/>
              </a:spcBef>
              <a:spcAft>
                <a:spcPct val="35000"/>
              </a:spcAft>
              <a:buFont typeface="Arial" panose="020B0604020202020204" pitchFamily="34" charset="0"/>
              <a:buChar char="•"/>
              <a:defRPr/>
            </a:pPr>
            <a:r>
              <a:rPr lang="en-GB" sz="1200">
                <a:solidFill>
                  <a:srgbClr val="767879">
                    <a:hueOff val="0"/>
                    <a:satOff val="0"/>
                    <a:lumOff val="0"/>
                    <a:alphaOff val="0"/>
                  </a:srgbClr>
                </a:solidFill>
                <a:latin typeface="Century Gothic"/>
              </a:rPr>
              <a:t>Conduct regular audits of AI systems to identify and address any biases.</a:t>
            </a:r>
          </a:p>
        </p:txBody>
      </p:sp>
      <p:sp>
        <p:nvSpPr>
          <p:cNvPr id="11" name="Rectangle 10">
            <a:extLst>
              <a:ext uri="{FF2B5EF4-FFF2-40B4-BE49-F238E27FC236}">
                <a16:creationId xmlns:a16="http://schemas.microsoft.com/office/drawing/2014/main" id="{BBE25D4D-F94E-8FE6-33AD-540B8FF01EC7}"/>
              </a:ext>
            </a:extLst>
          </p:cNvPr>
          <p:cNvSpPr/>
          <p:nvPr/>
        </p:nvSpPr>
        <p:spPr>
          <a:xfrm>
            <a:off x="5292799" y="2953275"/>
            <a:ext cx="1620000" cy="3085658"/>
          </a:xfrm>
          <a:prstGeom prst="rect">
            <a:avLst/>
          </a:prstGeom>
          <a:solidFill>
            <a:srgbClr val="D2EDC7">
              <a:alpha val="96000"/>
            </a:srgb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6000" tIns="90000" rIns="36000" bIns="90000" numCol="1" spcCol="1270" anchor="t" anchorCtr="0">
            <a:noAutofit/>
          </a:bodyPr>
          <a:lstStyle/>
          <a:p>
            <a:pPr algn="ctr" defTabSz="622316">
              <a:lnSpc>
                <a:spcPct val="90000"/>
              </a:lnSpc>
              <a:spcBef>
                <a:spcPct val="0"/>
              </a:spcBef>
              <a:spcAft>
                <a:spcPct val="35000"/>
              </a:spcAft>
              <a:defRPr/>
            </a:pPr>
            <a:r>
              <a:rPr lang="en-US" sz="1200" b="1">
                <a:solidFill>
                  <a:srgbClr val="767879">
                    <a:hueOff val="0"/>
                    <a:satOff val="0"/>
                    <a:lumOff val="0"/>
                    <a:alphaOff val="0"/>
                  </a:srgbClr>
                </a:solidFill>
                <a:latin typeface="Century Gothic"/>
              </a:rPr>
              <a:t>Mitigating Actions</a:t>
            </a:r>
          </a:p>
          <a:p>
            <a:pPr marL="285750" indent="-285750" defTabSz="622316">
              <a:lnSpc>
                <a:spcPct val="90000"/>
              </a:lnSpc>
              <a:spcBef>
                <a:spcPct val="0"/>
              </a:spcBef>
              <a:spcAft>
                <a:spcPct val="35000"/>
              </a:spcAft>
              <a:buFont typeface="Arial" panose="020B0604020202020204" pitchFamily="34" charset="0"/>
              <a:buChar char="•"/>
              <a:defRPr/>
            </a:pPr>
            <a:r>
              <a:rPr lang="en-GB" sz="1200">
                <a:solidFill>
                  <a:srgbClr val="767879">
                    <a:hueOff val="0"/>
                    <a:satOff val="0"/>
                    <a:lumOff val="0"/>
                    <a:alphaOff val="0"/>
                  </a:srgbClr>
                </a:solidFill>
                <a:latin typeface="Century Gothic"/>
              </a:rPr>
              <a:t>Create communication channels to engage with communities and understand their concerns around AI.</a:t>
            </a:r>
          </a:p>
          <a:p>
            <a:pPr marL="285750" indent="-285750" defTabSz="622316">
              <a:lnSpc>
                <a:spcPct val="90000"/>
              </a:lnSpc>
              <a:spcBef>
                <a:spcPct val="0"/>
              </a:spcBef>
              <a:spcAft>
                <a:spcPct val="35000"/>
              </a:spcAft>
              <a:buFont typeface="Arial" panose="020B0604020202020204" pitchFamily="34" charset="0"/>
              <a:buChar char="•"/>
              <a:defRPr/>
            </a:pPr>
            <a:r>
              <a:rPr lang="en-GB" sz="1200">
                <a:solidFill>
                  <a:srgbClr val="767879">
                    <a:hueOff val="0"/>
                    <a:satOff val="0"/>
                    <a:lumOff val="0"/>
                    <a:alphaOff val="0"/>
                  </a:srgbClr>
                </a:solidFill>
                <a:latin typeface="Century Gothic"/>
              </a:rPr>
              <a:t>Support those who are more digitally averse to learn and understand how they can use technology to their advantage.</a:t>
            </a:r>
          </a:p>
        </p:txBody>
      </p:sp>
      <p:sp>
        <p:nvSpPr>
          <p:cNvPr id="15" name="Rectangle 14">
            <a:extLst>
              <a:ext uri="{FF2B5EF4-FFF2-40B4-BE49-F238E27FC236}">
                <a16:creationId xmlns:a16="http://schemas.microsoft.com/office/drawing/2014/main" id="{BAD7FB31-3B03-7610-C85D-799F99E4929C}"/>
              </a:ext>
            </a:extLst>
          </p:cNvPr>
          <p:cNvSpPr/>
          <p:nvPr/>
        </p:nvSpPr>
        <p:spPr>
          <a:xfrm>
            <a:off x="3569827" y="2953275"/>
            <a:ext cx="1620000" cy="3085658"/>
          </a:xfrm>
          <a:prstGeom prst="rect">
            <a:avLst/>
          </a:prstGeom>
          <a:solidFill>
            <a:srgbClr val="D2EDC7">
              <a:alpha val="96000"/>
            </a:srgb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6000" tIns="90000" rIns="36000" bIns="90000" numCol="1" spcCol="1270" anchor="t" anchorCtr="0">
            <a:noAutofit/>
          </a:bodyPr>
          <a:lstStyle/>
          <a:p>
            <a:pPr algn="ctr" defTabSz="622316">
              <a:lnSpc>
                <a:spcPct val="90000"/>
              </a:lnSpc>
              <a:spcBef>
                <a:spcPct val="0"/>
              </a:spcBef>
              <a:spcAft>
                <a:spcPct val="35000"/>
              </a:spcAft>
              <a:defRPr/>
            </a:pPr>
            <a:r>
              <a:rPr lang="en-US" sz="1200" b="1">
                <a:solidFill>
                  <a:srgbClr val="767879">
                    <a:hueOff val="0"/>
                    <a:satOff val="0"/>
                    <a:lumOff val="0"/>
                    <a:alphaOff val="0"/>
                  </a:srgbClr>
                </a:solidFill>
                <a:latin typeface="Century Gothic" panose="020B0502020202020204" pitchFamily="34" charset="0"/>
              </a:rPr>
              <a:t>Mitigating Actions</a:t>
            </a:r>
          </a:p>
          <a:p>
            <a:pPr marL="285757" indent="-285757" defTabSz="622316">
              <a:lnSpc>
                <a:spcPct val="90000"/>
              </a:lnSpc>
              <a:spcBef>
                <a:spcPct val="0"/>
              </a:spcBef>
              <a:spcAft>
                <a:spcPct val="35000"/>
              </a:spcAft>
              <a:buFont typeface="Arial" panose="020B0604020202020204" pitchFamily="34" charset="0"/>
              <a:buChar char="•"/>
              <a:defRPr/>
            </a:pPr>
            <a:r>
              <a:rPr lang="en-GB" sz="1200">
                <a:solidFill>
                  <a:srgbClr val="767879">
                    <a:hueOff val="0"/>
                    <a:satOff val="0"/>
                    <a:lumOff val="0"/>
                    <a:alphaOff val="0"/>
                  </a:srgbClr>
                </a:solidFill>
                <a:latin typeface="Century Gothic" panose="020B0502020202020204" pitchFamily="34" charset="0"/>
              </a:rPr>
              <a:t>Emphasise education and spread learning materials to those who may be sceptical about AI.</a:t>
            </a:r>
          </a:p>
          <a:p>
            <a:pPr marL="285757" indent="-285757" defTabSz="622316">
              <a:lnSpc>
                <a:spcPct val="90000"/>
              </a:lnSpc>
              <a:spcBef>
                <a:spcPct val="0"/>
              </a:spcBef>
              <a:spcAft>
                <a:spcPct val="35000"/>
              </a:spcAft>
              <a:buFont typeface="Arial" panose="020B0604020202020204" pitchFamily="34" charset="0"/>
              <a:buChar char="•"/>
              <a:defRPr/>
            </a:pPr>
            <a:r>
              <a:rPr lang="en-GB" sz="1200">
                <a:solidFill>
                  <a:srgbClr val="767879">
                    <a:hueOff val="0"/>
                    <a:satOff val="0"/>
                    <a:lumOff val="0"/>
                    <a:alphaOff val="0"/>
                  </a:srgbClr>
                </a:solidFill>
                <a:latin typeface="Century Gothic" panose="020B0502020202020204" pitchFamily="34" charset="0"/>
              </a:rPr>
              <a:t>Directly engage communities who may distrust AI, and openly listen to their concerns, then address them accordingly.</a:t>
            </a:r>
          </a:p>
        </p:txBody>
      </p:sp>
      <p:sp>
        <p:nvSpPr>
          <p:cNvPr id="18" name="Rectangle 17">
            <a:extLst>
              <a:ext uri="{FF2B5EF4-FFF2-40B4-BE49-F238E27FC236}">
                <a16:creationId xmlns:a16="http://schemas.microsoft.com/office/drawing/2014/main" id="{ED9364B6-65CC-EC30-827B-E2E3FFCFA2D0}"/>
              </a:ext>
            </a:extLst>
          </p:cNvPr>
          <p:cNvSpPr/>
          <p:nvPr/>
        </p:nvSpPr>
        <p:spPr>
          <a:xfrm>
            <a:off x="7015771" y="2953275"/>
            <a:ext cx="1620000" cy="3085658"/>
          </a:xfrm>
          <a:prstGeom prst="rect">
            <a:avLst/>
          </a:prstGeom>
          <a:solidFill>
            <a:srgbClr val="D2EDC7">
              <a:alpha val="96000"/>
            </a:srgb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6000" tIns="90000" rIns="36000" bIns="90000" numCol="1" spcCol="1270" anchor="t" anchorCtr="0">
            <a:noAutofit/>
          </a:bodyPr>
          <a:lstStyle/>
          <a:p>
            <a:pPr algn="ctr" defTabSz="622316">
              <a:lnSpc>
                <a:spcPct val="90000"/>
              </a:lnSpc>
              <a:spcBef>
                <a:spcPct val="0"/>
              </a:spcBef>
              <a:spcAft>
                <a:spcPct val="35000"/>
              </a:spcAft>
              <a:defRPr/>
            </a:pPr>
            <a:r>
              <a:rPr lang="en-US" sz="1200" b="1">
                <a:solidFill>
                  <a:srgbClr val="767879">
                    <a:hueOff val="0"/>
                    <a:satOff val="0"/>
                    <a:lumOff val="0"/>
                    <a:alphaOff val="0"/>
                  </a:srgbClr>
                </a:solidFill>
                <a:latin typeface="Century Gothic"/>
              </a:rPr>
              <a:t>Mitigating Actions</a:t>
            </a:r>
          </a:p>
          <a:p>
            <a:pPr marL="285750" indent="-285750" defTabSz="622316">
              <a:lnSpc>
                <a:spcPct val="90000"/>
              </a:lnSpc>
              <a:spcBef>
                <a:spcPct val="0"/>
              </a:spcBef>
              <a:spcAft>
                <a:spcPct val="35000"/>
              </a:spcAft>
              <a:buFont typeface="Arial" panose="020B0604020202020204" pitchFamily="34" charset="0"/>
              <a:buChar char="•"/>
              <a:defRPr/>
            </a:pPr>
            <a:r>
              <a:rPr lang="en-GB" sz="1200">
                <a:solidFill>
                  <a:srgbClr val="767879">
                    <a:hueOff val="0"/>
                    <a:satOff val="0"/>
                    <a:lumOff val="0"/>
                    <a:alphaOff val="0"/>
                  </a:srgbClr>
                </a:solidFill>
                <a:latin typeface="Century Gothic"/>
              </a:rPr>
              <a:t>Investigate whether AI capabilities can be moved in house over time.</a:t>
            </a:r>
            <a:endParaRPr lang="en-GB" sz="1200">
              <a:solidFill>
                <a:srgbClr val="767879">
                  <a:hueOff val="0"/>
                  <a:satOff val="0"/>
                  <a:lumOff val="0"/>
                  <a:alphaOff val="0"/>
                </a:srgbClr>
              </a:solidFill>
              <a:latin typeface="Century Gothic" panose="020B0502020202020204" pitchFamily="34" charset="0"/>
            </a:endParaRPr>
          </a:p>
          <a:p>
            <a:pPr marL="285750" indent="-285750" defTabSz="622316">
              <a:lnSpc>
                <a:spcPct val="90000"/>
              </a:lnSpc>
              <a:spcBef>
                <a:spcPct val="0"/>
              </a:spcBef>
              <a:spcAft>
                <a:spcPct val="35000"/>
              </a:spcAft>
              <a:buFont typeface="Arial" panose="020B0604020202020204" pitchFamily="34" charset="0"/>
              <a:buChar char="•"/>
              <a:defRPr/>
            </a:pPr>
            <a:r>
              <a:rPr lang="en-GB" sz="1200">
                <a:solidFill>
                  <a:srgbClr val="767879">
                    <a:hueOff val="0"/>
                    <a:satOff val="0"/>
                    <a:lumOff val="0"/>
                    <a:alphaOff val="0"/>
                  </a:srgbClr>
                </a:solidFill>
                <a:latin typeface="Century Gothic"/>
              </a:rPr>
              <a:t>Conduct long-term planning around the financial and privacy implications of using a third-party provider and discuss how to best work together.</a:t>
            </a:r>
          </a:p>
        </p:txBody>
      </p:sp>
      <p:sp>
        <p:nvSpPr>
          <p:cNvPr id="19" name="Rectangle 18">
            <a:extLst>
              <a:ext uri="{FF2B5EF4-FFF2-40B4-BE49-F238E27FC236}">
                <a16:creationId xmlns:a16="http://schemas.microsoft.com/office/drawing/2014/main" id="{3B667DE9-9106-D7C4-279D-2DA6171A3F20}"/>
              </a:ext>
            </a:extLst>
          </p:cNvPr>
          <p:cNvSpPr/>
          <p:nvPr/>
        </p:nvSpPr>
        <p:spPr>
          <a:xfrm>
            <a:off x="8738743" y="2953275"/>
            <a:ext cx="1620000" cy="3085658"/>
          </a:xfrm>
          <a:prstGeom prst="rect">
            <a:avLst/>
          </a:prstGeom>
          <a:solidFill>
            <a:srgbClr val="D2EDC7">
              <a:alpha val="96000"/>
            </a:srgb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6000" tIns="90000" rIns="36000" bIns="90000" numCol="1" spcCol="1270" anchor="t" anchorCtr="0">
            <a:noAutofit/>
          </a:bodyPr>
          <a:lstStyle/>
          <a:p>
            <a:pPr algn="ctr" defTabSz="622316">
              <a:lnSpc>
                <a:spcPct val="90000"/>
              </a:lnSpc>
              <a:spcBef>
                <a:spcPct val="0"/>
              </a:spcBef>
              <a:spcAft>
                <a:spcPct val="35000"/>
              </a:spcAft>
              <a:defRPr/>
            </a:pPr>
            <a:r>
              <a:rPr lang="en-US" sz="1200" b="1">
                <a:solidFill>
                  <a:srgbClr val="767879">
                    <a:hueOff val="0"/>
                    <a:satOff val="0"/>
                    <a:lumOff val="0"/>
                    <a:alphaOff val="0"/>
                  </a:srgbClr>
                </a:solidFill>
                <a:latin typeface="Century Gothic" panose="020B0502020202020204" pitchFamily="34" charset="0"/>
              </a:rPr>
              <a:t>Mitigating Actions</a:t>
            </a:r>
          </a:p>
          <a:p>
            <a:pPr marL="285757" indent="-285757" defTabSz="622316">
              <a:lnSpc>
                <a:spcPct val="90000"/>
              </a:lnSpc>
              <a:spcBef>
                <a:spcPct val="0"/>
              </a:spcBef>
              <a:spcAft>
                <a:spcPct val="35000"/>
              </a:spcAft>
              <a:buFont typeface="Arial" panose="020B0604020202020204" pitchFamily="34" charset="0"/>
              <a:buChar char="•"/>
              <a:defRPr/>
            </a:pPr>
            <a:r>
              <a:rPr lang="en-GB" sz="1200">
                <a:solidFill>
                  <a:srgbClr val="767879">
                    <a:hueOff val="0"/>
                    <a:satOff val="0"/>
                    <a:lumOff val="0"/>
                    <a:alphaOff val="0"/>
                  </a:srgbClr>
                </a:solidFill>
                <a:latin typeface="Century Gothic" panose="020B0502020202020204" pitchFamily="34" charset="0"/>
              </a:rPr>
              <a:t>To use AI securely, staff need to understand the data they are plugging into the system. </a:t>
            </a:r>
          </a:p>
          <a:p>
            <a:pPr marL="285757" indent="-285757" defTabSz="622316">
              <a:lnSpc>
                <a:spcPct val="90000"/>
              </a:lnSpc>
              <a:spcBef>
                <a:spcPct val="0"/>
              </a:spcBef>
              <a:spcAft>
                <a:spcPct val="35000"/>
              </a:spcAft>
              <a:buFont typeface="Arial" panose="020B0604020202020204" pitchFamily="34" charset="0"/>
              <a:buChar char="•"/>
              <a:defRPr/>
            </a:pPr>
            <a:r>
              <a:rPr lang="en-GB" sz="1200">
                <a:solidFill>
                  <a:srgbClr val="767879">
                    <a:hueOff val="0"/>
                    <a:satOff val="0"/>
                    <a:lumOff val="0"/>
                    <a:alphaOff val="0"/>
                  </a:srgbClr>
                </a:solidFill>
                <a:latin typeface="Century Gothic" panose="020B0502020202020204" pitchFamily="34" charset="0"/>
              </a:rPr>
              <a:t>Data handling training should be rolled out to all staff that may encounter AI.  </a:t>
            </a:r>
            <a:endParaRPr lang="en-US" sz="1200">
              <a:solidFill>
                <a:srgbClr val="767879">
                  <a:hueOff val="0"/>
                  <a:satOff val="0"/>
                  <a:lumOff val="0"/>
                  <a:alphaOff val="0"/>
                </a:srgbClr>
              </a:solidFill>
              <a:latin typeface="Century Gothic" panose="020B0502020202020204" pitchFamily="34" charset="0"/>
            </a:endParaRPr>
          </a:p>
        </p:txBody>
      </p:sp>
      <p:sp>
        <p:nvSpPr>
          <p:cNvPr id="22" name="Rectangle 21">
            <a:extLst>
              <a:ext uri="{FF2B5EF4-FFF2-40B4-BE49-F238E27FC236}">
                <a16:creationId xmlns:a16="http://schemas.microsoft.com/office/drawing/2014/main" id="{6E96D1A1-1F32-1C05-BE1A-6AA5E1922289}"/>
              </a:ext>
            </a:extLst>
          </p:cNvPr>
          <p:cNvSpPr/>
          <p:nvPr/>
        </p:nvSpPr>
        <p:spPr>
          <a:xfrm>
            <a:off x="10461715" y="2948440"/>
            <a:ext cx="1620000" cy="3085659"/>
          </a:xfrm>
          <a:prstGeom prst="rect">
            <a:avLst/>
          </a:prstGeom>
          <a:solidFill>
            <a:srgbClr val="D2EDC7">
              <a:alpha val="96000"/>
            </a:srgb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6000" tIns="90000" rIns="36000" bIns="90000" numCol="1" spcCol="1270" anchor="t" anchorCtr="0">
            <a:noAutofit/>
          </a:bodyPr>
          <a:lstStyle/>
          <a:p>
            <a:pPr algn="ctr" defTabSz="622316">
              <a:lnSpc>
                <a:spcPct val="90000"/>
              </a:lnSpc>
              <a:spcBef>
                <a:spcPct val="0"/>
              </a:spcBef>
              <a:spcAft>
                <a:spcPct val="35000"/>
              </a:spcAft>
              <a:defRPr/>
            </a:pPr>
            <a:r>
              <a:rPr lang="en-US" sz="1200" b="1">
                <a:solidFill>
                  <a:srgbClr val="767879">
                    <a:hueOff val="0"/>
                    <a:satOff val="0"/>
                    <a:lumOff val="0"/>
                    <a:alphaOff val="0"/>
                  </a:srgbClr>
                </a:solidFill>
                <a:latin typeface="Century Gothic" panose="020B0502020202020204" pitchFamily="34" charset="0"/>
              </a:rPr>
              <a:t>Mitigating Actions</a:t>
            </a:r>
          </a:p>
          <a:p>
            <a:pPr marL="285757" indent="-285757" defTabSz="622316">
              <a:lnSpc>
                <a:spcPct val="90000"/>
              </a:lnSpc>
              <a:spcBef>
                <a:spcPct val="0"/>
              </a:spcBef>
              <a:spcAft>
                <a:spcPct val="35000"/>
              </a:spcAft>
              <a:buFont typeface="Arial" panose="020B0604020202020204" pitchFamily="34" charset="0"/>
              <a:buChar char="•"/>
              <a:defRPr/>
            </a:pPr>
            <a:r>
              <a:rPr lang="en-GB" sz="1200">
                <a:solidFill>
                  <a:srgbClr val="767879">
                    <a:hueOff val="0"/>
                    <a:satOff val="0"/>
                    <a:lumOff val="0"/>
                    <a:alphaOff val="0"/>
                  </a:srgbClr>
                </a:solidFill>
                <a:latin typeface="Century Gothic" panose="020B0502020202020204" pitchFamily="34" charset="0"/>
              </a:rPr>
              <a:t>Establish strict access controls to limit who can view or manipulate sensitive data. </a:t>
            </a:r>
          </a:p>
          <a:p>
            <a:pPr marL="285757" indent="-285757" defTabSz="622316">
              <a:lnSpc>
                <a:spcPct val="90000"/>
              </a:lnSpc>
              <a:spcBef>
                <a:spcPct val="0"/>
              </a:spcBef>
              <a:spcAft>
                <a:spcPct val="35000"/>
              </a:spcAft>
              <a:buFont typeface="Arial" panose="020B0604020202020204" pitchFamily="34" charset="0"/>
              <a:buChar char="•"/>
              <a:defRPr/>
            </a:pPr>
            <a:r>
              <a:rPr lang="en-GB" sz="1200">
                <a:solidFill>
                  <a:srgbClr val="767879">
                    <a:hueOff val="0"/>
                    <a:satOff val="0"/>
                    <a:lumOff val="0"/>
                    <a:alphaOff val="0"/>
                  </a:srgbClr>
                </a:solidFill>
                <a:latin typeface="Century Gothic" panose="020B0502020202020204" pitchFamily="34" charset="0"/>
              </a:rPr>
              <a:t>Build on examples where AI has used sensitive information in a safe manner and replicate their success.</a:t>
            </a:r>
          </a:p>
        </p:txBody>
      </p:sp>
    </p:spTree>
    <p:extLst>
      <p:ext uri="{BB962C8B-B14F-4D97-AF65-F5344CB8AC3E}">
        <p14:creationId xmlns:p14="http://schemas.microsoft.com/office/powerpoint/2010/main" val="36874147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FA8F9B5-10E8-3E1E-E875-857B31D5B5BA}"/>
              </a:ext>
            </a:extLst>
          </p:cNvPr>
          <p:cNvSpPr>
            <a:spLocks noGrp="1"/>
          </p:cNvSpPr>
          <p:nvPr>
            <p:ph type="title"/>
          </p:nvPr>
        </p:nvSpPr>
        <p:spPr>
          <a:xfrm>
            <a:off x="4763134" y="2961167"/>
            <a:ext cx="6179730" cy="935665"/>
          </a:xfrm>
        </p:spPr>
        <p:txBody>
          <a:bodyPr>
            <a:normAutofit fontScale="90000"/>
          </a:bodyPr>
          <a:lstStyle/>
          <a:p>
            <a:r>
              <a:rPr lang="en-GB" sz="5000">
                <a:solidFill>
                  <a:srgbClr val="8C5F97"/>
                </a:solidFill>
                <a:latin typeface="Century Gothic"/>
              </a:rPr>
              <a:t>Aligning AI &amp; CCIN principles</a:t>
            </a:r>
            <a:endParaRPr lang="en-GB" sz="5000">
              <a:solidFill>
                <a:srgbClr val="8C5F97"/>
              </a:solidFill>
            </a:endParaRPr>
          </a:p>
        </p:txBody>
      </p:sp>
      <p:sp>
        <p:nvSpPr>
          <p:cNvPr id="4" name="Slide Number Placeholder 3">
            <a:extLst>
              <a:ext uri="{FF2B5EF4-FFF2-40B4-BE49-F238E27FC236}">
                <a16:creationId xmlns:a16="http://schemas.microsoft.com/office/drawing/2014/main" id="{A3B1C70B-A972-62AD-83E9-38FEDB31B70F}"/>
              </a:ext>
            </a:extLst>
          </p:cNvPr>
          <p:cNvSpPr>
            <a:spLocks noGrp="1"/>
          </p:cNvSpPr>
          <p:nvPr>
            <p:ph type="sldNum" sz="quarter" idx="4294967295"/>
          </p:nvPr>
        </p:nvSpPr>
        <p:spPr>
          <a:xfrm>
            <a:off x="9485313" y="6354763"/>
            <a:ext cx="2706687" cy="361950"/>
          </a:xfrm>
        </p:spPr>
        <p:txBody>
          <a:bodyPr/>
          <a:lstStyle/>
          <a:p>
            <a:pPr defTabSz="914423">
              <a:defRPr/>
            </a:pPr>
            <a:fld id="{6D317083-583A-4C42-B2C5-F5A08834B545}" type="slidenum">
              <a:rPr lang="en-GB">
                <a:solidFill>
                  <a:srgbClr val="767879">
                    <a:tint val="75000"/>
                  </a:srgbClr>
                </a:solidFill>
              </a:rPr>
              <a:pPr defTabSz="914423">
                <a:defRPr/>
              </a:pPr>
              <a:t>15</a:t>
            </a:fld>
            <a:endParaRPr lang="en-GB">
              <a:solidFill>
                <a:srgbClr val="767879">
                  <a:tint val="75000"/>
                </a:srgbClr>
              </a:solidFill>
            </a:endParaRPr>
          </a:p>
        </p:txBody>
      </p:sp>
    </p:spTree>
    <p:extLst>
      <p:ext uri="{BB962C8B-B14F-4D97-AF65-F5344CB8AC3E}">
        <p14:creationId xmlns:p14="http://schemas.microsoft.com/office/powerpoint/2010/main" val="5416676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Rounded Corners 34">
            <a:extLst>
              <a:ext uri="{FF2B5EF4-FFF2-40B4-BE49-F238E27FC236}">
                <a16:creationId xmlns:a16="http://schemas.microsoft.com/office/drawing/2014/main" id="{17EDE354-1209-3997-4907-AE2EE6F5EFDD}"/>
              </a:ext>
            </a:extLst>
          </p:cNvPr>
          <p:cNvSpPr/>
          <p:nvPr/>
        </p:nvSpPr>
        <p:spPr>
          <a:xfrm>
            <a:off x="2210627" y="3037169"/>
            <a:ext cx="7797185" cy="940010"/>
          </a:xfrm>
          <a:prstGeom prst="roundRect">
            <a:avLst>
              <a:gd name="adj" fmla="val 11895"/>
            </a:avLst>
          </a:prstGeom>
          <a:solidFill>
            <a:schemeClr val="bg2"/>
          </a:solidFill>
          <a:ln>
            <a:solidFill>
              <a:srgbClr val="98CD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latin typeface="Century Gothic" panose="020B0502020202020204" pitchFamily="34" charset="0"/>
            </a:endParaRPr>
          </a:p>
        </p:txBody>
      </p:sp>
      <p:sp>
        <p:nvSpPr>
          <p:cNvPr id="2" name="Title 1">
            <a:extLst>
              <a:ext uri="{FF2B5EF4-FFF2-40B4-BE49-F238E27FC236}">
                <a16:creationId xmlns:a16="http://schemas.microsoft.com/office/drawing/2014/main" id="{3AA64B1D-8CED-4752-30F7-C4C35BE92AF6}"/>
              </a:ext>
            </a:extLst>
          </p:cNvPr>
          <p:cNvSpPr>
            <a:spLocks noGrp="1"/>
          </p:cNvSpPr>
          <p:nvPr>
            <p:ph type="title"/>
          </p:nvPr>
        </p:nvSpPr>
        <p:spPr/>
        <p:txBody>
          <a:bodyPr>
            <a:normAutofit fontScale="90000"/>
          </a:bodyPr>
          <a:lstStyle/>
          <a:p>
            <a:r>
              <a:rPr lang="en-GB">
                <a:solidFill>
                  <a:srgbClr val="8C5F97"/>
                </a:solidFill>
              </a:rPr>
              <a:t>How does an AI offer align with Cooperative Principles?</a:t>
            </a:r>
          </a:p>
        </p:txBody>
      </p:sp>
      <p:sp>
        <p:nvSpPr>
          <p:cNvPr id="4" name="Slide Number Placeholder 3">
            <a:extLst>
              <a:ext uri="{FF2B5EF4-FFF2-40B4-BE49-F238E27FC236}">
                <a16:creationId xmlns:a16="http://schemas.microsoft.com/office/drawing/2014/main" id="{0903484B-BEAF-9339-4745-645EDE26B9AE}"/>
              </a:ext>
            </a:extLst>
          </p:cNvPr>
          <p:cNvSpPr>
            <a:spLocks noGrp="1"/>
          </p:cNvSpPr>
          <p:nvPr>
            <p:ph type="sldNum" sz="quarter" idx="4294967295"/>
          </p:nvPr>
        </p:nvSpPr>
        <p:spPr>
          <a:xfrm>
            <a:off x="9221789" y="6354431"/>
            <a:ext cx="2706687" cy="362282"/>
          </a:xfrm>
        </p:spPr>
        <p:txBody>
          <a:bodyPr/>
          <a:lstStyle/>
          <a:p>
            <a:fld id="{6D317083-583A-4C42-B2C5-F5A08834B545}" type="slidenum">
              <a:rPr lang="en-GB" smtClean="0"/>
              <a:t>16</a:t>
            </a:fld>
            <a:endParaRPr lang="en-GB"/>
          </a:p>
        </p:txBody>
      </p:sp>
      <p:sp>
        <p:nvSpPr>
          <p:cNvPr id="8" name="Rectangle: Rounded Corners 7">
            <a:extLst>
              <a:ext uri="{FF2B5EF4-FFF2-40B4-BE49-F238E27FC236}">
                <a16:creationId xmlns:a16="http://schemas.microsoft.com/office/drawing/2014/main" id="{C9C91B7B-1328-7428-BB81-76C919FC27FD}"/>
              </a:ext>
            </a:extLst>
          </p:cNvPr>
          <p:cNvSpPr/>
          <p:nvPr/>
        </p:nvSpPr>
        <p:spPr>
          <a:xfrm>
            <a:off x="401158" y="972058"/>
            <a:ext cx="3380950" cy="944771"/>
          </a:xfrm>
          <a:prstGeom prst="roundRect">
            <a:avLst>
              <a:gd name="adj" fmla="val 11895"/>
            </a:avLst>
          </a:prstGeom>
          <a:solidFill>
            <a:srgbClr val="E62285"/>
          </a:solidFill>
          <a:ln>
            <a:solidFill>
              <a:srgbClr val="E6228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latin typeface="Century Gothic" panose="020B0502020202020204" pitchFamily="34" charset="0"/>
            </a:endParaRPr>
          </a:p>
        </p:txBody>
      </p:sp>
      <p:sp>
        <p:nvSpPr>
          <p:cNvPr id="34" name="Rectangle: Rounded Corners 33">
            <a:extLst>
              <a:ext uri="{FF2B5EF4-FFF2-40B4-BE49-F238E27FC236}">
                <a16:creationId xmlns:a16="http://schemas.microsoft.com/office/drawing/2014/main" id="{58C066CE-51A8-EDAA-D279-B6AB1B6F9BD3}"/>
              </a:ext>
            </a:extLst>
          </p:cNvPr>
          <p:cNvSpPr/>
          <p:nvPr/>
        </p:nvSpPr>
        <p:spPr>
          <a:xfrm>
            <a:off x="2210628" y="972058"/>
            <a:ext cx="7797185" cy="946359"/>
          </a:xfrm>
          <a:prstGeom prst="roundRect">
            <a:avLst>
              <a:gd name="adj" fmla="val 11895"/>
            </a:avLst>
          </a:prstGeom>
          <a:solidFill>
            <a:schemeClr val="bg2"/>
          </a:solidFill>
          <a:ln>
            <a:solidFill>
              <a:srgbClr val="E6228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latin typeface="Century Gothic" panose="020B0502020202020204" pitchFamily="34" charset="0"/>
            </a:endParaRPr>
          </a:p>
        </p:txBody>
      </p:sp>
      <p:sp>
        <p:nvSpPr>
          <p:cNvPr id="41" name="Flowchart: Data 40">
            <a:extLst>
              <a:ext uri="{FF2B5EF4-FFF2-40B4-BE49-F238E27FC236}">
                <a16:creationId xmlns:a16="http://schemas.microsoft.com/office/drawing/2014/main" id="{E652EEFD-AF91-809A-7C65-9E48DDFB6A4C}"/>
              </a:ext>
            </a:extLst>
          </p:cNvPr>
          <p:cNvSpPr/>
          <p:nvPr/>
        </p:nvSpPr>
        <p:spPr>
          <a:xfrm flipH="1">
            <a:off x="1750045" y="972058"/>
            <a:ext cx="2308860" cy="946359"/>
          </a:xfrm>
          <a:prstGeom prst="flowChartInputOutput">
            <a:avLst/>
          </a:prstGeom>
          <a:solidFill>
            <a:schemeClr val="bg2"/>
          </a:solidFill>
          <a:ln w="12700">
            <a:solidFill>
              <a:srgbClr val="E6228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latin typeface="Century Gothic" panose="020B0502020202020204" pitchFamily="34" charset="0"/>
            </a:endParaRPr>
          </a:p>
        </p:txBody>
      </p:sp>
      <p:sp>
        <p:nvSpPr>
          <p:cNvPr id="69" name="Rectangle 68">
            <a:extLst>
              <a:ext uri="{FF2B5EF4-FFF2-40B4-BE49-F238E27FC236}">
                <a16:creationId xmlns:a16="http://schemas.microsoft.com/office/drawing/2014/main" id="{E88E40AB-5BF3-15CC-0A80-429C4BB14103}"/>
              </a:ext>
            </a:extLst>
          </p:cNvPr>
          <p:cNvSpPr/>
          <p:nvPr/>
        </p:nvSpPr>
        <p:spPr>
          <a:xfrm>
            <a:off x="3426193" y="986756"/>
            <a:ext cx="1258649" cy="91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latin typeface="Century Gothic" panose="020B0502020202020204" pitchFamily="34" charset="0"/>
            </a:endParaRPr>
          </a:p>
        </p:txBody>
      </p:sp>
      <p:sp>
        <p:nvSpPr>
          <p:cNvPr id="46" name="TextBox 45">
            <a:extLst>
              <a:ext uri="{FF2B5EF4-FFF2-40B4-BE49-F238E27FC236}">
                <a16:creationId xmlns:a16="http://schemas.microsoft.com/office/drawing/2014/main" id="{254E88D7-1778-94F5-E82A-C30337864883}"/>
              </a:ext>
            </a:extLst>
          </p:cNvPr>
          <p:cNvSpPr txBox="1"/>
          <p:nvPr/>
        </p:nvSpPr>
        <p:spPr>
          <a:xfrm>
            <a:off x="401159" y="1487529"/>
            <a:ext cx="1474790" cy="583200"/>
          </a:xfrm>
          <a:prstGeom prst="rect">
            <a:avLst/>
          </a:prstGeom>
          <a:noFill/>
        </p:spPr>
        <p:txBody>
          <a:bodyPr wrap="square" lIns="36000" tIns="36000" rIns="36000" bIns="36000" rtlCol="0">
            <a:normAutofit/>
          </a:bodyPr>
          <a:lstStyle/>
          <a:p>
            <a:pPr algn="ctr"/>
            <a:r>
              <a:rPr lang="en-GB" sz="1200" b="1">
                <a:solidFill>
                  <a:schemeClr val="bg1"/>
                </a:solidFill>
                <a:latin typeface="Century Gothic" panose="020B0502020202020204" pitchFamily="34" charset="0"/>
                <a:ea typeface="Sans Serif Collection" panose="020B0502040504020204" pitchFamily="34" charset="0"/>
                <a:cs typeface="Arial" panose="020B0604020202020204" pitchFamily="34" charset="0"/>
              </a:rPr>
              <a:t>Social Partnership</a:t>
            </a:r>
          </a:p>
        </p:txBody>
      </p:sp>
      <p:sp>
        <p:nvSpPr>
          <p:cNvPr id="139" name="TextBox 138">
            <a:extLst>
              <a:ext uri="{FF2B5EF4-FFF2-40B4-BE49-F238E27FC236}">
                <a16:creationId xmlns:a16="http://schemas.microsoft.com/office/drawing/2014/main" id="{1F92846A-60BD-5D40-A9F6-2D3976FD33E7}"/>
              </a:ext>
            </a:extLst>
          </p:cNvPr>
          <p:cNvSpPr txBox="1"/>
          <p:nvPr/>
        </p:nvSpPr>
        <p:spPr>
          <a:xfrm>
            <a:off x="2008240" y="976520"/>
            <a:ext cx="7999572" cy="804049"/>
          </a:xfrm>
          <a:prstGeom prst="rect">
            <a:avLst/>
          </a:prstGeom>
          <a:noFill/>
        </p:spPr>
        <p:txBody>
          <a:bodyPr wrap="square" lIns="91440" tIns="45720" rIns="91440" bIns="45720" numCol="2" rtlCol="0" anchor="t">
            <a:normAutofit/>
          </a:bodyPr>
          <a:lstStyle/>
          <a:p>
            <a:r>
              <a:rPr lang="en-GB" sz="1200">
                <a:solidFill>
                  <a:srgbClr val="595959"/>
                </a:solidFill>
                <a:latin typeface="Century Gothic"/>
              </a:rPr>
              <a:t>Through leveraging AI-driven insights stakeholders can:</a:t>
            </a:r>
          </a:p>
          <a:p>
            <a:endParaRPr lang="en-GB" sz="1200">
              <a:solidFill>
                <a:srgbClr val="595959"/>
              </a:solidFill>
              <a:latin typeface="Century Gothic"/>
            </a:endParaRPr>
          </a:p>
          <a:p>
            <a:pPr marL="171450" indent="-171450">
              <a:buFont typeface="Arial" panose="020B0604020202020204" pitchFamily="34" charset="0"/>
              <a:buChar char="•"/>
            </a:pPr>
            <a:r>
              <a:rPr lang="en-GB" sz="1200">
                <a:solidFill>
                  <a:srgbClr val="595959"/>
                </a:solidFill>
                <a:latin typeface="Century Gothic"/>
              </a:rPr>
              <a:t>Foster a shared sense of responsibility and mutual benefit.</a:t>
            </a:r>
          </a:p>
          <a:p>
            <a:endParaRPr lang="en-GB" sz="1200">
              <a:solidFill>
                <a:srgbClr val="595959"/>
              </a:solidFill>
              <a:latin typeface="Century Gothic" panose="020B0502020202020204" pitchFamily="34" charset="0"/>
            </a:endParaRPr>
          </a:p>
        </p:txBody>
      </p:sp>
      <p:pic>
        <p:nvPicPr>
          <p:cNvPr id="154" name="Picture 153">
            <a:extLst>
              <a:ext uri="{FF2B5EF4-FFF2-40B4-BE49-F238E27FC236}">
                <a16:creationId xmlns:a16="http://schemas.microsoft.com/office/drawing/2014/main" id="{9A36EC4C-E043-0833-FDDF-F876690AA233}"/>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4817" b="95349" l="2519" r="97043">
                        <a14:foregroundMark x1="4381" y1="11462" x2="11172" y2="10133"/>
                        <a14:foregroundMark x1="11172" y1="10133" x2="19113" y2="11794"/>
                        <a14:foregroundMark x1="19113" y1="11794" x2="14677" y2="20598"/>
                        <a14:foregroundMark x1="14677" y1="20598" x2="5915" y2="19103"/>
                        <a14:foregroundMark x1="5915" y1="19103" x2="4545" y2="15116"/>
                        <a14:foregroundMark x1="7503" y1="47010" x2="23330" y2="49169"/>
                        <a14:foregroundMark x1="31982" y1="9302" x2="44031" y2="22591"/>
                        <a14:foregroundMark x1="53395" y1="15449" x2="71030" y2="19435"/>
                        <a14:foregroundMark x1="77054" y1="11462" x2="94469" y2="27575"/>
                        <a14:foregroundMark x1="78970" y1="40199" x2="95181" y2="53488"/>
                        <a14:foregroundMark x1="52464" y1="38040" x2="70756" y2="55316"/>
                        <a14:foregroundMark x1="27492" y1="41528" x2="45126" y2="59468"/>
                        <a14:foregroundMark x1="28423" y1="75249" x2="46386" y2="95349"/>
                        <a14:foregroundMark x1="51862" y1="73588" x2="68127" y2="93355"/>
                        <a14:foregroundMark x1="68127" y1="93355" x2="71358" y2="86379"/>
                        <a14:foregroundMark x1="97043" y1="5316" x2="91950" y2="12957"/>
                        <a14:foregroundMark x1="91950" y1="12957" x2="76123" y2="22591"/>
                        <a14:foregroundMark x1="78806" y1="4983" x2="95674" y2="14120"/>
                        <a14:foregroundMark x1="95674" y1="14120" x2="95783" y2="14618"/>
                        <a14:foregroundMark x1="21413" y1="12126" x2="12267" y2="24252"/>
                        <a14:foregroundMark x1="12267" y1="24252" x2="7667" y2="25748"/>
                        <a14:foregroundMark x1="7667" y1="25748" x2="2738" y2="14286"/>
                        <a14:foregroundMark x1="2738" y1="14286" x2="2519" y2="10797"/>
                        <a14:foregroundMark x1="28916" y1="17110" x2="29847" y2="18272"/>
                        <a14:foregroundMark x1="30887" y1="13953" x2="30887" y2="13953"/>
                        <a14:foregroundMark x1="29628" y1="10465" x2="31271" y2="18605"/>
                        <a14:foregroundMark x1="69496" y1="4983" x2="56627" y2="8140"/>
                        <a14:foregroundMark x1="56627" y1="8140" x2="53669" y2="18272"/>
                        <a14:foregroundMark x1="53669" y1="18272" x2="61336" y2="26578"/>
                        <a14:foregroundMark x1="61336" y1="26578" x2="70099" y2="23256"/>
                        <a14:foregroundMark x1="70099" y1="23256" x2="71961" y2="10797"/>
                        <a14:foregroundMark x1="71961" y1="10797" x2="69277" y2="6146"/>
                        <a14:foregroundMark x1="55312" y1="6811" x2="51424" y2="14452"/>
                        <a14:foregroundMark x1="51424" y1="14452" x2="55915" y2="24086"/>
                        <a14:foregroundMark x1="55915" y1="24086" x2="56462" y2="24086"/>
                        <a14:foregroundMark x1="53779" y1="41694" x2="56846" y2="54485"/>
                        <a14:foregroundMark x1="30449" y1="52990" x2="30449" y2="52990"/>
                        <a14:foregroundMark x1="4053" y1="40864" x2="15498" y2="41528"/>
                        <a14:foregroundMark x1="15498" y1="41528" x2="20701" y2="50166"/>
                        <a14:foregroundMark x1="20701" y1="50166" x2="17087" y2="58638"/>
                        <a14:foregroundMark x1="17087" y1="58638" x2="12486" y2="59136"/>
                        <a14:foregroundMark x1="12486" y1="59136" x2="7996" y2="55316"/>
                        <a14:foregroundMark x1="7996" y1="55316" x2="4162" y2="43522"/>
                        <a14:foregroundMark x1="4162" y1="43522" x2="4053" y2="40864"/>
                      </a14:backgroundRemoval>
                    </a14:imgEffect>
                  </a14:imgLayer>
                </a14:imgProps>
              </a:ext>
            </a:extLst>
          </a:blip>
          <a:srcRect l="2607" t="9670" r="92423" b="78269"/>
          <a:stretch/>
        </p:blipFill>
        <p:spPr>
          <a:xfrm>
            <a:off x="847414" y="1039792"/>
            <a:ext cx="582281" cy="465825"/>
          </a:xfrm>
          <a:prstGeom prst="rect">
            <a:avLst/>
          </a:prstGeom>
        </p:spPr>
      </p:pic>
      <p:sp>
        <p:nvSpPr>
          <p:cNvPr id="16" name="Rectangle 15">
            <a:extLst>
              <a:ext uri="{FF2B5EF4-FFF2-40B4-BE49-F238E27FC236}">
                <a16:creationId xmlns:a16="http://schemas.microsoft.com/office/drawing/2014/main" id="{FC8DC5C2-47F3-FF42-1D37-90BFF48889FE}"/>
              </a:ext>
            </a:extLst>
          </p:cNvPr>
          <p:cNvSpPr/>
          <p:nvPr/>
        </p:nvSpPr>
        <p:spPr>
          <a:xfrm>
            <a:off x="10386246" y="1102325"/>
            <a:ext cx="103212" cy="103212"/>
          </a:xfrm>
          <a:prstGeom prst="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latin typeface="Century Gothic" panose="020B0502020202020204" pitchFamily="34" charset="0"/>
            </a:endParaRPr>
          </a:p>
        </p:txBody>
      </p:sp>
      <p:sp>
        <p:nvSpPr>
          <p:cNvPr id="17" name="TextBox 16">
            <a:extLst>
              <a:ext uri="{FF2B5EF4-FFF2-40B4-BE49-F238E27FC236}">
                <a16:creationId xmlns:a16="http://schemas.microsoft.com/office/drawing/2014/main" id="{74C9AC4C-2F55-8CC7-1C92-4593A851B267}"/>
              </a:ext>
            </a:extLst>
          </p:cNvPr>
          <p:cNvSpPr txBox="1"/>
          <p:nvPr/>
        </p:nvSpPr>
        <p:spPr>
          <a:xfrm>
            <a:off x="10513399" y="1023531"/>
            <a:ext cx="1575060" cy="415498"/>
          </a:xfrm>
          <a:prstGeom prst="rect">
            <a:avLst/>
          </a:prstGeom>
          <a:noFill/>
        </p:spPr>
        <p:txBody>
          <a:bodyPr wrap="square" rtlCol="0">
            <a:spAutoFit/>
          </a:bodyPr>
          <a:lstStyle/>
          <a:p>
            <a:r>
              <a:rPr lang="en-GB" sz="1050">
                <a:solidFill>
                  <a:srgbClr val="595959"/>
                </a:solidFill>
                <a:latin typeface="Century Gothic" panose="020B0502020202020204" pitchFamily="34" charset="0"/>
              </a:rPr>
              <a:t>= AI can drive this principle</a:t>
            </a:r>
          </a:p>
        </p:txBody>
      </p:sp>
      <p:sp>
        <p:nvSpPr>
          <p:cNvPr id="18" name="TextBox 17">
            <a:extLst>
              <a:ext uri="{FF2B5EF4-FFF2-40B4-BE49-F238E27FC236}">
                <a16:creationId xmlns:a16="http://schemas.microsoft.com/office/drawing/2014/main" id="{C9257810-7DCE-65C7-35BA-AB54F7E02C10}"/>
              </a:ext>
            </a:extLst>
          </p:cNvPr>
          <p:cNvSpPr txBox="1"/>
          <p:nvPr/>
        </p:nvSpPr>
        <p:spPr>
          <a:xfrm>
            <a:off x="10418149" y="1601415"/>
            <a:ext cx="1575060" cy="415498"/>
          </a:xfrm>
          <a:prstGeom prst="rect">
            <a:avLst/>
          </a:prstGeom>
          <a:noFill/>
        </p:spPr>
        <p:txBody>
          <a:bodyPr wrap="square" rtlCol="0">
            <a:spAutoFit/>
          </a:bodyPr>
          <a:lstStyle/>
          <a:p>
            <a:r>
              <a:rPr lang="en-GB" sz="1050">
                <a:solidFill>
                  <a:srgbClr val="595959"/>
                </a:solidFill>
                <a:latin typeface="Century Gothic" panose="020B0502020202020204" pitchFamily="34" charset="0"/>
              </a:rPr>
              <a:t>= AI is an example of this principle</a:t>
            </a:r>
          </a:p>
        </p:txBody>
      </p:sp>
      <p:sp>
        <p:nvSpPr>
          <p:cNvPr id="44" name="Isosceles Triangle 43">
            <a:extLst>
              <a:ext uri="{FF2B5EF4-FFF2-40B4-BE49-F238E27FC236}">
                <a16:creationId xmlns:a16="http://schemas.microsoft.com/office/drawing/2014/main" id="{6520D991-C322-E05E-CF4E-9AAA4613391F}"/>
              </a:ext>
            </a:extLst>
          </p:cNvPr>
          <p:cNvSpPr/>
          <p:nvPr/>
        </p:nvSpPr>
        <p:spPr>
          <a:xfrm>
            <a:off x="5971857" y="1033152"/>
            <a:ext cx="103212" cy="103212"/>
          </a:xfrm>
          <a:prstGeom prst="triangle">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latin typeface="Century Gothic" panose="020B0502020202020204" pitchFamily="34" charset="0"/>
            </a:endParaRPr>
          </a:p>
        </p:txBody>
      </p:sp>
      <p:sp>
        <p:nvSpPr>
          <p:cNvPr id="6" name="Rectangle: Rounded Corners 5">
            <a:extLst>
              <a:ext uri="{FF2B5EF4-FFF2-40B4-BE49-F238E27FC236}">
                <a16:creationId xmlns:a16="http://schemas.microsoft.com/office/drawing/2014/main" id="{F43B886F-499A-0BFA-A1B3-681C419D3DD5}"/>
              </a:ext>
            </a:extLst>
          </p:cNvPr>
          <p:cNvSpPr/>
          <p:nvPr/>
        </p:nvSpPr>
        <p:spPr>
          <a:xfrm>
            <a:off x="401157" y="2010893"/>
            <a:ext cx="3380950" cy="941595"/>
          </a:xfrm>
          <a:prstGeom prst="roundRect">
            <a:avLst>
              <a:gd name="adj" fmla="val 11895"/>
            </a:avLst>
          </a:prstGeom>
          <a:solidFill>
            <a:srgbClr val="0DB5CA"/>
          </a:solidFill>
          <a:ln>
            <a:solidFill>
              <a:srgbClr val="0DB5C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latin typeface="Century Gothic" panose="020B0502020202020204" pitchFamily="34" charset="0"/>
            </a:endParaRPr>
          </a:p>
        </p:txBody>
      </p:sp>
      <p:sp>
        <p:nvSpPr>
          <p:cNvPr id="32" name="Rectangle: Rounded Corners 31">
            <a:extLst>
              <a:ext uri="{FF2B5EF4-FFF2-40B4-BE49-F238E27FC236}">
                <a16:creationId xmlns:a16="http://schemas.microsoft.com/office/drawing/2014/main" id="{C0BB16A8-E42A-5543-3CAC-480F4A3C34C9}"/>
              </a:ext>
            </a:extLst>
          </p:cNvPr>
          <p:cNvSpPr/>
          <p:nvPr/>
        </p:nvSpPr>
        <p:spPr>
          <a:xfrm>
            <a:off x="2223928" y="2010893"/>
            <a:ext cx="7797185" cy="940010"/>
          </a:xfrm>
          <a:prstGeom prst="roundRect">
            <a:avLst>
              <a:gd name="adj" fmla="val 11895"/>
            </a:avLst>
          </a:prstGeom>
          <a:solidFill>
            <a:schemeClr val="bg2"/>
          </a:solidFill>
          <a:ln>
            <a:solidFill>
              <a:srgbClr val="0DB5C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latin typeface="Century Gothic" panose="020B0502020202020204" pitchFamily="34" charset="0"/>
            </a:endParaRPr>
          </a:p>
        </p:txBody>
      </p:sp>
      <p:sp>
        <p:nvSpPr>
          <p:cNvPr id="49" name="TextBox 48">
            <a:extLst>
              <a:ext uri="{FF2B5EF4-FFF2-40B4-BE49-F238E27FC236}">
                <a16:creationId xmlns:a16="http://schemas.microsoft.com/office/drawing/2014/main" id="{B837CB74-293B-28AE-C5E7-FA811E625F93}"/>
              </a:ext>
            </a:extLst>
          </p:cNvPr>
          <p:cNvSpPr txBox="1"/>
          <p:nvPr/>
        </p:nvSpPr>
        <p:spPr>
          <a:xfrm>
            <a:off x="401158" y="2531195"/>
            <a:ext cx="1474790" cy="583200"/>
          </a:xfrm>
          <a:prstGeom prst="rect">
            <a:avLst/>
          </a:prstGeom>
          <a:noFill/>
        </p:spPr>
        <p:txBody>
          <a:bodyPr wrap="square" lIns="36000" tIns="36000" rIns="36000" bIns="36000" rtlCol="0">
            <a:normAutofit/>
          </a:bodyPr>
          <a:lstStyle/>
          <a:p>
            <a:pPr algn="ctr"/>
            <a:r>
              <a:rPr lang="en-GB" sz="1200" b="1">
                <a:solidFill>
                  <a:schemeClr val="bg1"/>
                </a:solidFill>
                <a:latin typeface="Century Gothic" panose="020B0502020202020204" pitchFamily="34" charset="0"/>
                <a:ea typeface="Sans Serif Collection" panose="020B0502040504020204" pitchFamily="34" charset="0"/>
                <a:cs typeface="Arial" panose="020B0604020202020204" pitchFamily="34" charset="0"/>
              </a:rPr>
              <a:t>Democratic Engagement</a:t>
            </a:r>
          </a:p>
        </p:txBody>
      </p:sp>
      <p:sp>
        <p:nvSpPr>
          <p:cNvPr id="74" name="Flowchart: Data 73">
            <a:extLst>
              <a:ext uri="{FF2B5EF4-FFF2-40B4-BE49-F238E27FC236}">
                <a16:creationId xmlns:a16="http://schemas.microsoft.com/office/drawing/2014/main" id="{2E9631AF-9FFB-F107-5815-0476A6F83958}"/>
              </a:ext>
            </a:extLst>
          </p:cNvPr>
          <p:cNvSpPr/>
          <p:nvPr/>
        </p:nvSpPr>
        <p:spPr>
          <a:xfrm flipH="1">
            <a:off x="1750044" y="2010893"/>
            <a:ext cx="2308860" cy="941595"/>
          </a:xfrm>
          <a:prstGeom prst="flowChartInputOutput">
            <a:avLst/>
          </a:prstGeom>
          <a:solidFill>
            <a:schemeClr val="bg2"/>
          </a:solidFill>
          <a:ln w="12700">
            <a:solidFill>
              <a:srgbClr val="0DB5C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latin typeface="Century Gothic" panose="020B0502020202020204" pitchFamily="34" charset="0"/>
            </a:endParaRPr>
          </a:p>
        </p:txBody>
      </p:sp>
      <p:sp>
        <p:nvSpPr>
          <p:cNvPr id="75" name="Rectangle 74">
            <a:extLst>
              <a:ext uri="{FF2B5EF4-FFF2-40B4-BE49-F238E27FC236}">
                <a16:creationId xmlns:a16="http://schemas.microsoft.com/office/drawing/2014/main" id="{E37291DE-0356-B39A-B065-D0D47A604A90}"/>
              </a:ext>
            </a:extLst>
          </p:cNvPr>
          <p:cNvSpPr/>
          <p:nvPr/>
        </p:nvSpPr>
        <p:spPr>
          <a:xfrm>
            <a:off x="3426193" y="2017970"/>
            <a:ext cx="1258649" cy="9216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latin typeface="Century Gothic" panose="020B0502020202020204" pitchFamily="34" charset="0"/>
            </a:endParaRPr>
          </a:p>
        </p:txBody>
      </p:sp>
      <p:sp>
        <p:nvSpPr>
          <p:cNvPr id="144" name="TextBox 143">
            <a:extLst>
              <a:ext uri="{FF2B5EF4-FFF2-40B4-BE49-F238E27FC236}">
                <a16:creationId xmlns:a16="http://schemas.microsoft.com/office/drawing/2014/main" id="{981F2B17-53D2-2264-F358-DA7B66A98E90}"/>
              </a:ext>
            </a:extLst>
          </p:cNvPr>
          <p:cNvSpPr txBox="1"/>
          <p:nvPr/>
        </p:nvSpPr>
        <p:spPr>
          <a:xfrm>
            <a:off x="2116139" y="2019696"/>
            <a:ext cx="7759381" cy="886839"/>
          </a:xfrm>
          <a:prstGeom prst="rect">
            <a:avLst/>
          </a:prstGeom>
          <a:noFill/>
        </p:spPr>
        <p:txBody>
          <a:bodyPr wrap="square" lIns="91440" tIns="45720" rIns="91440" bIns="45720" numCol="2" rtlCol="0" anchor="t">
            <a:normAutofit/>
          </a:bodyPr>
          <a:lstStyle/>
          <a:p>
            <a:r>
              <a:rPr lang="en-GB" sz="1200">
                <a:solidFill>
                  <a:srgbClr val="595959"/>
                </a:solidFill>
                <a:latin typeface="Century Gothic"/>
              </a:rPr>
              <a:t>AI can provide tools that:</a:t>
            </a:r>
          </a:p>
          <a:p>
            <a:pPr marL="285750" indent="-285750">
              <a:buFont typeface="Arial" panose="020B0604020202020204" pitchFamily="34" charset="0"/>
              <a:buChar char="•"/>
            </a:pPr>
            <a:r>
              <a:rPr lang="en-GB" sz="1200">
                <a:solidFill>
                  <a:srgbClr val="595959"/>
                </a:solidFill>
                <a:latin typeface="Century Gothic"/>
              </a:rPr>
              <a:t>Gather public opinions, analyse feedback, and ensure that the voices of all residents are heard such as through Chatbots and Virtual assistants</a:t>
            </a:r>
          </a:p>
          <a:p>
            <a:pPr marL="285750" indent="-285750">
              <a:buFont typeface="Arial" panose="020B0604020202020204" pitchFamily="34" charset="0"/>
              <a:buChar char="•"/>
            </a:pPr>
            <a:r>
              <a:rPr lang="en-GB" sz="1200">
                <a:solidFill>
                  <a:srgbClr val="595959"/>
                </a:solidFill>
                <a:latin typeface="Century Gothic"/>
              </a:rPr>
              <a:t>Enable broader and more inclusive participation in decision-making processes  </a:t>
            </a:r>
          </a:p>
        </p:txBody>
      </p:sp>
      <p:pic>
        <p:nvPicPr>
          <p:cNvPr id="156" name="Picture 155">
            <a:extLst>
              <a:ext uri="{FF2B5EF4-FFF2-40B4-BE49-F238E27FC236}">
                <a16:creationId xmlns:a16="http://schemas.microsoft.com/office/drawing/2014/main" id="{147BC5C8-7DBD-1487-44AB-7113FB306B56}"/>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4817" b="95349" l="2519" r="97043">
                        <a14:foregroundMark x1="4381" y1="11462" x2="11172" y2="10133"/>
                        <a14:foregroundMark x1="11172" y1="10133" x2="19113" y2="11794"/>
                        <a14:foregroundMark x1="19113" y1="11794" x2="14677" y2="20598"/>
                        <a14:foregroundMark x1="14677" y1="20598" x2="5915" y2="19103"/>
                        <a14:foregroundMark x1="5915" y1="19103" x2="4545" y2="15116"/>
                        <a14:foregroundMark x1="7503" y1="47010" x2="23330" y2="49169"/>
                        <a14:foregroundMark x1="31982" y1="9302" x2="44031" y2="22591"/>
                        <a14:foregroundMark x1="53395" y1="15449" x2="71030" y2="19435"/>
                        <a14:foregroundMark x1="77054" y1="11462" x2="94469" y2="27575"/>
                        <a14:foregroundMark x1="78970" y1="40199" x2="95181" y2="53488"/>
                        <a14:foregroundMark x1="52464" y1="38040" x2="70756" y2="55316"/>
                        <a14:foregroundMark x1="27492" y1="41528" x2="45126" y2="59468"/>
                        <a14:foregroundMark x1="28423" y1="75249" x2="46386" y2="95349"/>
                        <a14:foregroundMark x1="51862" y1="73588" x2="68127" y2="93355"/>
                        <a14:foregroundMark x1="68127" y1="93355" x2="71358" y2="86379"/>
                        <a14:foregroundMark x1="97043" y1="5316" x2="91950" y2="12957"/>
                        <a14:foregroundMark x1="91950" y1="12957" x2="76123" y2="22591"/>
                        <a14:foregroundMark x1="78806" y1="4983" x2="95674" y2="14120"/>
                        <a14:foregroundMark x1="95674" y1="14120" x2="95783" y2="14618"/>
                        <a14:foregroundMark x1="21413" y1="12126" x2="12267" y2="24252"/>
                        <a14:foregroundMark x1="12267" y1="24252" x2="7667" y2="25748"/>
                        <a14:foregroundMark x1="7667" y1="25748" x2="2738" y2="14286"/>
                        <a14:foregroundMark x1="2738" y1="14286" x2="2519" y2="10797"/>
                        <a14:foregroundMark x1="28916" y1="17110" x2="29847" y2="18272"/>
                        <a14:foregroundMark x1="30887" y1="13953" x2="30887" y2="13953"/>
                        <a14:foregroundMark x1="29628" y1="10465" x2="31271" y2="18605"/>
                        <a14:foregroundMark x1="69496" y1="4983" x2="56627" y2="8140"/>
                        <a14:foregroundMark x1="56627" y1="8140" x2="53669" y2="18272"/>
                        <a14:foregroundMark x1="53669" y1="18272" x2="61336" y2="26578"/>
                        <a14:foregroundMark x1="61336" y1="26578" x2="70099" y2="23256"/>
                        <a14:foregroundMark x1="70099" y1="23256" x2="71961" y2="10797"/>
                        <a14:foregroundMark x1="71961" y1="10797" x2="69277" y2="6146"/>
                        <a14:foregroundMark x1="55312" y1="6811" x2="51424" y2="14452"/>
                        <a14:foregroundMark x1="51424" y1="14452" x2="55915" y2="24086"/>
                        <a14:foregroundMark x1="55915" y1="24086" x2="56462" y2="24086"/>
                        <a14:foregroundMark x1="53779" y1="41694" x2="56846" y2="54485"/>
                        <a14:foregroundMark x1="30449" y1="52990" x2="30449" y2="52990"/>
                        <a14:foregroundMark x1="4053" y1="40864" x2="15498" y2="41528"/>
                        <a14:foregroundMark x1="15498" y1="41528" x2="20701" y2="50166"/>
                        <a14:foregroundMark x1="20701" y1="50166" x2="17087" y2="58638"/>
                        <a14:foregroundMark x1="17087" y1="58638" x2="12486" y2="59136"/>
                        <a14:foregroundMark x1="12486" y1="59136" x2="7996" y2="55316"/>
                        <a14:foregroundMark x1="7996" y1="55316" x2="4162" y2="43522"/>
                        <a14:foregroundMark x1="4162" y1="43522" x2="4053" y2="40864"/>
                      </a14:backgroundRemoval>
                    </a14:imgEffect>
                  </a14:imgLayer>
                </a14:imgProps>
              </a:ext>
            </a:extLst>
          </a:blip>
          <a:srcRect l="28009" t="8535" r="67895" b="76641"/>
          <a:stretch/>
        </p:blipFill>
        <p:spPr>
          <a:xfrm>
            <a:off x="931855" y="2075298"/>
            <a:ext cx="413399" cy="493189"/>
          </a:xfrm>
          <a:prstGeom prst="rect">
            <a:avLst/>
          </a:prstGeom>
        </p:spPr>
      </p:pic>
      <p:sp>
        <p:nvSpPr>
          <p:cNvPr id="45" name="Isosceles Triangle 44">
            <a:extLst>
              <a:ext uri="{FF2B5EF4-FFF2-40B4-BE49-F238E27FC236}">
                <a16:creationId xmlns:a16="http://schemas.microsoft.com/office/drawing/2014/main" id="{2E60FBF8-8418-A80B-BDCF-095951733140}"/>
              </a:ext>
            </a:extLst>
          </p:cNvPr>
          <p:cNvSpPr/>
          <p:nvPr/>
        </p:nvSpPr>
        <p:spPr>
          <a:xfrm>
            <a:off x="5971857" y="2111089"/>
            <a:ext cx="103212" cy="103212"/>
          </a:xfrm>
          <a:prstGeom prst="triangle">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latin typeface="Century Gothic" panose="020B0502020202020204" pitchFamily="34" charset="0"/>
            </a:endParaRPr>
          </a:p>
        </p:txBody>
      </p:sp>
      <p:sp>
        <p:nvSpPr>
          <p:cNvPr id="47" name="Rectangle 46">
            <a:extLst>
              <a:ext uri="{FF2B5EF4-FFF2-40B4-BE49-F238E27FC236}">
                <a16:creationId xmlns:a16="http://schemas.microsoft.com/office/drawing/2014/main" id="{033A5683-AD20-3896-E7A7-49C72CB763C5}"/>
              </a:ext>
            </a:extLst>
          </p:cNvPr>
          <p:cNvSpPr/>
          <p:nvPr/>
        </p:nvSpPr>
        <p:spPr>
          <a:xfrm>
            <a:off x="2203452" y="2318508"/>
            <a:ext cx="103212" cy="103212"/>
          </a:xfrm>
          <a:prstGeom prst="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latin typeface="Century Gothic" panose="020B0502020202020204" pitchFamily="34" charset="0"/>
            </a:endParaRPr>
          </a:p>
        </p:txBody>
      </p:sp>
      <p:sp>
        <p:nvSpPr>
          <p:cNvPr id="9" name="Rectangle: Rounded Corners 8">
            <a:extLst>
              <a:ext uri="{FF2B5EF4-FFF2-40B4-BE49-F238E27FC236}">
                <a16:creationId xmlns:a16="http://schemas.microsoft.com/office/drawing/2014/main" id="{98712DE6-417F-72BD-138E-0B9417683299}"/>
              </a:ext>
            </a:extLst>
          </p:cNvPr>
          <p:cNvSpPr/>
          <p:nvPr/>
        </p:nvSpPr>
        <p:spPr>
          <a:xfrm>
            <a:off x="401157" y="3037029"/>
            <a:ext cx="3380950" cy="941595"/>
          </a:xfrm>
          <a:prstGeom prst="roundRect">
            <a:avLst>
              <a:gd name="adj" fmla="val 11895"/>
            </a:avLst>
          </a:prstGeom>
          <a:solidFill>
            <a:srgbClr val="98CDAD"/>
          </a:solidFill>
          <a:ln>
            <a:solidFill>
              <a:srgbClr val="98CD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latin typeface="Century Gothic" panose="020B0502020202020204" pitchFamily="34" charset="0"/>
            </a:endParaRPr>
          </a:p>
        </p:txBody>
      </p:sp>
      <p:sp>
        <p:nvSpPr>
          <p:cNvPr id="76" name="Flowchart: Data 75">
            <a:extLst>
              <a:ext uri="{FF2B5EF4-FFF2-40B4-BE49-F238E27FC236}">
                <a16:creationId xmlns:a16="http://schemas.microsoft.com/office/drawing/2014/main" id="{D5C1D6D2-1CAB-6549-09C4-3AC5596C414D}"/>
              </a:ext>
            </a:extLst>
          </p:cNvPr>
          <p:cNvSpPr/>
          <p:nvPr/>
        </p:nvSpPr>
        <p:spPr>
          <a:xfrm flipH="1">
            <a:off x="1752211" y="3037029"/>
            <a:ext cx="2308860" cy="941595"/>
          </a:xfrm>
          <a:prstGeom prst="flowChartInputOutput">
            <a:avLst/>
          </a:prstGeom>
          <a:solidFill>
            <a:schemeClr val="bg2"/>
          </a:solidFill>
          <a:ln w="12700">
            <a:solidFill>
              <a:srgbClr val="98CD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latin typeface="Century Gothic" panose="020B0502020202020204" pitchFamily="34" charset="0"/>
            </a:endParaRPr>
          </a:p>
        </p:txBody>
      </p:sp>
      <p:sp>
        <p:nvSpPr>
          <p:cNvPr id="77" name="Rectangle 76">
            <a:extLst>
              <a:ext uri="{FF2B5EF4-FFF2-40B4-BE49-F238E27FC236}">
                <a16:creationId xmlns:a16="http://schemas.microsoft.com/office/drawing/2014/main" id="{09FF435C-E6CC-A7D9-8006-BBF356DAC09C}"/>
              </a:ext>
            </a:extLst>
          </p:cNvPr>
          <p:cNvSpPr/>
          <p:nvPr/>
        </p:nvSpPr>
        <p:spPr>
          <a:xfrm>
            <a:off x="2239875" y="3050998"/>
            <a:ext cx="2447135" cy="9072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latin typeface="Century Gothic" panose="020B0502020202020204" pitchFamily="34" charset="0"/>
            </a:endParaRPr>
          </a:p>
        </p:txBody>
      </p:sp>
      <p:pic>
        <p:nvPicPr>
          <p:cNvPr id="157" name="Picture 156">
            <a:extLst>
              <a:ext uri="{FF2B5EF4-FFF2-40B4-BE49-F238E27FC236}">
                <a16:creationId xmlns:a16="http://schemas.microsoft.com/office/drawing/2014/main" id="{B0F8A009-C2D4-90A5-50A7-71DB39C9D976}"/>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4817" b="95349" l="2519" r="97043">
                        <a14:foregroundMark x1="4381" y1="11462" x2="11172" y2="10133"/>
                        <a14:foregroundMark x1="11172" y1="10133" x2="19113" y2="11794"/>
                        <a14:foregroundMark x1="19113" y1="11794" x2="14677" y2="20598"/>
                        <a14:foregroundMark x1="14677" y1="20598" x2="5915" y2="19103"/>
                        <a14:foregroundMark x1="5915" y1="19103" x2="4545" y2="15116"/>
                        <a14:foregroundMark x1="7503" y1="47010" x2="23330" y2="49169"/>
                        <a14:foregroundMark x1="31982" y1="9302" x2="44031" y2="22591"/>
                        <a14:foregroundMark x1="53395" y1="15449" x2="71030" y2="19435"/>
                        <a14:foregroundMark x1="77054" y1="11462" x2="94469" y2="27575"/>
                        <a14:foregroundMark x1="78970" y1="40199" x2="95181" y2="53488"/>
                        <a14:foregroundMark x1="52464" y1="38040" x2="70756" y2="55316"/>
                        <a14:foregroundMark x1="27492" y1="41528" x2="45126" y2="59468"/>
                        <a14:foregroundMark x1="28423" y1="75249" x2="46386" y2="95349"/>
                        <a14:foregroundMark x1="51862" y1="73588" x2="68127" y2="93355"/>
                        <a14:foregroundMark x1="68127" y1="93355" x2="71358" y2="86379"/>
                        <a14:foregroundMark x1="97043" y1="5316" x2="91950" y2="12957"/>
                        <a14:foregroundMark x1="91950" y1="12957" x2="76123" y2="22591"/>
                        <a14:foregroundMark x1="78806" y1="4983" x2="95674" y2="14120"/>
                        <a14:foregroundMark x1="95674" y1="14120" x2="95783" y2="14618"/>
                        <a14:foregroundMark x1="21413" y1="12126" x2="12267" y2="24252"/>
                        <a14:foregroundMark x1="12267" y1="24252" x2="7667" y2="25748"/>
                        <a14:foregroundMark x1="7667" y1="25748" x2="2738" y2="14286"/>
                        <a14:foregroundMark x1="2738" y1="14286" x2="2519" y2="10797"/>
                        <a14:foregroundMark x1="28916" y1="17110" x2="29847" y2="18272"/>
                        <a14:foregroundMark x1="30887" y1="13953" x2="30887" y2="13953"/>
                        <a14:foregroundMark x1="29628" y1="10465" x2="31271" y2="18605"/>
                        <a14:foregroundMark x1="69496" y1="4983" x2="56627" y2="8140"/>
                        <a14:foregroundMark x1="56627" y1="8140" x2="53669" y2="18272"/>
                        <a14:foregroundMark x1="53669" y1="18272" x2="61336" y2="26578"/>
                        <a14:foregroundMark x1="61336" y1="26578" x2="70099" y2="23256"/>
                        <a14:foregroundMark x1="70099" y1="23256" x2="71961" y2="10797"/>
                        <a14:foregroundMark x1="71961" y1="10797" x2="69277" y2="6146"/>
                        <a14:foregroundMark x1="55312" y1="6811" x2="51424" y2="14452"/>
                        <a14:foregroundMark x1="51424" y1="14452" x2="55915" y2="24086"/>
                        <a14:foregroundMark x1="55915" y1="24086" x2="56462" y2="24086"/>
                        <a14:foregroundMark x1="53779" y1="41694" x2="56846" y2="54485"/>
                        <a14:foregroundMark x1="30449" y1="52990" x2="30449" y2="52990"/>
                        <a14:foregroundMark x1="4053" y1="40864" x2="15498" y2="41528"/>
                        <a14:foregroundMark x1="15498" y1="41528" x2="20701" y2="50166"/>
                        <a14:foregroundMark x1="20701" y1="50166" x2="17087" y2="58638"/>
                        <a14:foregroundMark x1="17087" y1="58638" x2="12486" y2="59136"/>
                        <a14:foregroundMark x1="12486" y1="59136" x2="7996" y2="55316"/>
                        <a14:foregroundMark x1="7996" y1="55316" x2="4162" y2="43522"/>
                        <a14:foregroundMark x1="4162" y1="43522" x2="4053" y2="40864"/>
                      </a14:backgroundRemoval>
                    </a14:imgEffect>
                  </a14:imgLayer>
                </a14:imgProps>
              </a:ext>
            </a:extLst>
          </a:blip>
          <a:srcRect l="52914" t="9780" r="42767" b="77525"/>
          <a:stretch/>
        </p:blipFill>
        <p:spPr>
          <a:xfrm>
            <a:off x="890233" y="3088812"/>
            <a:ext cx="496643" cy="481245"/>
          </a:xfrm>
          <a:prstGeom prst="rect">
            <a:avLst/>
          </a:prstGeom>
        </p:spPr>
      </p:pic>
      <p:sp>
        <p:nvSpPr>
          <p:cNvPr id="14" name="Rectangle: Rounded Corners 13">
            <a:extLst>
              <a:ext uri="{FF2B5EF4-FFF2-40B4-BE49-F238E27FC236}">
                <a16:creationId xmlns:a16="http://schemas.microsoft.com/office/drawing/2014/main" id="{F431B63F-918C-4540-3486-A53AAA05FEF2}"/>
              </a:ext>
            </a:extLst>
          </p:cNvPr>
          <p:cNvSpPr/>
          <p:nvPr/>
        </p:nvSpPr>
        <p:spPr>
          <a:xfrm>
            <a:off x="401158" y="4088565"/>
            <a:ext cx="3380950" cy="940096"/>
          </a:xfrm>
          <a:prstGeom prst="roundRect">
            <a:avLst>
              <a:gd name="adj" fmla="val 11895"/>
            </a:avLst>
          </a:prstGeom>
          <a:solidFill>
            <a:srgbClr val="F19DC3"/>
          </a:solidFill>
          <a:ln>
            <a:solidFill>
              <a:srgbClr val="F19DC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latin typeface="Century Gothic" panose="020B0502020202020204" pitchFamily="34" charset="0"/>
            </a:endParaRPr>
          </a:p>
        </p:txBody>
      </p:sp>
      <p:sp>
        <p:nvSpPr>
          <p:cNvPr id="40" name="Rectangle: Rounded Corners 39">
            <a:extLst>
              <a:ext uri="{FF2B5EF4-FFF2-40B4-BE49-F238E27FC236}">
                <a16:creationId xmlns:a16="http://schemas.microsoft.com/office/drawing/2014/main" id="{5475E8A5-04A5-BB42-6ACC-14D196D4DDC8}"/>
              </a:ext>
            </a:extLst>
          </p:cNvPr>
          <p:cNvSpPr/>
          <p:nvPr/>
        </p:nvSpPr>
        <p:spPr>
          <a:xfrm>
            <a:off x="2223929" y="4088565"/>
            <a:ext cx="7797185" cy="940010"/>
          </a:xfrm>
          <a:prstGeom prst="roundRect">
            <a:avLst>
              <a:gd name="adj" fmla="val 11895"/>
            </a:avLst>
          </a:prstGeom>
          <a:solidFill>
            <a:schemeClr val="bg2"/>
          </a:solidFill>
          <a:ln>
            <a:solidFill>
              <a:srgbClr val="F19DC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latin typeface="Century Gothic" panose="020B0502020202020204" pitchFamily="34" charset="0"/>
            </a:endParaRPr>
          </a:p>
        </p:txBody>
      </p:sp>
      <p:sp>
        <p:nvSpPr>
          <p:cNvPr id="51" name="TextBox 50">
            <a:extLst>
              <a:ext uri="{FF2B5EF4-FFF2-40B4-BE49-F238E27FC236}">
                <a16:creationId xmlns:a16="http://schemas.microsoft.com/office/drawing/2014/main" id="{C5DF7D0A-6A08-5EAE-EADA-F06BC2F486DA}"/>
              </a:ext>
            </a:extLst>
          </p:cNvPr>
          <p:cNvSpPr txBox="1"/>
          <p:nvPr/>
        </p:nvSpPr>
        <p:spPr>
          <a:xfrm>
            <a:off x="401159" y="4602913"/>
            <a:ext cx="1474790" cy="583200"/>
          </a:xfrm>
          <a:prstGeom prst="rect">
            <a:avLst/>
          </a:prstGeom>
          <a:noFill/>
        </p:spPr>
        <p:txBody>
          <a:bodyPr wrap="square" lIns="36000" tIns="36000" rIns="36000" bIns="36000" rtlCol="0">
            <a:normAutofit/>
          </a:bodyPr>
          <a:lstStyle/>
          <a:p>
            <a:pPr algn="ctr"/>
            <a:r>
              <a:rPr lang="en-GB" sz="1200" b="1">
                <a:solidFill>
                  <a:schemeClr val="bg1"/>
                </a:solidFill>
                <a:latin typeface="Century Gothic" panose="020B0502020202020204" pitchFamily="34" charset="0"/>
                <a:ea typeface="Sans Serif Collection" panose="020B0502040504020204" pitchFamily="34" charset="0"/>
                <a:cs typeface="Arial" panose="020B0604020202020204" pitchFamily="34" charset="0"/>
              </a:rPr>
              <a:t>Enterprise and social economy</a:t>
            </a:r>
          </a:p>
        </p:txBody>
      </p:sp>
      <p:sp>
        <p:nvSpPr>
          <p:cNvPr id="78" name="Flowchart: Data 77">
            <a:extLst>
              <a:ext uri="{FF2B5EF4-FFF2-40B4-BE49-F238E27FC236}">
                <a16:creationId xmlns:a16="http://schemas.microsoft.com/office/drawing/2014/main" id="{CDFC7ED8-EBBA-8987-51CA-C116E880D1B3}"/>
              </a:ext>
            </a:extLst>
          </p:cNvPr>
          <p:cNvSpPr/>
          <p:nvPr/>
        </p:nvSpPr>
        <p:spPr>
          <a:xfrm flipH="1">
            <a:off x="1750045" y="4088565"/>
            <a:ext cx="2308860" cy="940096"/>
          </a:xfrm>
          <a:prstGeom prst="flowChartInputOutput">
            <a:avLst/>
          </a:prstGeom>
          <a:solidFill>
            <a:schemeClr val="bg2"/>
          </a:solidFill>
          <a:ln w="12700">
            <a:solidFill>
              <a:srgbClr val="F19DC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latin typeface="Century Gothic" panose="020B0502020202020204" pitchFamily="34" charset="0"/>
            </a:endParaRPr>
          </a:p>
        </p:txBody>
      </p:sp>
      <p:sp>
        <p:nvSpPr>
          <p:cNvPr id="79" name="Rectangle 78">
            <a:extLst>
              <a:ext uri="{FF2B5EF4-FFF2-40B4-BE49-F238E27FC236}">
                <a16:creationId xmlns:a16="http://schemas.microsoft.com/office/drawing/2014/main" id="{B3EF77D4-6744-EC1B-554C-76C3EB8A99C5}"/>
              </a:ext>
            </a:extLst>
          </p:cNvPr>
          <p:cNvSpPr/>
          <p:nvPr/>
        </p:nvSpPr>
        <p:spPr>
          <a:xfrm>
            <a:off x="3426194" y="4110155"/>
            <a:ext cx="1258649" cy="900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latin typeface="Century Gothic" panose="020B0502020202020204" pitchFamily="34" charset="0"/>
            </a:endParaRPr>
          </a:p>
        </p:txBody>
      </p:sp>
      <p:sp>
        <p:nvSpPr>
          <p:cNvPr id="146" name="TextBox 145">
            <a:extLst>
              <a:ext uri="{FF2B5EF4-FFF2-40B4-BE49-F238E27FC236}">
                <a16:creationId xmlns:a16="http://schemas.microsoft.com/office/drawing/2014/main" id="{170B40DB-3D83-9E5C-A3BD-E735B20189ED}"/>
              </a:ext>
            </a:extLst>
          </p:cNvPr>
          <p:cNvSpPr txBox="1"/>
          <p:nvPr/>
        </p:nvSpPr>
        <p:spPr>
          <a:xfrm>
            <a:off x="2116139" y="4091835"/>
            <a:ext cx="7759381" cy="804049"/>
          </a:xfrm>
          <a:prstGeom prst="rect">
            <a:avLst/>
          </a:prstGeom>
          <a:noFill/>
        </p:spPr>
        <p:txBody>
          <a:bodyPr wrap="square" lIns="91440" tIns="45720" rIns="91440" bIns="45720" numCol="2" rtlCol="0" anchor="t">
            <a:normAutofit lnSpcReduction="10000"/>
          </a:bodyPr>
          <a:lstStyle/>
          <a:p>
            <a:r>
              <a:rPr lang="en-GB" sz="1200">
                <a:solidFill>
                  <a:srgbClr val="595959"/>
                </a:solidFill>
                <a:latin typeface="Century Gothic"/>
              </a:rPr>
              <a:t>AI can:</a:t>
            </a:r>
          </a:p>
          <a:p>
            <a:pPr marL="171450" indent="-171450">
              <a:buFont typeface="Arial" panose="020B0604020202020204" pitchFamily="34" charset="0"/>
              <a:buChar char="•"/>
            </a:pPr>
            <a:r>
              <a:rPr lang="en-GB" sz="1200">
                <a:solidFill>
                  <a:srgbClr val="595959"/>
                </a:solidFill>
                <a:latin typeface="Century Gothic"/>
              </a:rPr>
              <a:t>Automate routine tasks, optimise resource allocation, and enhance decision-making processes</a:t>
            </a:r>
          </a:p>
          <a:p>
            <a:pPr marL="171450" indent="-171450">
              <a:buFont typeface="Arial" panose="020B0604020202020204" pitchFamily="34" charset="0"/>
              <a:buChar char="•"/>
            </a:pPr>
            <a:r>
              <a:rPr lang="en-GB" sz="1200">
                <a:solidFill>
                  <a:srgbClr val="595959"/>
                </a:solidFill>
                <a:latin typeface="Century Gothic"/>
              </a:rPr>
              <a:t>Lead to cost savings, improved service delivery, and the creation of new business models that prioritise social impact</a:t>
            </a:r>
          </a:p>
        </p:txBody>
      </p:sp>
      <p:pic>
        <p:nvPicPr>
          <p:cNvPr id="158" name="Picture 157">
            <a:extLst>
              <a:ext uri="{FF2B5EF4-FFF2-40B4-BE49-F238E27FC236}">
                <a16:creationId xmlns:a16="http://schemas.microsoft.com/office/drawing/2014/main" id="{9708CEE2-F484-0EBF-91D1-D627D7609B04}"/>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4817" b="95349" l="2519" r="97043">
                        <a14:foregroundMark x1="4381" y1="11462" x2="11172" y2="10133"/>
                        <a14:foregroundMark x1="11172" y1="10133" x2="19113" y2="11794"/>
                        <a14:foregroundMark x1="19113" y1="11794" x2="14677" y2="20598"/>
                        <a14:foregroundMark x1="14677" y1="20598" x2="5915" y2="19103"/>
                        <a14:foregroundMark x1="5915" y1="19103" x2="4545" y2="15116"/>
                        <a14:foregroundMark x1="7503" y1="47010" x2="23330" y2="49169"/>
                        <a14:foregroundMark x1="31982" y1="9302" x2="44031" y2="22591"/>
                        <a14:foregroundMark x1="53395" y1="15449" x2="71030" y2="19435"/>
                        <a14:foregroundMark x1="77054" y1="11462" x2="94469" y2="27575"/>
                        <a14:foregroundMark x1="78970" y1="40199" x2="95181" y2="53488"/>
                        <a14:foregroundMark x1="52464" y1="38040" x2="70756" y2="55316"/>
                        <a14:foregroundMark x1="27492" y1="41528" x2="45126" y2="59468"/>
                        <a14:foregroundMark x1="28423" y1="75249" x2="46386" y2="95349"/>
                        <a14:foregroundMark x1="51862" y1="73588" x2="68127" y2="93355"/>
                        <a14:foregroundMark x1="68127" y1="93355" x2="71358" y2="86379"/>
                        <a14:foregroundMark x1="97043" y1="5316" x2="91950" y2="12957"/>
                        <a14:foregroundMark x1="91950" y1="12957" x2="76123" y2="22591"/>
                        <a14:foregroundMark x1="78806" y1="4983" x2="95674" y2="14120"/>
                        <a14:foregroundMark x1="95674" y1="14120" x2="95783" y2="14618"/>
                        <a14:foregroundMark x1="21413" y1="12126" x2="12267" y2="24252"/>
                        <a14:foregroundMark x1="12267" y1="24252" x2="7667" y2="25748"/>
                        <a14:foregroundMark x1="7667" y1="25748" x2="2738" y2="14286"/>
                        <a14:foregroundMark x1="2738" y1="14286" x2="2519" y2="10797"/>
                        <a14:foregroundMark x1="28916" y1="17110" x2="29847" y2="18272"/>
                        <a14:foregroundMark x1="30887" y1="13953" x2="30887" y2="13953"/>
                        <a14:foregroundMark x1="29628" y1="10465" x2="31271" y2="18605"/>
                        <a14:foregroundMark x1="69496" y1="4983" x2="56627" y2="8140"/>
                        <a14:foregroundMark x1="56627" y1="8140" x2="53669" y2="18272"/>
                        <a14:foregroundMark x1="53669" y1="18272" x2="61336" y2="26578"/>
                        <a14:foregroundMark x1="61336" y1="26578" x2="70099" y2="23256"/>
                        <a14:foregroundMark x1="70099" y1="23256" x2="71961" y2="10797"/>
                        <a14:foregroundMark x1="71961" y1="10797" x2="69277" y2="6146"/>
                        <a14:foregroundMark x1="55312" y1="6811" x2="51424" y2="14452"/>
                        <a14:foregroundMark x1="51424" y1="14452" x2="55915" y2="24086"/>
                        <a14:foregroundMark x1="55915" y1="24086" x2="56462" y2="24086"/>
                        <a14:foregroundMark x1="53779" y1="41694" x2="56846" y2="54485"/>
                        <a14:foregroundMark x1="30449" y1="52990" x2="30449" y2="52990"/>
                        <a14:foregroundMark x1="4053" y1="40864" x2="15498" y2="41528"/>
                        <a14:foregroundMark x1="15498" y1="41528" x2="20701" y2="50166"/>
                        <a14:foregroundMark x1="20701" y1="50166" x2="17087" y2="58638"/>
                        <a14:foregroundMark x1="17087" y1="58638" x2="12486" y2="59136"/>
                        <a14:foregroundMark x1="12486" y1="59136" x2="7996" y2="55316"/>
                        <a14:foregroundMark x1="7996" y1="55316" x2="4162" y2="43522"/>
                        <a14:foregroundMark x1="4162" y1="43522" x2="4053" y2="40864"/>
                      </a14:backgroundRemoval>
                    </a14:imgEffect>
                  </a14:imgLayer>
                </a14:imgProps>
              </a:ext>
            </a:extLst>
          </a:blip>
          <a:srcRect l="77942" t="9863" r="17861" b="78011"/>
          <a:stretch/>
        </p:blipFill>
        <p:spPr>
          <a:xfrm>
            <a:off x="916565" y="4152686"/>
            <a:ext cx="443979" cy="422891"/>
          </a:xfrm>
          <a:prstGeom prst="rect">
            <a:avLst/>
          </a:prstGeom>
        </p:spPr>
      </p:pic>
      <p:sp>
        <p:nvSpPr>
          <p:cNvPr id="59" name="Rectangle 58">
            <a:extLst>
              <a:ext uri="{FF2B5EF4-FFF2-40B4-BE49-F238E27FC236}">
                <a16:creationId xmlns:a16="http://schemas.microsoft.com/office/drawing/2014/main" id="{5CB34D64-C6B8-CB40-4016-B95CAA0F4C3B}"/>
              </a:ext>
            </a:extLst>
          </p:cNvPr>
          <p:cNvSpPr/>
          <p:nvPr/>
        </p:nvSpPr>
        <p:spPr>
          <a:xfrm>
            <a:off x="2179933" y="4312030"/>
            <a:ext cx="103212" cy="103212"/>
          </a:xfrm>
          <a:prstGeom prst="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latin typeface="Century Gothic" panose="020B0502020202020204" pitchFamily="34" charset="0"/>
            </a:endParaRPr>
          </a:p>
        </p:txBody>
      </p:sp>
      <p:sp>
        <p:nvSpPr>
          <p:cNvPr id="60" name="Isosceles Triangle 59">
            <a:extLst>
              <a:ext uri="{FF2B5EF4-FFF2-40B4-BE49-F238E27FC236}">
                <a16:creationId xmlns:a16="http://schemas.microsoft.com/office/drawing/2014/main" id="{35E128CD-4718-DFBA-1270-AECF9B638C57}"/>
              </a:ext>
            </a:extLst>
          </p:cNvPr>
          <p:cNvSpPr/>
          <p:nvPr/>
        </p:nvSpPr>
        <p:spPr>
          <a:xfrm>
            <a:off x="5971857" y="4153247"/>
            <a:ext cx="103212" cy="103212"/>
          </a:xfrm>
          <a:prstGeom prst="triangle">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latin typeface="Century Gothic" panose="020B0502020202020204" pitchFamily="34" charset="0"/>
            </a:endParaRPr>
          </a:p>
        </p:txBody>
      </p:sp>
      <p:sp>
        <p:nvSpPr>
          <p:cNvPr id="7" name="Rectangle: Rounded Corners 6">
            <a:extLst>
              <a:ext uri="{FF2B5EF4-FFF2-40B4-BE49-F238E27FC236}">
                <a16:creationId xmlns:a16="http://schemas.microsoft.com/office/drawing/2014/main" id="{7A6DBF7D-E58D-F0FC-CF3E-886319CD2A15}"/>
              </a:ext>
            </a:extLst>
          </p:cNvPr>
          <p:cNvSpPr/>
          <p:nvPr/>
        </p:nvSpPr>
        <p:spPr>
          <a:xfrm>
            <a:off x="401157" y="5165504"/>
            <a:ext cx="3380950" cy="935247"/>
          </a:xfrm>
          <a:prstGeom prst="roundRect">
            <a:avLst>
              <a:gd name="adj" fmla="val 11895"/>
            </a:avLst>
          </a:prstGeom>
          <a:solidFill>
            <a:srgbClr val="51AD32"/>
          </a:solidFill>
          <a:ln>
            <a:solidFill>
              <a:srgbClr val="51AD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latin typeface="Century Gothic" panose="020B0502020202020204" pitchFamily="34" charset="0"/>
            </a:endParaRPr>
          </a:p>
        </p:txBody>
      </p:sp>
      <p:sp>
        <p:nvSpPr>
          <p:cNvPr id="52" name="TextBox 51">
            <a:extLst>
              <a:ext uri="{FF2B5EF4-FFF2-40B4-BE49-F238E27FC236}">
                <a16:creationId xmlns:a16="http://schemas.microsoft.com/office/drawing/2014/main" id="{C66B7487-538C-8E7C-72E6-81D488F8F976}"/>
              </a:ext>
            </a:extLst>
          </p:cNvPr>
          <p:cNvSpPr txBox="1"/>
          <p:nvPr/>
        </p:nvSpPr>
        <p:spPr>
          <a:xfrm>
            <a:off x="401158" y="5682802"/>
            <a:ext cx="1474790" cy="583199"/>
          </a:xfrm>
          <a:prstGeom prst="rect">
            <a:avLst/>
          </a:prstGeom>
          <a:noFill/>
        </p:spPr>
        <p:txBody>
          <a:bodyPr wrap="square" lIns="36000" tIns="36000" rIns="36000" bIns="36000" rtlCol="0">
            <a:normAutofit/>
          </a:bodyPr>
          <a:lstStyle/>
          <a:p>
            <a:pPr algn="ctr"/>
            <a:r>
              <a:rPr lang="en-GB" sz="1200" b="1">
                <a:solidFill>
                  <a:schemeClr val="bg1"/>
                </a:solidFill>
                <a:latin typeface="Century Gothic" panose="020B0502020202020204" pitchFamily="34" charset="0"/>
                <a:ea typeface="Sans Serif Collection" panose="020B0502040504020204" pitchFamily="34" charset="0"/>
                <a:cs typeface="Arial" panose="020B0604020202020204" pitchFamily="34" charset="0"/>
              </a:rPr>
              <a:t>Maximising social value</a:t>
            </a:r>
          </a:p>
        </p:txBody>
      </p:sp>
      <p:sp>
        <p:nvSpPr>
          <p:cNvPr id="33" name="Rectangle: Rounded Corners 32">
            <a:extLst>
              <a:ext uri="{FF2B5EF4-FFF2-40B4-BE49-F238E27FC236}">
                <a16:creationId xmlns:a16="http://schemas.microsoft.com/office/drawing/2014/main" id="{B6722D2D-71FE-1771-3E00-25FFADF22E4A}"/>
              </a:ext>
            </a:extLst>
          </p:cNvPr>
          <p:cNvSpPr/>
          <p:nvPr/>
        </p:nvSpPr>
        <p:spPr>
          <a:xfrm>
            <a:off x="2223928" y="5165503"/>
            <a:ext cx="7797185" cy="940009"/>
          </a:xfrm>
          <a:prstGeom prst="roundRect">
            <a:avLst>
              <a:gd name="adj" fmla="val 11895"/>
            </a:avLst>
          </a:prstGeom>
          <a:solidFill>
            <a:schemeClr val="bg2"/>
          </a:solidFill>
          <a:ln>
            <a:solidFill>
              <a:srgbClr val="51AD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latin typeface="Century Gothic" panose="020B0502020202020204" pitchFamily="34" charset="0"/>
            </a:endParaRPr>
          </a:p>
        </p:txBody>
      </p:sp>
      <p:sp>
        <p:nvSpPr>
          <p:cNvPr id="80" name="Flowchart: Data 79">
            <a:extLst>
              <a:ext uri="{FF2B5EF4-FFF2-40B4-BE49-F238E27FC236}">
                <a16:creationId xmlns:a16="http://schemas.microsoft.com/office/drawing/2014/main" id="{EB8AEC2E-06A3-C7C8-5EA1-F99A58AA4000}"/>
              </a:ext>
            </a:extLst>
          </p:cNvPr>
          <p:cNvSpPr/>
          <p:nvPr/>
        </p:nvSpPr>
        <p:spPr>
          <a:xfrm flipH="1">
            <a:off x="1750044" y="5165504"/>
            <a:ext cx="2308860" cy="940007"/>
          </a:xfrm>
          <a:prstGeom prst="flowChartInputOutput">
            <a:avLst/>
          </a:prstGeom>
          <a:solidFill>
            <a:schemeClr val="bg2"/>
          </a:solidFill>
          <a:ln w="12700">
            <a:solidFill>
              <a:srgbClr val="51AD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latin typeface="Century Gothic" panose="020B0502020202020204" pitchFamily="34" charset="0"/>
            </a:endParaRPr>
          </a:p>
        </p:txBody>
      </p:sp>
      <p:sp>
        <p:nvSpPr>
          <p:cNvPr id="145" name="TextBox 144">
            <a:extLst>
              <a:ext uri="{FF2B5EF4-FFF2-40B4-BE49-F238E27FC236}">
                <a16:creationId xmlns:a16="http://schemas.microsoft.com/office/drawing/2014/main" id="{30CD7B89-5BC1-A0B7-B768-DC0DA52DCE73}"/>
              </a:ext>
            </a:extLst>
          </p:cNvPr>
          <p:cNvSpPr txBox="1"/>
          <p:nvPr/>
        </p:nvSpPr>
        <p:spPr>
          <a:xfrm>
            <a:off x="2092166" y="3066054"/>
            <a:ext cx="7759381" cy="804049"/>
          </a:xfrm>
          <a:prstGeom prst="rect">
            <a:avLst/>
          </a:prstGeom>
          <a:noFill/>
        </p:spPr>
        <p:txBody>
          <a:bodyPr wrap="square" lIns="91440" tIns="45720" rIns="91440" bIns="45720" numCol="2" rtlCol="0" anchor="t">
            <a:noAutofit/>
          </a:bodyPr>
          <a:lstStyle/>
          <a:p>
            <a:r>
              <a:rPr lang="en-GB" sz="1200">
                <a:solidFill>
                  <a:srgbClr val="595959"/>
                </a:solidFill>
                <a:latin typeface="Century Gothic"/>
              </a:rPr>
              <a:t>AI enables citizens to:</a:t>
            </a:r>
          </a:p>
          <a:p>
            <a:pPr marL="285750" indent="-285750">
              <a:buFont typeface="Arial" panose="020B0604020202020204" pitchFamily="34" charset="0"/>
              <a:buChar char="•"/>
            </a:pPr>
            <a:r>
              <a:rPr lang="en-GB" sz="1200">
                <a:solidFill>
                  <a:srgbClr val="595959"/>
                </a:solidFill>
                <a:latin typeface="Century Gothic"/>
              </a:rPr>
              <a:t>Actively participate in service design and delivery through interactive AI driven tools</a:t>
            </a:r>
          </a:p>
          <a:p>
            <a:pPr marL="1200150" lvl="2" indent="-285750">
              <a:buFont typeface="Arial" panose="020B0604020202020204" pitchFamily="34" charset="0"/>
              <a:buChar char="•"/>
            </a:pPr>
            <a:endParaRPr lang="en-GB" sz="1200">
              <a:solidFill>
                <a:srgbClr val="595959"/>
              </a:solidFill>
              <a:latin typeface="Century Gothic" panose="020B0502020202020204" pitchFamily="34" charset="0"/>
            </a:endParaRPr>
          </a:p>
          <a:p>
            <a:pPr marL="285750" indent="-285750">
              <a:buFont typeface="Arial" panose="020B0604020202020204" pitchFamily="34" charset="0"/>
              <a:buChar char="•"/>
            </a:pPr>
            <a:endParaRPr lang="en-GB" sz="1200">
              <a:solidFill>
                <a:srgbClr val="595959"/>
              </a:solidFill>
              <a:latin typeface="Century Gothic" panose="020B0502020202020204" pitchFamily="34" charset="0"/>
            </a:endParaRPr>
          </a:p>
          <a:p>
            <a:pPr marL="285750" indent="-285750">
              <a:buFont typeface="Arial" panose="020B0604020202020204" pitchFamily="34" charset="0"/>
              <a:buChar char="•"/>
            </a:pPr>
            <a:r>
              <a:rPr lang="en-GB" sz="1200">
                <a:solidFill>
                  <a:srgbClr val="595959"/>
                </a:solidFill>
                <a:latin typeface="Century Gothic"/>
              </a:rPr>
              <a:t>Have more input through councils being able to quickly analyse the experiences that are shared and then create more effective, user-centred solutions</a:t>
            </a:r>
          </a:p>
        </p:txBody>
      </p:sp>
      <p:sp>
        <p:nvSpPr>
          <p:cNvPr id="81" name="Rectangle 80">
            <a:extLst>
              <a:ext uri="{FF2B5EF4-FFF2-40B4-BE49-F238E27FC236}">
                <a16:creationId xmlns:a16="http://schemas.microsoft.com/office/drawing/2014/main" id="{02279468-6CD6-0D74-05B2-F04520AC162D}"/>
              </a:ext>
            </a:extLst>
          </p:cNvPr>
          <p:cNvSpPr/>
          <p:nvPr/>
        </p:nvSpPr>
        <p:spPr>
          <a:xfrm>
            <a:off x="3414583" y="5181365"/>
            <a:ext cx="1258649" cy="9144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latin typeface="Century Gothic" panose="020B0502020202020204" pitchFamily="34" charset="0"/>
            </a:endParaRPr>
          </a:p>
        </p:txBody>
      </p:sp>
      <p:sp>
        <p:nvSpPr>
          <p:cNvPr id="147" name="TextBox 146">
            <a:extLst>
              <a:ext uri="{FF2B5EF4-FFF2-40B4-BE49-F238E27FC236}">
                <a16:creationId xmlns:a16="http://schemas.microsoft.com/office/drawing/2014/main" id="{EDF890E9-10BF-7BFF-AD8E-6C3A71BAEA7A}"/>
              </a:ext>
            </a:extLst>
          </p:cNvPr>
          <p:cNvSpPr txBox="1"/>
          <p:nvPr/>
        </p:nvSpPr>
        <p:spPr>
          <a:xfrm>
            <a:off x="2099392" y="5214443"/>
            <a:ext cx="7759381" cy="921280"/>
          </a:xfrm>
          <a:prstGeom prst="rect">
            <a:avLst/>
          </a:prstGeom>
          <a:noFill/>
        </p:spPr>
        <p:txBody>
          <a:bodyPr wrap="square" lIns="91440" tIns="45720" rIns="91440" bIns="45720" numCol="2" rtlCol="0" anchor="t">
            <a:normAutofit/>
          </a:bodyPr>
          <a:lstStyle/>
          <a:p>
            <a:r>
              <a:rPr lang="en-GB" sz="1200">
                <a:solidFill>
                  <a:srgbClr val="595959"/>
                </a:solidFill>
                <a:latin typeface="Century Gothic"/>
              </a:rPr>
              <a:t>AI can identify:</a:t>
            </a:r>
          </a:p>
          <a:p>
            <a:pPr marL="171450" indent="-171450">
              <a:buFont typeface="Arial" panose="020B0604020202020204" pitchFamily="34" charset="0"/>
              <a:buChar char="•"/>
            </a:pPr>
            <a:r>
              <a:rPr lang="en-GB" sz="1200">
                <a:solidFill>
                  <a:srgbClr val="595959"/>
                </a:solidFill>
                <a:latin typeface="Century Gothic"/>
              </a:rPr>
              <a:t>Social needs more effectively </a:t>
            </a:r>
          </a:p>
          <a:p>
            <a:pPr marL="171450" indent="-171450">
              <a:buFont typeface="Arial" panose="020B0604020202020204" pitchFamily="34" charset="0"/>
              <a:buChar char="•"/>
            </a:pPr>
            <a:r>
              <a:rPr lang="en-GB" sz="1200">
                <a:solidFill>
                  <a:srgbClr val="595959"/>
                </a:solidFill>
                <a:latin typeface="Century Gothic"/>
              </a:rPr>
              <a:t>Social trends through high quality data shared with AI</a:t>
            </a:r>
            <a:endParaRPr lang="en-GB" sz="1200">
              <a:solidFill>
                <a:srgbClr val="595959"/>
              </a:solidFill>
              <a:latin typeface="Century Gothic" panose="020B0502020202020204" pitchFamily="34" charset="0"/>
            </a:endParaRPr>
          </a:p>
          <a:p>
            <a:pPr marL="171450" indent="-171450">
              <a:buFont typeface="Arial" panose="020B0604020202020204" pitchFamily="34" charset="0"/>
              <a:buChar char="•"/>
            </a:pPr>
            <a:r>
              <a:rPr lang="en-GB" sz="1200">
                <a:solidFill>
                  <a:srgbClr val="595959"/>
                </a:solidFill>
                <a:latin typeface="Century Gothic"/>
              </a:rPr>
              <a:t>Useful insights into community needs</a:t>
            </a:r>
          </a:p>
        </p:txBody>
      </p:sp>
      <p:pic>
        <p:nvPicPr>
          <p:cNvPr id="159" name="Picture 158">
            <a:extLst>
              <a:ext uri="{FF2B5EF4-FFF2-40B4-BE49-F238E27FC236}">
                <a16:creationId xmlns:a16="http://schemas.microsoft.com/office/drawing/2014/main" id="{07917022-07FC-2A6C-8189-2C53D923FA0F}"/>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4817" b="95349" l="2519" r="97043">
                        <a14:foregroundMark x1="4381" y1="11462" x2="11172" y2="10133"/>
                        <a14:foregroundMark x1="11172" y1="10133" x2="19113" y2="11794"/>
                        <a14:foregroundMark x1="19113" y1="11794" x2="14677" y2="20598"/>
                        <a14:foregroundMark x1="14677" y1="20598" x2="5915" y2="19103"/>
                        <a14:foregroundMark x1="5915" y1="19103" x2="4545" y2="15116"/>
                        <a14:foregroundMark x1="7503" y1="47010" x2="23330" y2="49169"/>
                        <a14:foregroundMark x1="31982" y1="9302" x2="44031" y2="22591"/>
                        <a14:foregroundMark x1="53395" y1="15449" x2="71030" y2="19435"/>
                        <a14:foregroundMark x1="77054" y1="11462" x2="94469" y2="27575"/>
                        <a14:foregroundMark x1="78970" y1="40199" x2="95181" y2="53488"/>
                        <a14:foregroundMark x1="52464" y1="38040" x2="70756" y2="55316"/>
                        <a14:foregroundMark x1="27492" y1="41528" x2="45126" y2="59468"/>
                        <a14:foregroundMark x1="28423" y1="75249" x2="46386" y2="95349"/>
                        <a14:foregroundMark x1="51862" y1="73588" x2="68127" y2="93355"/>
                        <a14:foregroundMark x1="68127" y1="93355" x2="71358" y2="86379"/>
                        <a14:foregroundMark x1="97043" y1="5316" x2="91950" y2="12957"/>
                        <a14:foregroundMark x1="91950" y1="12957" x2="76123" y2="22591"/>
                        <a14:foregroundMark x1="78806" y1="4983" x2="95674" y2="14120"/>
                        <a14:foregroundMark x1="95674" y1="14120" x2="95783" y2="14618"/>
                        <a14:foregroundMark x1="21413" y1="12126" x2="12267" y2="24252"/>
                        <a14:foregroundMark x1="12267" y1="24252" x2="7667" y2="25748"/>
                        <a14:foregroundMark x1="7667" y1="25748" x2="2738" y2="14286"/>
                        <a14:foregroundMark x1="2738" y1="14286" x2="2519" y2="10797"/>
                        <a14:foregroundMark x1="28916" y1="17110" x2="29847" y2="18272"/>
                        <a14:foregroundMark x1="30887" y1="13953" x2="30887" y2="13953"/>
                        <a14:foregroundMark x1="29628" y1="10465" x2="31271" y2="18605"/>
                        <a14:foregroundMark x1="69496" y1="4983" x2="56627" y2="8140"/>
                        <a14:foregroundMark x1="56627" y1="8140" x2="53669" y2="18272"/>
                        <a14:foregroundMark x1="53669" y1="18272" x2="61336" y2="26578"/>
                        <a14:foregroundMark x1="61336" y1="26578" x2="70099" y2="23256"/>
                        <a14:foregroundMark x1="70099" y1="23256" x2="71961" y2="10797"/>
                        <a14:foregroundMark x1="71961" y1="10797" x2="69277" y2="6146"/>
                        <a14:foregroundMark x1="55312" y1="6811" x2="51424" y2="14452"/>
                        <a14:foregroundMark x1="51424" y1="14452" x2="55915" y2="24086"/>
                        <a14:foregroundMark x1="55915" y1="24086" x2="56462" y2="24086"/>
                        <a14:foregroundMark x1="53779" y1="41694" x2="56846" y2="54485"/>
                        <a14:foregroundMark x1="30449" y1="52990" x2="30449" y2="52990"/>
                        <a14:foregroundMark x1="4053" y1="40864" x2="15498" y2="41528"/>
                        <a14:foregroundMark x1="15498" y1="41528" x2="20701" y2="50166"/>
                        <a14:foregroundMark x1="20701" y1="50166" x2="17087" y2="58638"/>
                        <a14:foregroundMark x1="17087" y1="58638" x2="12486" y2="59136"/>
                        <a14:foregroundMark x1="12486" y1="59136" x2="7996" y2="55316"/>
                        <a14:foregroundMark x1="7996" y1="55316" x2="4162" y2="43522"/>
                        <a14:foregroundMark x1="4162" y1="43522" x2="4053" y2="40864"/>
                      </a14:backgroundRemoval>
                    </a14:imgEffect>
                  </a14:imgLayer>
                </a14:imgProps>
              </a:ext>
            </a:extLst>
          </a:blip>
          <a:srcRect l="2881" t="42348" r="92894" b="43079"/>
          <a:stretch/>
        </p:blipFill>
        <p:spPr>
          <a:xfrm>
            <a:off x="929771" y="5222907"/>
            <a:ext cx="417566" cy="474878"/>
          </a:xfrm>
          <a:prstGeom prst="rect">
            <a:avLst/>
          </a:prstGeom>
        </p:spPr>
      </p:pic>
      <p:sp>
        <p:nvSpPr>
          <p:cNvPr id="61" name="Rectangle 60">
            <a:extLst>
              <a:ext uri="{FF2B5EF4-FFF2-40B4-BE49-F238E27FC236}">
                <a16:creationId xmlns:a16="http://schemas.microsoft.com/office/drawing/2014/main" id="{1A898C9C-201A-20B7-6B23-FF1A5A19577C}"/>
              </a:ext>
            </a:extLst>
          </p:cNvPr>
          <p:cNvSpPr/>
          <p:nvPr/>
        </p:nvSpPr>
        <p:spPr>
          <a:xfrm>
            <a:off x="2179933" y="5493283"/>
            <a:ext cx="103212" cy="103212"/>
          </a:xfrm>
          <a:prstGeom prst="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latin typeface="Century Gothic" panose="020B0502020202020204" pitchFamily="34" charset="0"/>
            </a:endParaRPr>
          </a:p>
        </p:txBody>
      </p:sp>
      <p:sp>
        <p:nvSpPr>
          <p:cNvPr id="62" name="Isosceles Triangle 61">
            <a:extLst>
              <a:ext uri="{FF2B5EF4-FFF2-40B4-BE49-F238E27FC236}">
                <a16:creationId xmlns:a16="http://schemas.microsoft.com/office/drawing/2014/main" id="{54C5546C-B73A-65CB-B7C3-91D36763FDDE}"/>
              </a:ext>
            </a:extLst>
          </p:cNvPr>
          <p:cNvSpPr/>
          <p:nvPr/>
        </p:nvSpPr>
        <p:spPr>
          <a:xfrm>
            <a:off x="5955343" y="5274464"/>
            <a:ext cx="119726" cy="103212"/>
          </a:xfrm>
          <a:prstGeom prst="triangle">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latin typeface="Century Gothic" panose="020B0502020202020204" pitchFamily="34" charset="0"/>
            </a:endParaRPr>
          </a:p>
        </p:txBody>
      </p:sp>
      <p:sp>
        <p:nvSpPr>
          <p:cNvPr id="63" name="Rectangle 62">
            <a:extLst>
              <a:ext uri="{FF2B5EF4-FFF2-40B4-BE49-F238E27FC236}">
                <a16:creationId xmlns:a16="http://schemas.microsoft.com/office/drawing/2014/main" id="{20A85C28-5EB1-8DD7-F2AF-88104D4616C4}"/>
              </a:ext>
            </a:extLst>
          </p:cNvPr>
          <p:cNvSpPr/>
          <p:nvPr/>
        </p:nvSpPr>
        <p:spPr>
          <a:xfrm>
            <a:off x="2178347" y="5647230"/>
            <a:ext cx="103212" cy="103212"/>
          </a:xfrm>
          <a:prstGeom prst="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latin typeface="Century Gothic" panose="020B0502020202020204" pitchFamily="34" charset="0"/>
            </a:endParaRPr>
          </a:p>
        </p:txBody>
      </p:sp>
      <p:sp>
        <p:nvSpPr>
          <p:cNvPr id="50" name="TextBox 49">
            <a:extLst>
              <a:ext uri="{FF2B5EF4-FFF2-40B4-BE49-F238E27FC236}">
                <a16:creationId xmlns:a16="http://schemas.microsoft.com/office/drawing/2014/main" id="{58FA710A-BB7C-6F0B-E0AB-9CD27BF42EA8}"/>
              </a:ext>
            </a:extLst>
          </p:cNvPr>
          <p:cNvSpPr txBox="1"/>
          <p:nvPr/>
        </p:nvSpPr>
        <p:spPr>
          <a:xfrm>
            <a:off x="401158" y="3562235"/>
            <a:ext cx="1474790" cy="583200"/>
          </a:xfrm>
          <a:prstGeom prst="rect">
            <a:avLst/>
          </a:prstGeom>
          <a:noFill/>
        </p:spPr>
        <p:txBody>
          <a:bodyPr wrap="square" lIns="36000" tIns="36000" rIns="36000" bIns="36000" rtlCol="0">
            <a:normAutofit/>
          </a:bodyPr>
          <a:lstStyle/>
          <a:p>
            <a:pPr algn="ctr"/>
            <a:r>
              <a:rPr lang="en-GB" sz="1200" b="1">
                <a:solidFill>
                  <a:schemeClr val="bg1"/>
                </a:solidFill>
                <a:latin typeface="Century Gothic" panose="020B0502020202020204" pitchFamily="34" charset="0"/>
                <a:ea typeface="Sans Serif Collection" panose="020B0502040504020204" pitchFamily="34" charset="0"/>
                <a:cs typeface="Arial" panose="020B0604020202020204" pitchFamily="34" charset="0"/>
              </a:rPr>
              <a:t>Co-production</a:t>
            </a:r>
          </a:p>
        </p:txBody>
      </p:sp>
      <p:sp>
        <p:nvSpPr>
          <p:cNvPr id="68" name="Isosceles Triangle 67">
            <a:extLst>
              <a:ext uri="{FF2B5EF4-FFF2-40B4-BE49-F238E27FC236}">
                <a16:creationId xmlns:a16="http://schemas.microsoft.com/office/drawing/2014/main" id="{9BE96540-C707-2923-9F74-4B617B43A54A}"/>
              </a:ext>
            </a:extLst>
          </p:cNvPr>
          <p:cNvSpPr/>
          <p:nvPr/>
        </p:nvSpPr>
        <p:spPr>
          <a:xfrm>
            <a:off x="5939301" y="3119157"/>
            <a:ext cx="103212" cy="103212"/>
          </a:xfrm>
          <a:prstGeom prst="triangle">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latin typeface="Century Gothic" panose="020B0502020202020204" pitchFamily="34" charset="0"/>
            </a:endParaRPr>
          </a:p>
        </p:txBody>
      </p:sp>
      <p:sp>
        <p:nvSpPr>
          <p:cNvPr id="3" name="Isosceles Triangle 2">
            <a:extLst>
              <a:ext uri="{FF2B5EF4-FFF2-40B4-BE49-F238E27FC236}">
                <a16:creationId xmlns:a16="http://schemas.microsoft.com/office/drawing/2014/main" id="{E29C7CD9-23F2-780D-F5F3-8E63A3CC120B}"/>
              </a:ext>
            </a:extLst>
          </p:cNvPr>
          <p:cNvSpPr/>
          <p:nvPr/>
        </p:nvSpPr>
        <p:spPr>
          <a:xfrm>
            <a:off x="10365262" y="1646744"/>
            <a:ext cx="103212" cy="103212"/>
          </a:xfrm>
          <a:prstGeom prst="triangle">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latin typeface="Century Gothic" panose="020B0502020202020204" pitchFamily="34" charset="0"/>
            </a:endParaRPr>
          </a:p>
        </p:txBody>
      </p:sp>
      <p:sp>
        <p:nvSpPr>
          <p:cNvPr id="58" name="Rectangle 57">
            <a:extLst>
              <a:ext uri="{FF2B5EF4-FFF2-40B4-BE49-F238E27FC236}">
                <a16:creationId xmlns:a16="http://schemas.microsoft.com/office/drawing/2014/main" id="{0C060127-0EE6-6808-534F-2DF1BDB4D4F2}"/>
              </a:ext>
            </a:extLst>
          </p:cNvPr>
          <p:cNvSpPr/>
          <p:nvPr/>
        </p:nvSpPr>
        <p:spPr>
          <a:xfrm>
            <a:off x="2172300" y="3302389"/>
            <a:ext cx="103212" cy="103212"/>
          </a:xfrm>
          <a:prstGeom prst="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latin typeface="Century Gothic" panose="020B0502020202020204" pitchFamily="34" charset="0"/>
            </a:endParaRPr>
          </a:p>
        </p:txBody>
      </p:sp>
      <p:sp>
        <p:nvSpPr>
          <p:cNvPr id="5" name="TextBox 4">
            <a:extLst>
              <a:ext uri="{FF2B5EF4-FFF2-40B4-BE49-F238E27FC236}">
                <a16:creationId xmlns:a16="http://schemas.microsoft.com/office/drawing/2014/main" id="{24A67F0A-0CA6-2D45-5908-66E10B7593FD}"/>
              </a:ext>
            </a:extLst>
          </p:cNvPr>
          <p:cNvSpPr txBox="1"/>
          <p:nvPr/>
        </p:nvSpPr>
        <p:spPr>
          <a:xfrm>
            <a:off x="2140091" y="1153931"/>
            <a:ext cx="4928134" cy="804049"/>
          </a:xfrm>
          <a:prstGeom prst="rect">
            <a:avLst/>
          </a:prstGeom>
          <a:noFill/>
        </p:spPr>
        <p:txBody>
          <a:bodyPr wrap="square" lIns="91440" tIns="45720" rIns="91440" bIns="45720" numCol="1" rtlCol="0" anchor="t">
            <a:normAutofit lnSpcReduction="10000"/>
          </a:bodyPr>
          <a:lstStyle/>
          <a:p>
            <a:endParaRPr lang="en-GB" sz="1200">
              <a:solidFill>
                <a:srgbClr val="595959"/>
              </a:solidFill>
              <a:latin typeface="Century Gothic"/>
            </a:endParaRPr>
          </a:p>
          <a:p>
            <a:pPr marL="171450" indent="-171450">
              <a:buFont typeface="Arial" panose="020B0604020202020204" pitchFamily="34" charset="0"/>
              <a:buChar char="•"/>
            </a:pPr>
            <a:r>
              <a:rPr lang="en-GB" sz="1200">
                <a:solidFill>
                  <a:srgbClr val="595959"/>
                </a:solidFill>
                <a:latin typeface="Century Gothic"/>
              </a:rPr>
              <a:t>Share information</a:t>
            </a:r>
          </a:p>
          <a:p>
            <a:pPr marL="171450" indent="-171450">
              <a:buFont typeface="Arial" panose="020B0604020202020204" pitchFamily="34" charset="0"/>
              <a:buChar char="•"/>
            </a:pPr>
            <a:r>
              <a:rPr lang="en-GB" sz="1200">
                <a:solidFill>
                  <a:srgbClr val="595959"/>
                </a:solidFill>
                <a:latin typeface="Century Gothic"/>
              </a:rPr>
              <a:t>Coordinate efforts</a:t>
            </a:r>
          </a:p>
          <a:p>
            <a:pPr marL="171450" indent="-171450">
              <a:buFont typeface="Arial" panose="020B0604020202020204" pitchFamily="34" charset="0"/>
              <a:buChar char="•"/>
            </a:pPr>
            <a:r>
              <a:rPr lang="en-GB" sz="1200">
                <a:solidFill>
                  <a:srgbClr val="595959"/>
                </a:solidFill>
                <a:latin typeface="Century Gothic"/>
              </a:rPr>
              <a:t>Work together towards common goals </a:t>
            </a:r>
          </a:p>
          <a:p>
            <a:endParaRPr lang="en-GB" sz="1200">
              <a:solidFill>
                <a:srgbClr val="595959"/>
              </a:solidFill>
              <a:latin typeface="Century Gothic" panose="020B0502020202020204" pitchFamily="34" charset="0"/>
            </a:endParaRPr>
          </a:p>
        </p:txBody>
      </p:sp>
      <p:sp>
        <p:nvSpPr>
          <p:cNvPr id="30" name="Rectangle 29">
            <a:extLst>
              <a:ext uri="{FF2B5EF4-FFF2-40B4-BE49-F238E27FC236}">
                <a16:creationId xmlns:a16="http://schemas.microsoft.com/office/drawing/2014/main" id="{0E229BCF-1EAC-4AD5-7E51-B07B746E9B0D}"/>
              </a:ext>
            </a:extLst>
          </p:cNvPr>
          <p:cNvSpPr/>
          <p:nvPr/>
        </p:nvSpPr>
        <p:spPr>
          <a:xfrm>
            <a:off x="2181792" y="1376352"/>
            <a:ext cx="103212" cy="103212"/>
          </a:xfrm>
          <a:prstGeom prst="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latin typeface="Century Gothic" panose="020B0502020202020204" pitchFamily="34" charset="0"/>
            </a:endParaRPr>
          </a:p>
        </p:txBody>
      </p:sp>
      <p:sp>
        <p:nvSpPr>
          <p:cNvPr id="42" name="Rectangle 41">
            <a:extLst>
              <a:ext uri="{FF2B5EF4-FFF2-40B4-BE49-F238E27FC236}">
                <a16:creationId xmlns:a16="http://schemas.microsoft.com/office/drawing/2014/main" id="{59305E30-56AA-8CCE-4ED8-E29D664D7F47}"/>
              </a:ext>
            </a:extLst>
          </p:cNvPr>
          <p:cNvSpPr/>
          <p:nvPr/>
        </p:nvSpPr>
        <p:spPr>
          <a:xfrm>
            <a:off x="2181792" y="1545033"/>
            <a:ext cx="103212" cy="103212"/>
          </a:xfrm>
          <a:prstGeom prst="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latin typeface="Century Gothic" panose="020B0502020202020204" pitchFamily="34" charset="0"/>
            </a:endParaRPr>
          </a:p>
        </p:txBody>
      </p:sp>
      <p:sp>
        <p:nvSpPr>
          <p:cNvPr id="43" name="Rectangle 42">
            <a:extLst>
              <a:ext uri="{FF2B5EF4-FFF2-40B4-BE49-F238E27FC236}">
                <a16:creationId xmlns:a16="http://schemas.microsoft.com/office/drawing/2014/main" id="{BCBCDFE9-7EED-59E5-D0EA-9F84D951A86A}"/>
              </a:ext>
            </a:extLst>
          </p:cNvPr>
          <p:cNvSpPr/>
          <p:nvPr/>
        </p:nvSpPr>
        <p:spPr>
          <a:xfrm>
            <a:off x="2181792" y="1713714"/>
            <a:ext cx="103212" cy="103212"/>
          </a:xfrm>
          <a:prstGeom prst="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latin typeface="Century Gothic" panose="020B0502020202020204" pitchFamily="34" charset="0"/>
            </a:endParaRPr>
          </a:p>
        </p:txBody>
      </p:sp>
    </p:spTree>
    <p:extLst>
      <p:ext uri="{BB962C8B-B14F-4D97-AF65-F5344CB8AC3E}">
        <p14:creationId xmlns:p14="http://schemas.microsoft.com/office/powerpoint/2010/main" val="3047905634"/>
      </p:ext>
    </p:extLst>
  </p:cSld>
  <p:clrMapOvr>
    <a:masterClrMapping/>
  </p:clrMapOvr>
  <p:extLst>
    <p:ext uri="{6950BFC3-D8DA-4A85-94F7-54DA5524770B}">
      <p188:commentRel xmlns:p188="http://schemas.microsoft.com/office/powerpoint/2018/8/main" r:id="rId3"/>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Rounded Corners 34">
            <a:extLst>
              <a:ext uri="{FF2B5EF4-FFF2-40B4-BE49-F238E27FC236}">
                <a16:creationId xmlns:a16="http://schemas.microsoft.com/office/drawing/2014/main" id="{17EDE354-1209-3997-4907-AE2EE6F5EFDD}"/>
              </a:ext>
            </a:extLst>
          </p:cNvPr>
          <p:cNvSpPr/>
          <p:nvPr/>
        </p:nvSpPr>
        <p:spPr>
          <a:xfrm>
            <a:off x="2223928" y="3037029"/>
            <a:ext cx="7797185" cy="940010"/>
          </a:xfrm>
          <a:prstGeom prst="roundRect">
            <a:avLst>
              <a:gd name="adj" fmla="val 11895"/>
            </a:avLst>
          </a:prstGeom>
          <a:solidFill>
            <a:schemeClr val="bg2"/>
          </a:solidFill>
          <a:ln>
            <a:solidFill>
              <a:srgbClr val="FABC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latin typeface="Century Gothic" panose="020B0502020202020204" pitchFamily="34" charset="0"/>
            </a:endParaRPr>
          </a:p>
        </p:txBody>
      </p:sp>
      <p:sp>
        <p:nvSpPr>
          <p:cNvPr id="2" name="Title 1">
            <a:extLst>
              <a:ext uri="{FF2B5EF4-FFF2-40B4-BE49-F238E27FC236}">
                <a16:creationId xmlns:a16="http://schemas.microsoft.com/office/drawing/2014/main" id="{3AA64B1D-8CED-4752-30F7-C4C35BE92AF6}"/>
              </a:ext>
            </a:extLst>
          </p:cNvPr>
          <p:cNvSpPr>
            <a:spLocks noGrp="1"/>
          </p:cNvSpPr>
          <p:nvPr>
            <p:ph type="title"/>
          </p:nvPr>
        </p:nvSpPr>
        <p:spPr/>
        <p:txBody>
          <a:bodyPr>
            <a:normAutofit fontScale="90000"/>
          </a:bodyPr>
          <a:lstStyle/>
          <a:p>
            <a:r>
              <a:rPr lang="en-GB">
                <a:solidFill>
                  <a:srgbClr val="8E5F98"/>
                </a:solidFill>
              </a:rPr>
              <a:t>How does an AI offer align with Cooperative Principles?</a:t>
            </a:r>
          </a:p>
        </p:txBody>
      </p:sp>
      <p:sp>
        <p:nvSpPr>
          <p:cNvPr id="4" name="Slide Number Placeholder 3">
            <a:extLst>
              <a:ext uri="{FF2B5EF4-FFF2-40B4-BE49-F238E27FC236}">
                <a16:creationId xmlns:a16="http://schemas.microsoft.com/office/drawing/2014/main" id="{0903484B-BEAF-9339-4745-645EDE26B9AE}"/>
              </a:ext>
            </a:extLst>
          </p:cNvPr>
          <p:cNvSpPr>
            <a:spLocks noGrp="1"/>
          </p:cNvSpPr>
          <p:nvPr>
            <p:ph type="sldNum" sz="quarter" idx="4294967295"/>
          </p:nvPr>
        </p:nvSpPr>
        <p:spPr>
          <a:xfrm>
            <a:off x="9221789" y="6354431"/>
            <a:ext cx="2706687" cy="362282"/>
          </a:xfrm>
        </p:spPr>
        <p:txBody>
          <a:bodyPr/>
          <a:lstStyle/>
          <a:p>
            <a:fld id="{6D317083-583A-4C42-B2C5-F5A08834B545}" type="slidenum">
              <a:rPr lang="en-GB" smtClean="0"/>
              <a:t>17</a:t>
            </a:fld>
            <a:endParaRPr lang="en-GB"/>
          </a:p>
        </p:txBody>
      </p:sp>
      <p:sp>
        <p:nvSpPr>
          <p:cNvPr id="8" name="Rectangle: Rounded Corners 7">
            <a:extLst>
              <a:ext uri="{FF2B5EF4-FFF2-40B4-BE49-F238E27FC236}">
                <a16:creationId xmlns:a16="http://schemas.microsoft.com/office/drawing/2014/main" id="{C9C91B7B-1328-7428-BB81-76C919FC27FD}"/>
              </a:ext>
            </a:extLst>
          </p:cNvPr>
          <p:cNvSpPr/>
          <p:nvPr/>
        </p:nvSpPr>
        <p:spPr>
          <a:xfrm>
            <a:off x="401158" y="972058"/>
            <a:ext cx="3380950" cy="944771"/>
          </a:xfrm>
          <a:prstGeom prst="roundRect">
            <a:avLst>
              <a:gd name="adj" fmla="val 11895"/>
            </a:avLst>
          </a:prstGeom>
          <a:solidFill>
            <a:srgbClr val="8C5F97"/>
          </a:solidFill>
          <a:ln>
            <a:solidFill>
              <a:srgbClr val="8C5F9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latin typeface="Century Gothic" panose="020B0502020202020204" pitchFamily="34" charset="0"/>
            </a:endParaRPr>
          </a:p>
        </p:txBody>
      </p:sp>
      <p:sp>
        <p:nvSpPr>
          <p:cNvPr id="34" name="Rectangle: Rounded Corners 33">
            <a:extLst>
              <a:ext uri="{FF2B5EF4-FFF2-40B4-BE49-F238E27FC236}">
                <a16:creationId xmlns:a16="http://schemas.microsoft.com/office/drawing/2014/main" id="{58C066CE-51A8-EDAA-D279-B6AB1B6F9BD3}"/>
              </a:ext>
            </a:extLst>
          </p:cNvPr>
          <p:cNvSpPr/>
          <p:nvPr/>
        </p:nvSpPr>
        <p:spPr>
          <a:xfrm>
            <a:off x="2210628" y="972058"/>
            <a:ext cx="7797185" cy="946359"/>
          </a:xfrm>
          <a:prstGeom prst="roundRect">
            <a:avLst>
              <a:gd name="adj" fmla="val 11895"/>
            </a:avLst>
          </a:prstGeom>
          <a:solidFill>
            <a:schemeClr val="bg2"/>
          </a:solidFill>
          <a:ln>
            <a:solidFill>
              <a:srgbClr val="8C5F9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latin typeface="Century Gothic" panose="020B0502020202020204" pitchFamily="34" charset="0"/>
            </a:endParaRPr>
          </a:p>
        </p:txBody>
      </p:sp>
      <p:sp>
        <p:nvSpPr>
          <p:cNvPr id="41" name="Flowchart: Data 40">
            <a:extLst>
              <a:ext uri="{FF2B5EF4-FFF2-40B4-BE49-F238E27FC236}">
                <a16:creationId xmlns:a16="http://schemas.microsoft.com/office/drawing/2014/main" id="{E652EEFD-AF91-809A-7C65-9E48DDFB6A4C}"/>
              </a:ext>
            </a:extLst>
          </p:cNvPr>
          <p:cNvSpPr/>
          <p:nvPr/>
        </p:nvSpPr>
        <p:spPr>
          <a:xfrm flipH="1">
            <a:off x="1750045" y="972058"/>
            <a:ext cx="2308860" cy="946359"/>
          </a:xfrm>
          <a:prstGeom prst="flowChartInputOutput">
            <a:avLst/>
          </a:prstGeom>
          <a:solidFill>
            <a:schemeClr val="bg2"/>
          </a:solidFill>
          <a:ln w="12700">
            <a:solidFill>
              <a:srgbClr val="8C5F9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latin typeface="Century Gothic" panose="020B0502020202020204" pitchFamily="34" charset="0"/>
            </a:endParaRPr>
          </a:p>
        </p:txBody>
      </p:sp>
      <p:sp>
        <p:nvSpPr>
          <p:cNvPr id="69" name="Rectangle 68">
            <a:extLst>
              <a:ext uri="{FF2B5EF4-FFF2-40B4-BE49-F238E27FC236}">
                <a16:creationId xmlns:a16="http://schemas.microsoft.com/office/drawing/2014/main" id="{E88E40AB-5BF3-15CC-0A80-429C4BB14103}"/>
              </a:ext>
            </a:extLst>
          </p:cNvPr>
          <p:cNvSpPr/>
          <p:nvPr/>
        </p:nvSpPr>
        <p:spPr>
          <a:xfrm>
            <a:off x="3426193" y="979136"/>
            <a:ext cx="1258649" cy="93524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latin typeface="Century Gothic" panose="020B0502020202020204" pitchFamily="34" charset="0"/>
            </a:endParaRPr>
          </a:p>
        </p:txBody>
      </p:sp>
      <p:sp>
        <p:nvSpPr>
          <p:cNvPr id="46" name="TextBox 45">
            <a:extLst>
              <a:ext uri="{FF2B5EF4-FFF2-40B4-BE49-F238E27FC236}">
                <a16:creationId xmlns:a16="http://schemas.microsoft.com/office/drawing/2014/main" id="{254E88D7-1778-94F5-E82A-C30337864883}"/>
              </a:ext>
            </a:extLst>
          </p:cNvPr>
          <p:cNvSpPr txBox="1"/>
          <p:nvPr/>
        </p:nvSpPr>
        <p:spPr>
          <a:xfrm>
            <a:off x="401158" y="1424007"/>
            <a:ext cx="1474790" cy="583200"/>
          </a:xfrm>
          <a:prstGeom prst="rect">
            <a:avLst/>
          </a:prstGeom>
          <a:noFill/>
        </p:spPr>
        <p:txBody>
          <a:bodyPr wrap="square" lIns="36000" tIns="36000" rIns="36000" bIns="36000" rtlCol="0">
            <a:noAutofit/>
          </a:bodyPr>
          <a:lstStyle/>
          <a:p>
            <a:pPr algn="ctr"/>
            <a:r>
              <a:rPr lang="en-GB" sz="1000" b="1">
                <a:solidFill>
                  <a:schemeClr val="bg1"/>
                </a:solidFill>
                <a:latin typeface="Century Gothic" panose="020B0502020202020204" pitchFamily="34" charset="0"/>
                <a:ea typeface="Sans Serif Collection" panose="020B0502040504020204" pitchFamily="34" charset="0"/>
                <a:cs typeface="Arial" panose="020B0604020202020204" pitchFamily="34" charset="0"/>
              </a:rPr>
              <a:t>Community leadership and a new role for councillors</a:t>
            </a:r>
          </a:p>
        </p:txBody>
      </p:sp>
      <p:sp>
        <p:nvSpPr>
          <p:cNvPr id="139" name="TextBox 138">
            <a:extLst>
              <a:ext uri="{FF2B5EF4-FFF2-40B4-BE49-F238E27FC236}">
                <a16:creationId xmlns:a16="http://schemas.microsoft.com/office/drawing/2014/main" id="{1F92846A-60BD-5D40-A9F6-2D3976FD33E7}"/>
              </a:ext>
            </a:extLst>
          </p:cNvPr>
          <p:cNvSpPr txBox="1"/>
          <p:nvPr/>
        </p:nvSpPr>
        <p:spPr>
          <a:xfrm>
            <a:off x="2116139" y="978407"/>
            <a:ext cx="7759381" cy="804049"/>
          </a:xfrm>
          <a:prstGeom prst="rect">
            <a:avLst/>
          </a:prstGeom>
          <a:noFill/>
        </p:spPr>
        <p:txBody>
          <a:bodyPr wrap="square" lIns="91440" tIns="45720" rIns="91440" bIns="45720" numCol="2" rtlCol="0" anchor="t">
            <a:normAutofit lnSpcReduction="10000"/>
          </a:bodyPr>
          <a:lstStyle/>
          <a:p>
            <a:r>
              <a:rPr lang="en-GB" sz="1200">
                <a:solidFill>
                  <a:srgbClr val="595959"/>
                </a:solidFill>
                <a:latin typeface="Century Gothic"/>
              </a:rPr>
              <a:t>AI can: </a:t>
            </a:r>
          </a:p>
          <a:p>
            <a:pPr marL="171450" indent="-171450">
              <a:buFont typeface="Arial" panose="020B0604020202020204" pitchFamily="34" charset="0"/>
              <a:buChar char="•"/>
            </a:pPr>
            <a:r>
              <a:rPr lang="en-GB" sz="1200">
                <a:solidFill>
                  <a:srgbClr val="595959"/>
                </a:solidFill>
                <a:latin typeface="Century Gothic"/>
              </a:rPr>
              <a:t>Empower community leaders with data-driven insights</a:t>
            </a:r>
          </a:p>
          <a:p>
            <a:pPr marL="171450" indent="-171450">
              <a:buFont typeface="Arial" panose="020B0604020202020204" pitchFamily="34" charset="0"/>
              <a:buChar char="•"/>
            </a:pPr>
            <a:r>
              <a:rPr lang="en-GB" sz="1200">
                <a:solidFill>
                  <a:srgbClr val="595959"/>
                </a:solidFill>
                <a:latin typeface="Century Gothic"/>
              </a:rPr>
              <a:t>Enhance leaders ability to address local issues, engage with residents, and drive positive change in their communities</a:t>
            </a:r>
          </a:p>
          <a:p>
            <a:endParaRPr lang="en-GB" sz="1200">
              <a:solidFill>
                <a:srgbClr val="595959"/>
              </a:solidFill>
              <a:latin typeface="Century Gothic" panose="020B0502020202020204" pitchFamily="34" charset="0"/>
            </a:endParaRPr>
          </a:p>
        </p:txBody>
      </p:sp>
      <p:sp>
        <p:nvSpPr>
          <p:cNvPr id="15" name="Isosceles Triangle 14">
            <a:extLst>
              <a:ext uri="{FF2B5EF4-FFF2-40B4-BE49-F238E27FC236}">
                <a16:creationId xmlns:a16="http://schemas.microsoft.com/office/drawing/2014/main" id="{3292C543-2177-9092-0576-D0AABCA5BDC5}"/>
              </a:ext>
            </a:extLst>
          </p:cNvPr>
          <p:cNvSpPr/>
          <p:nvPr/>
        </p:nvSpPr>
        <p:spPr>
          <a:xfrm>
            <a:off x="10326714" y="1100993"/>
            <a:ext cx="119726" cy="103212"/>
          </a:xfrm>
          <a:prstGeom prst="triangle">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latin typeface="Century Gothic" panose="020B0502020202020204" pitchFamily="34" charset="0"/>
            </a:endParaRPr>
          </a:p>
        </p:txBody>
      </p:sp>
      <p:sp>
        <p:nvSpPr>
          <p:cNvPr id="16" name="Rectangle 15">
            <a:extLst>
              <a:ext uri="{FF2B5EF4-FFF2-40B4-BE49-F238E27FC236}">
                <a16:creationId xmlns:a16="http://schemas.microsoft.com/office/drawing/2014/main" id="{FC8DC5C2-47F3-FF42-1D37-90BFF48889FE}"/>
              </a:ext>
            </a:extLst>
          </p:cNvPr>
          <p:cNvSpPr/>
          <p:nvPr/>
        </p:nvSpPr>
        <p:spPr>
          <a:xfrm>
            <a:off x="10326714" y="1769075"/>
            <a:ext cx="103212" cy="103212"/>
          </a:xfrm>
          <a:prstGeom prst="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latin typeface="Century Gothic" panose="020B0502020202020204" pitchFamily="34" charset="0"/>
            </a:endParaRPr>
          </a:p>
        </p:txBody>
      </p:sp>
      <p:sp>
        <p:nvSpPr>
          <p:cNvPr id="17" name="TextBox 16">
            <a:extLst>
              <a:ext uri="{FF2B5EF4-FFF2-40B4-BE49-F238E27FC236}">
                <a16:creationId xmlns:a16="http://schemas.microsoft.com/office/drawing/2014/main" id="{74C9AC4C-2F55-8CC7-1C92-4593A851B267}"/>
              </a:ext>
            </a:extLst>
          </p:cNvPr>
          <p:cNvSpPr txBox="1"/>
          <p:nvPr/>
        </p:nvSpPr>
        <p:spPr>
          <a:xfrm>
            <a:off x="10501493" y="1690281"/>
            <a:ext cx="1575060" cy="415498"/>
          </a:xfrm>
          <a:prstGeom prst="rect">
            <a:avLst/>
          </a:prstGeom>
          <a:noFill/>
        </p:spPr>
        <p:txBody>
          <a:bodyPr wrap="square" rtlCol="0">
            <a:spAutoFit/>
          </a:bodyPr>
          <a:lstStyle/>
          <a:p>
            <a:r>
              <a:rPr lang="en-GB" sz="1050">
                <a:solidFill>
                  <a:schemeClr val="tx2"/>
                </a:solidFill>
                <a:latin typeface="Century Gothic" panose="020B0502020202020204" pitchFamily="34" charset="0"/>
              </a:rPr>
              <a:t>= AI can drive this principle</a:t>
            </a:r>
          </a:p>
        </p:txBody>
      </p:sp>
      <p:sp>
        <p:nvSpPr>
          <p:cNvPr id="18" name="TextBox 17">
            <a:extLst>
              <a:ext uri="{FF2B5EF4-FFF2-40B4-BE49-F238E27FC236}">
                <a16:creationId xmlns:a16="http://schemas.microsoft.com/office/drawing/2014/main" id="{C9257810-7DCE-65C7-35BA-AB54F7E02C10}"/>
              </a:ext>
            </a:extLst>
          </p:cNvPr>
          <p:cNvSpPr txBox="1"/>
          <p:nvPr/>
        </p:nvSpPr>
        <p:spPr>
          <a:xfrm>
            <a:off x="10501493" y="1029915"/>
            <a:ext cx="1575060" cy="415498"/>
          </a:xfrm>
          <a:prstGeom prst="rect">
            <a:avLst/>
          </a:prstGeom>
          <a:noFill/>
        </p:spPr>
        <p:txBody>
          <a:bodyPr wrap="square" rtlCol="0">
            <a:spAutoFit/>
          </a:bodyPr>
          <a:lstStyle/>
          <a:p>
            <a:r>
              <a:rPr lang="en-GB" sz="1050">
                <a:solidFill>
                  <a:schemeClr val="tx2"/>
                </a:solidFill>
                <a:latin typeface="Century Gothic" panose="020B0502020202020204" pitchFamily="34" charset="0"/>
              </a:rPr>
              <a:t>= AI is an example of this principle</a:t>
            </a:r>
          </a:p>
        </p:txBody>
      </p:sp>
      <p:sp>
        <p:nvSpPr>
          <p:cNvPr id="6" name="Rectangle: Rounded Corners 5">
            <a:extLst>
              <a:ext uri="{FF2B5EF4-FFF2-40B4-BE49-F238E27FC236}">
                <a16:creationId xmlns:a16="http://schemas.microsoft.com/office/drawing/2014/main" id="{F43B886F-499A-0BFA-A1B3-681C419D3DD5}"/>
              </a:ext>
            </a:extLst>
          </p:cNvPr>
          <p:cNvSpPr/>
          <p:nvPr/>
        </p:nvSpPr>
        <p:spPr>
          <a:xfrm>
            <a:off x="401157" y="2010893"/>
            <a:ext cx="3380950" cy="941595"/>
          </a:xfrm>
          <a:prstGeom prst="roundRect">
            <a:avLst>
              <a:gd name="adj" fmla="val 11895"/>
            </a:avLst>
          </a:prstGeom>
          <a:solidFill>
            <a:srgbClr val="E7680A"/>
          </a:solidFill>
          <a:ln>
            <a:solidFill>
              <a:srgbClr val="E7680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latin typeface="Century Gothic" panose="020B0502020202020204" pitchFamily="34" charset="0"/>
            </a:endParaRPr>
          </a:p>
        </p:txBody>
      </p:sp>
      <p:sp>
        <p:nvSpPr>
          <p:cNvPr id="32" name="Rectangle: Rounded Corners 31">
            <a:extLst>
              <a:ext uri="{FF2B5EF4-FFF2-40B4-BE49-F238E27FC236}">
                <a16:creationId xmlns:a16="http://schemas.microsoft.com/office/drawing/2014/main" id="{C0BB16A8-E42A-5543-3CAC-480F4A3C34C9}"/>
              </a:ext>
            </a:extLst>
          </p:cNvPr>
          <p:cNvSpPr/>
          <p:nvPr/>
        </p:nvSpPr>
        <p:spPr>
          <a:xfrm>
            <a:off x="2223928" y="2010893"/>
            <a:ext cx="7797185" cy="940010"/>
          </a:xfrm>
          <a:prstGeom prst="roundRect">
            <a:avLst>
              <a:gd name="adj" fmla="val 11895"/>
            </a:avLst>
          </a:prstGeom>
          <a:solidFill>
            <a:schemeClr val="bg2"/>
          </a:solidFill>
          <a:ln>
            <a:solidFill>
              <a:srgbClr val="E7680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latin typeface="Century Gothic" panose="020B0502020202020204" pitchFamily="34" charset="0"/>
            </a:endParaRPr>
          </a:p>
        </p:txBody>
      </p:sp>
      <p:sp>
        <p:nvSpPr>
          <p:cNvPr id="49" name="TextBox 48">
            <a:extLst>
              <a:ext uri="{FF2B5EF4-FFF2-40B4-BE49-F238E27FC236}">
                <a16:creationId xmlns:a16="http://schemas.microsoft.com/office/drawing/2014/main" id="{B837CB74-293B-28AE-C5E7-FA811E625F93}"/>
              </a:ext>
            </a:extLst>
          </p:cNvPr>
          <p:cNvSpPr txBox="1"/>
          <p:nvPr/>
        </p:nvSpPr>
        <p:spPr>
          <a:xfrm>
            <a:off x="401158" y="2531195"/>
            <a:ext cx="1474790" cy="469040"/>
          </a:xfrm>
          <a:prstGeom prst="rect">
            <a:avLst/>
          </a:prstGeom>
          <a:noFill/>
        </p:spPr>
        <p:txBody>
          <a:bodyPr wrap="square" lIns="36000" tIns="36000" rIns="36000" bIns="36000" rtlCol="0">
            <a:normAutofit fontScale="85000" lnSpcReduction="20000"/>
          </a:bodyPr>
          <a:lstStyle/>
          <a:p>
            <a:pPr algn="ctr"/>
            <a:r>
              <a:rPr lang="en-GB" sz="1200" b="1">
                <a:solidFill>
                  <a:schemeClr val="bg1"/>
                </a:solidFill>
                <a:latin typeface="Century Gothic" panose="020B0502020202020204" pitchFamily="34" charset="0"/>
                <a:ea typeface="Sans Serif Collection" panose="020B0502040504020204" pitchFamily="34" charset="0"/>
                <a:cs typeface="Arial" panose="020B0604020202020204" pitchFamily="34" charset="0"/>
              </a:rPr>
              <a:t>New models</a:t>
            </a:r>
            <a:br>
              <a:rPr lang="en-GB" sz="1200" b="1">
                <a:solidFill>
                  <a:schemeClr val="bg1"/>
                </a:solidFill>
                <a:latin typeface="Century Gothic" panose="020B0502020202020204" pitchFamily="34" charset="0"/>
                <a:ea typeface="Sans Serif Collection" panose="020B0502040504020204" pitchFamily="34" charset="0"/>
                <a:cs typeface="Arial" panose="020B0604020202020204" pitchFamily="34" charset="0"/>
              </a:rPr>
            </a:br>
            <a:r>
              <a:rPr lang="en-GB" sz="1200" b="1">
                <a:solidFill>
                  <a:schemeClr val="bg1"/>
                </a:solidFill>
                <a:latin typeface="Century Gothic" panose="020B0502020202020204" pitchFamily="34" charset="0"/>
                <a:ea typeface="Sans Serif Collection" panose="020B0502040504020204" pitchFamily="34" charset="0"/>
                <a:cs typeface="Arial" panose="020B0604020202020204" pitchFamily="34" charset="0"/>
              </a:rPr>
              <a:t> of meeting priority needs</a:t>
            </a:r>
          </a:p>
        </p:txBody>
      </p:sp>
      <p:sp>
        <p:nvSpPr>
          <p:cNvPr id="74" name="Flowchart: Data 73">
            <a:extLst>
              <a:ext uri="{FF2B5EF4-FFF2-40B4-BE49-F238E27FC236}">
                <a16:creationId xmlns:a16="http://schemas.microsoft.com/office/drawing/2014/main" id="{2E9631AF-9FFB-F107-5815-0476A6F83958}"/>
              </a:ext>
            </a:extLst>
          </p:cNvPr>
          <p:cNvSpPr/>
          <p:nvPr/>
        </p:nvSpPr>
        <p:spPr>
          <a:xfrm flipH="1">
            <a:off x="1750044" y="2010893"/>
            <a:ext cx="2308860" cy="941595"/>
          </a:xfrm>
          <a:prstGeom prst="flowChartInputOutput">
            <a:avLst/>
          </a:prstGeom>
          <a:solidFill>
            <a:schemeClr val="bg2"/>
          </a:solidFill>
          <a:ln w="12700">
            <a:solidFill>
              <a:srgbClr val="E7680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latin typeface="Century Gothic" panose="020B0502020202020204" pitchFamily="34" charset="0"/>
            </a:endParaRPr>
          </a:p>
        </p:txBody>
      </p:sp>
      <p:sp>
        <p:nvSpPr>
          <p:cNvPr id="75" name="Rectangle 74">
            <a:extLst>
              <a:ext uri="{FF2B5EF4-FFF2-40B4-BE49-F238E27FC236}">
                <a16:creationId xmlns:a16="http://schemas.microsoft.com/office/drawing/2014/main" id="{E37291DE-0356-B39A-B065-D0D47A604A90}"/>
              </a:ext>
            </a:extLst>
          </p:cNvPr>
          <p:cNvSpPr/>
          <p:nvPr/>
        </p:nvSpPr>
        <p:spPr>
          <a:xfrm>
            <a:off x="3426193" y="2017970"/>
            <a:ext cx="1258649" cy="92780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latin typeface="Century Gothic" panose="020B0502020202020204" pitchFamily="34" charset="0"/>
            </a:endParaRPr>
          </a:p>
        </p:txBody>
      </p:sp>
      <p:sp>
        <p:nvSpPr>
          <p:cNvPr id="144" name="TextBox 143">
            <a:extLst>
              <a:ext uri="{FF2B5EF4-FFF2-40B4-BE49-F238E27FC236}">
                <a16:creationId xmlns:a16="http://schemas.microsoft.com/office/drawing/2014/main" id="{981F2B17-53D2-2264-F358-DA7B66A98E90}"/>
              </a:ext>
            </a:extLst>
          </p:cNvPr>
          <p:cNvSpPr txBox="1"/>
          <p:nvPr/>
        </p:nvSpPr>
        <p:spPr>
          <a:xfrm>
            <a:off x="2116139" y="2019696"/>
            <a:ext cx="7759381" cy="969586"/>
          </a:xfrm>
          <a:prstGeom prst="rect">
            <a:avLst/>
          </a:prstGeom>
          <a:noFill/>
        </p:spPr>
        <p:txBody>
          <a:bodyPr wrap="square" lIns="91440" tIns="45720" rIns="91440" bIns="45720" numCol="2" rtlCol="0" anchor="t">
            <a:normAutofit/>
          </a:bodyPr>
          <a:lstStyle/>
          <a:p>
            <a:r>
              <a:rPr lang="en-GB" sz="1200">
                <a:solidFill>
                  <a:srgbClr val="595959"/>
                </a:solidFill>
                <a:latin typeface="Century Gothic"/>
              </a:rPr>
              <a:t>The use of AI can: </a:t>
            </a:r>
          </a:p>
          <a:p>
            <a:pPr marL="171450" indent="-171450">
              <a:buFont typeface="Arial" panose="020B0604020202020204" pitchFamily="34" charset="0"/>
              <a:buChar char="•"/>
            </a:pPr>
            <a:r>
              <a:rPr lang="en-GB" sz="1200">
                <a:solidFill>
                  <a:srgbClr val="595959"/>
                </a:solidFill>
                <a:latin typeface="Century Gothic"/>
              </a:rPr>
              <a:t>Improve service delivery and effectiveness by enabling staff to have more time to focus on human interaction and user-focused decision making.</a:t>
            </a:r>
          </a:p>
          <a:p>
            <a:pPr marL="171450" indent="-171450">
              <a:buFont typeface="Arial" panose="020B0604020202020204" pitchFamily="34" charset="0"/>
              <a:buChar char="•"/>
            </a:pPr>
            <a:r>
              <a:rPr lang="en-GB" sz="1200">
                <a:solidFill>
                  <a:srgbClr val="595959"/>
                </a:solidFill>
                <a:latin typeface="Century Gothic"/>
              </a:rPr>
              <a:t>Embody a new model of meeting priority needs </a:t>
            </a:r>
          </a:p>
        </p:txBody>
      </p:sp>
      <p:sp>
        <p:nvSpPr>
          <p:cNvPr id="9" name="Rectangle: Rounded Corners 8">
            <a:extLst>
              <a:ext uri="{FF2B5EF4-FFF2-40B4-BE49-F238E27FC236}">
                <a16:creationId xmlns:a16="http://schemas.microsoft.com/office/drawing/2014/main" id="{98712DE6-417F-72BD-138E-0B9417683299}"/>
              </a:ext>
            </a:extLst>
          </p:cNvPr>
          <p:cNvSpPr/>
          <p:nvPr/>
        </p:nvSpPr>
        <p:spPr>
          <a:xfrm>
            <a:off x="401157" y="3037029"/>
            <a:ext cx="3380950" cy="941595"/>
          </a:xfrm>
          <a:prstGeom prst="roundRect">
            <a:avLst>
              <a:gd name="adj" fmla="val 11895"/>
            </a:avLst>
          </a:prstGeom>
          <a:solidFill>
            <a:srgbClr val="FABC00"/>
          </a:solidFill>
          <a:ln>
            <a:solidFill>
              <a:srgbClr val="FABC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latin typeface="Century Gothic" panose="020B0502020202020204" pitchFamily="34" charset="0"/>
            </a:endParaRPr>
          </a:p>
        </p:txBody>
      </p:sp>
      <p:sp>
        <p:nvSpPr>
          <p:cNvPr id="76" name="Flowchart: Data 75">
            <a:extLst>
              <a:ext uri="{FF2B5EF4-FFF2-40B4-BE49-F238E27FC236}">
                <a16:creationId xmlns:a16="http://schemas.microsoft.com/office/drawing/2014/main" id="{D5C1D6D2-1CAB-6549-09C4-3AC5596C414D}"/>
              </a:ext>
            </a:extLst>
          </p:cNvPr>
          <p:cNvSpPr/>
          <p:nvPr/>
        </p:nvSpPr>
        <p:spPr>
          <a:xfrm flipH="1">
            <a:off x="1752211" y="3037029"/>
            <a:ext cx="2308860" cy="941595"/>
          </a:xfrm>
          <a:prstGeom prst="flowChartInputOutput">
            <a:avLst/>
          </a:prstGeom>
          <a:solidFill>
            <a:schemeClr val="bg2"/>
          </a:solidFill>
          <a:ln w="12700">
            <a:solidFill>
              <a:srgbClr val="FABC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latin typeface="Century Gothic" panose="020B0502020202020204" pitchFamily="34" charset="0"/>
            </a:endParaRPr>
          </a:p>
        </p:txBody>
      </p:sp>
      <p:sp>
        <p:nvSpPr>
          <p:cNvPr id="77" name="Rectangle 76">
            <a:extLst>
              <a:ext uri="{FF2B5EF4-FFF2-40B4-BE49-F238E27FC236}">
                <a16:creationId xmlns:a16="http://schemas.microsoft.com/office/drawing/2014/main" id="{09FF435C-E6CC-A7D9-8006-BBF356DAC09C}"/>
              </a:ext>
            </a:extLst>
          </p:cNvPr>
          <p:cNvSpPr/>
          <p:nvPr/>
        </p:nvSpPr>
        <p:spPr>
          <a:xfrm>
            <a:off x="2239875" y="3043378"/>
            <a:ext cx="2447135" cy="92759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latin typeface="Century Gothic" panose="020B0502020202020204" pitchFamily="34" charset="0"/>
            </a:endParaRPr>
          </a:p>
        </p:txBody>
      </p:sp>
      <p:sp>
        <p:nvSpPr>
          <p:cNvPr id="14" name="Rectangle: Rounded Corners 13">
            <a:extLst>
              <a:ext uri="{FF2B5EF4-FFF2-40B4-BE49-F238E27FC236}">
                <a16:creationId xmlns:a16="http://schemas.microsoft.com/office/drawing/2014/main" id="{F431B63F-918C-4540-3486-A53AAA05FEF2}"/>
              </a:ext>
            </a:extLst>
          </p:cNvPr>
          <p:cNvSpPr/>
          <p:nvPr/>
        </p:nvSpPr>
        <p:spPr>
          <a:xfrm>
            <a:off x="401158" y="4088565"/>
            <a:ext cx="3380950" cy="940096"/>
          </a:xfrm>
          <a:prstGeom prst="roundRect">
            <a:avLst>
              <a:gd name="adj" fmla="val 11895"/>
            </a:avLst>
          </a:prstGeom>
          <a:solidFill>
            <a:srgbClr val="1399D6"/>
          </a:solidFill>
          <a:ln>
            <a:solidFill>
              <a:srgbClr val="1399D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latin typeface="Century Gothic" panose="020B0502020202020204" pitchFamily="34" charset="0"/>
            </a:endParaRPr>
          </a:p>
        </p:txBody>
      </p:sp>
      <p:sp>
        <p:nvSpPr>
          <p:cNvPr id="40" name="Rectangle: Rounded Corners 39">
            <a:extLst>
              <a:ext uri="{FF2B5EF4-FFF2-40B4-BE49-F238E27FC236}">
                <a16:creationId xmlns:a16="http://schemas.microsoft.com/office/drawing/2014/main" id="{5475E8A5-04A5-BB42-6ACC-14D196D4DDC8}"/>
              </a:ext>
            </a:extLst>
          </p:cNvPr>
          <p:cNvSpPr/>
          <p:nvPr/>
        </p:nvSpPr>
        <p:spPr>
          <a:xfrm>
            <a:off x="2223929" y="4088565"/>
            <a:ext cx="7797185" cy="940010"/>
          </a:xfrm>
          <a:prstGeom prst="roundRect">
            <a:avLst>
              <a:gd name="adj" fmla="val 11895"/>
            </a:avLst>
          </a:prstGeom>
          <a:solidFill>
            <a:schemeClr val="bg2"/>
          </a:solidFill>
          <a:ln>
            <a:solidFill>
              <a:srgbClr val="1399D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latin typeface="Century Gothic" panose="020B0502020202020204" pitchFamily="34" charset="0"/>
            </a:endParaRPr>
          </a:p>
        </p:txBody>
      </p:sp>
      <p:sp>
        <p:nvSpPr>
          <p:cNvPr id="51" name="TextBox 50">
            <a:extLst>
              <a:ext uri="{FF2B5EF4-FFF2-40B4-BE49-F238E27FC236}">
                <a16:creationId xmlns:a16="http://schemas.microsoft.com/office/drawing/2014/main" id="{C5DF7D0A-6A08-5EAE-EADA-F06BC2F486DA}"/>
              </a:ext>
            </a:extLst>
          </p:cNvPr>
          <p:cNvSpPr txBox="1"/>
          <p:nvPr/>
        </p:nvSpPr>
        <p:spPr>
          <a:xfrm>
            <a:off x="401159" y="4602913"/>
            <a:ext cx="1474790" cy="583200"/>
          </a:xfrm>
          <a:prstGeom prst="rect">
            <a:avLst/>
          </a:prstGeom>
          <a:noFill/>
        </p:spPr>
        <p:txBody>
          <a:bodyPr wrap="square" lIns="36000" tIns="36000" rIns="36000" bIns="36000" rtlCol="0">
            <a:normAutofit/>
          </a:bodyPr>
          <a:lstStyle/>
          <a:p>
            <a:pPr algn="ctr"/>
            <a:r>
              <a:rPr lang="en-GB" sz="1000" b="1">
                <a:solidFill>
                  <a:schemeClr val="bg1"/>
                </a:solidFill>
                <a:latin typeface="Century Gothic" panose="020B0502020202020204" pitchFamily="34" charset="0"/>
                <a:ea typeface="Sans Serif Collection" panose="020B0502040504020204" pitchFamily="34" charset="0"/>
                <a:cs typeface="Arial" panose="020B0604020202020204" pitchFamily="34" charset="0"/>
              </a:rPr>
              <a:t>Learning</a:t>
            </a:r>
            <a:endParaRPr lang="en-GB" sz="1200" b="1">
              <a:solidFill>
                <a:schemeClr val="bg1"/>
              </a:solidFill>
              <a:latin typeface="Century Gothic" panose="020B0502020202020204" pitchFamily="34" charset="0"/>
              <a:ea typeface="Sans Serif Collection" panose="020B0502040504020204" pitchFamily="34" charset="0"/>
              <a:cs typeface="Arial" panose="020B0604020202020204" pitchFamily="34" charset="0"/>
            </a:endParaRPr>
          </a:p>
        </p:txBody>
      </p:sp>
      <p:sp>
        <p:nvSpPr>
          <p:cNvPr id="78" name="Flowchart: Data 77">
            <a:extLst>
              <a:ext uri="{FF2B5EF4-FFF2-40B4-BE49-F238E27FC236}">
                <a16:creationId xmlns:a16="http://schemas.microsoft.com/office/drawing/2014/main" id="{CDFC7ED8-EBBA-8987-51CA-C116E880D1B3}"/>
              </a:ext>
            </a:extLst>
          </p:cNvPr>
          <p:cNvSpPr/>
          <p:nvPr/>
        </p:nvSpPr>
        <p:spPr>
          <a:xfrm flipH="1">
            <a:off x="1750045" y="4088565"/>
            <a:ext cx="2308860" cy="940096"/>
          </a:xfrm>
          <a:prstGeom prst="flowChartInputOutput">
            <a:avLst/>
          </a:prstGeom>
          <a:solidFill>
            <a:schemeClr val="bg2"/>
          </a:solidFill>
          <a:ln w="12700">
            <a:solidFill>
              <a:srgbClr val="1399D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latin typeface="Century Gothic" panose="020B0502020202020204" pitchFamily="34" charset="0"/>
            </a:endParaRPr>
          </a:p>
        </p:txBody>
      </p:sp>
      <p:sp>
        <p:nvSpPr>
          <p:cNvPr id="79" name="Rectangle 78">
            <a:extLst>
              <a:ext uri="{FF2B5EF4-FFF2-40B4-BE49-F238E27FC236}">
                <a16:creationId xmlns:a16="http://schemas.microsoft.com/office/drawing/2014/main" id="{B3EF77D4-6744-EC1B-554C-76C3EB8A99C5}"/>
              </a:ext>
            </a:extLst>
          </p:cNvPr>
          <p:cNvSpPr/>
          <p:nvPr/>
        </p:nvSpPr>
        <p:spPr>
          <a:xfrm>
            <a:off x="3426194" y="4094915"/>
            <a:ext cx="1258649" cy="92732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latin typeface="Century Gothic" panose="020B0502020202020204" pitchFamily="34" charset="0"/>
            </a:endParaRPr>
          </a:p>
        </p:txBody>
      </p:sp>
      <p:sp>
        <p:nvSpPr>
          <p:cNvPr id="146" name="TextBox 145">
            <a:extLst>
              <a:ext uri="{FF2B5EF4-FFF2-40B4-BE49-F238E27FC236}">
                <a16:creationId xmlns:a16="http://schemas.microsoft.com/office/drawing/2014/main" id="{170B40DB-3D83-9E5C-A3BD-E735B20189ED}"/>
              </a:ext>
            </a:extLst>
          </p:cNvPr>
          <p:cNvSpPr txBox="1"/>
          <p:nvPr/>
        </p:nvSpPr>
        <p:spPr>
          <a:xfrm>
            <a:off x="2116139" y="4091835"/>
            <a:ext cx="7759381" cy="804049"/>
          </a:xfrm>
          <a:prstGeom prst="rect">
            <a:avLst/>
          </a:prstGeom>
          <a:noFill/>
        </p:spPr>
        <p:txBody>
          <a:bodyPr wrap="square" lIns="91440" tIns="45720" rIns="91440" bIns="45720" numCol="2" rtlCol="0" anchor="t">
            <a:normAutofit/>
          </a:bodyPr>
          <a:lstStyle/>
          <a:p>
            <a:r>
              <a:rPr lang="en-GB" sz="1200">
                <a:solidFill>
                  <a:srgbClr val="595959"/>
                </a:solidFill>
                <a:latin typeface="Century Gothic"/>
              </a:rPr>
              <a:t>AI can:</a:t>
            </a:r>
          </a:p>
          <a:p>
            <a:pPr marL="171450" indent="-171450">
              <a:buFont typeface="Arial" panose="020B0604020202020204" pitchFamily="34" charset="0"/>
              <a:buChar char="•"/>
            </a:pPr>
            <a:r>
              <a:rPr lang="en-GB" sz="1200">
                <a:solidFill>
                  <a:srgbClr val="595959"/>
                </a:solidFill>
                <a:latin typeface="Century Gothic"/>
              </a:rPr>
              <a:t>Teach service workers a new digital skill set</a:t>
            </a:r>
          </a:p>
          <a:p>
            <a:pPr marL="171450" indent="-171450">
              <a:buFont typeface="Arial" panose="020B0604020202020204" pitchFamily="34" charset="0"/>
              <a:buChar char="•"/>
            </a:pPr>
            <a:endParaRPr lang="en-GB" sz="1200">
              <a:solidFill>
                <a:srgbClr val="595959"/>
              </a:solidFill>
              <a:latin typeface="Century Gothic" panose="020B0502020202020204" pitchFamily="34" charset="0"/>
            </a:endParaRPr>
          </a:p>
          <a:p>
            <a:pPr marL="171450" indent="-171450">
              <a:buFont typeface="Arial" panose="020B0604020202020204" pitchFamily="34" charset="0"/>
              <a:buChar char="•"/>
            </a:pPr>
            <a:r>
              <a:rPr lang="en-GB" sz="1200">
                <a:solidFill>
                  <a:srgbClr val="595959"/>
                </a:solidFill>
                <a:latin typeface="Century Gothic"/>
              </a:rPr>
              <a:t>Support those working within the service learn on the job, revealing patterns and insights that people may not have otherwise spotted</a:t>
            </a:r>
          </a:p>
        </p:txBody>
      </p:sp>
      <p:sp>
        <p:nvSpPr>
          <p:cNvPr id="7" name="Rectangle: Rounded Corners 6">
            <a:extLst>
              <a:ext uri="{FF2B5EF4-FFF2-40B4-BE49-F238E27FC236}">
                <a16:creationId xmlns:a16="http://schemas.microsoft.com/office/drawing/2014/main" id="{7A6DBF7D-E58D-F0FC-CF3E-886319CD2A15}"/>
              </a:ext>
            </a:extLst>
          </p:cNvPr>
          <p:cNvSpPr/>
          <p:nvPr/>
        </p:nvSpPr>
        <p:spPr>
          <a:xfrm>
            <a:off x="401157" y="5165504"/>
            <a:ext cx="3380950" cy="935247"/>
          </a:xfrm>
          <a:prstGeom prst="roundRect">
            <a:avLst>
              <a:gd name="adj" fmla="val 11895"/>
            </a:avLst>
          </a:prstGeom>
          <a:solidFill>
            <a:srgbClr val="BBCE00"/>
          </a:solidFill>
          <a:ln>
            <a:solidFill>
              <a:srgbClr val="BBCE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latin typeface="Century Gothic" panose="020B0502020202020204" pitchFamily="34" charset="0"/>
            </a:endParaRPr>
          </a:p>
        </p:txBody>
      </p:sp>
      <p:sp>
        <p:nvSpPr>
          <p:cNvPr id="33" name="Rectangle: Rounded Corners 32">
            <a:extLst>
              <a:ext uri="{FF2B5EF4-FFF2-40B4-BE49-F238E27FC236}">
                <a16:creationId xmlns:a16="http://schemas.microsoft.com/office/drawing/2014/main" id="{B6722D2D-71FE-1771-3E00-25FFADF22E4A}"/>
              </a:ext>
            </a:extLst>
          </p:cNvPr>
          <p:cNvSpPr/>
          <p:nvPr/>
        </p:nvSpPr>
        <p:spPr>
          <a:xfrm>
            <a:off x="2223928" y="5165503"/>
            <a:ext cx="7797185" cy="940009"/>
          </a:xfrm>
          <a:prstGeom prst="roundRect">
            <a:avLst>
              <a:gd name="adj" fmla="val 11895"/>
            </a:avLst>
          </a:prstGeom>
          <a:solidFill>
            <a:schemeClr val="bg2"/>
          </a:solidFill>
          <a:ln>
            <a:solidFill>
              <a:srgbClr val="BBCE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latin typeface="Century Gothic" panose="020B0502020202020204" pitchFamily="34" charset="0"/>
            </a:endParaRPr>
          </a:p>
        </p:txBody>
      </p:sp>
      <p:sp>
        <p:nvSpPr>
          <p:cNvPr id="52" name="TextBox 51">
            <a:extLst>
              <a:ext uri="{FF2B5EF4-FFF2-40B4-BE49-F238E27FC236}">
                <a16:creationId xmlns:a16="http://schemas.microsoft.com/office/drawing/2014/main" id="{C66B7487-538C-8E7C-72E6-81D488F8F976}"/>
              </a:ext>
            </a:extLst>
          </p:cNvPr>
          <p:cNvSpPr txBox="1"/>
          <p:nvPr/>
        </p:nvSpPr>
        <p:spPr>
          <a:xfrm>
            <a:off x="401158" y="5682802"/>
            <a:ext cx="1474790" cy="583199"/>
          </a:xfrm>
          <a:prstGeom prst="rect">
            <a:avLst/>
          </a:prstGeom>
          <a:noFill/>
        </p:spPr>
        <p:txBody>
          <a:bodyPr wrap="square" lIns="36000" tIns="36000" rIns="36000" bIns="36000" rtlCol="0">
            <a:normAutofit/>
          </a:bodyPr>
          <a:lstStyle/>
          <a:p>
            <a:pPr algn="ctr"/>
            <a:r>
              <a:rPr lang="en-GB" sz="1000" b="1">
                <a:solidFill>
                  <a:schemeClr val="bg1"/>
                </a:solidFill>
                <a:latin typeface="Century Gothic" panose="020B0502020202020204" pitchFamily="34" charset="0"/>
                <a:ea typeface="Sans Serif Collection" panose="020B0502040504020204" pitchFamily="34" charset="0"/>
                <a:cs typeface="Arial" panose="020B0604020202020204" pitchFamily="34" charset="0"/>
              </a:rPr>
              <a:t>Walking the talk</a:t>
            </a:r>
          </a:p>
        </p:txBody>
      </p:sp>
      <p:sp>
        <p:nvSpPr>
          <p:cNvPr id="80" name="Flowchart: Data 79">
            <a:extLst>
              <a:ext uri="{FF2B5EF4-FFF2-40B4-BE49-F238E27FC236}">
                <a16:creationId xmlns:a16="http://schemas.microsoft.com/office/drawing/2014/main" id="{EB8AEC2E-06A3-C7C8-5EA1-F99A58AA4000}"/>
              </a:ext>
            </a:extLst>
          </p:cNvPr>
          <p:cNvSpPr/>
          <p:nvPr/>
        </p:nvSpPr>
        <p:spPr>
          <a:xfrm flipH="1">
            <a:off x="1750044" y="5165504"/>
            <a:ext cx="2308860" cy="940007"/>
          </a:xfrm>
          <a:prstGeom prst="flowChartInputOutput">
            <a:avLst/>
          </a:prstGeom>
          <a:solidFill>
            <a:schemeClr val="bg2"/>
          </a:solidFill>
          <a:ln w="12700">
            <a:solidFill>
              <a:srgbClr val="BBCE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latin typeface="Century Gothic" panose="020B0502020202020204" pitchFamily="34" charset="0"/>
            </a:endParaRPr>
          </a:p>
        </p:txBody>
      </p:sp>
      <p:sp>
        <p:nvSpPr>
          <p:cNvPr id="81" name="Rectangle 80">
            <a:extLst>
              <a:ext uri="{FF2B5EF4-FFF2-40B4-BE49-F238E27FC236}">
                <a16:creationId xmlns:a16="http://schemas.microsoft.com/office/drawing/2014/main" id="{02279468-6CD6-0D74-05B2-F04520AC162D}"/>
              </a:ext>
            </a:extLst>
          </p:cNvPr>
          <p:cNvSpPr/>
          <p:nvPr/>
        </p:nvSpPr>
        <p:spPr>
          <a:xfrm>
            <a:off x="3426193" y="5179791"/>
            <a:ext cx="1258649" cy="91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latin typeface="Century Gothic" panose="020B0502020202020204" pitchFamily="34" charset="0"/>
            </a:endParaRPr>
          </a:p>
        </p:txBody>
      </p:sp>
      <p:sp>
        <p:nvSpPr>
          <p:cNvPr id="147" name="TextBox 146">
            <a:extLst>
              <a:ext uri="{FF2B5EF4-FFF2-40B4-BE49-F238E27FC236}">
                <a16:creationId xmlns:a16="http://schemas.microsoft.com/office/drawing/2014/main" id="{EDF890E9-10BF-7BFF-AD8E-6C3A71BAEA7A}"/>
              </a:ext>
            </a:extLst>
          </p:cNvPr>
          <p:cNvSpPr txBox="1"/>
          <p:nvPr/>
        </p:nvSpPr>
        <p:spPr>
          <a:xfrm>
            <a:off x="2116139" y="5170351"/>
            <a:ext cx="7759381" cy="804049"/>
          </a:xfrm>
          <a:prstGeom prst="rect">
            <a:avLst/>
          </a:prstGeom>
          <a:noFill/>
        </p:spPr>
        <p:txBody>
          <a:bodyPr wrap="square" lIns="91440" tIns="45720" rIns="91440" bIns="45720" numCol="2" rtlCol="0" anchor="t">
            <a:normAutofit lnSpcReduction="10000"/>
          </a:bodyPr>
          <a:lstStyle/>
          <a:p>
            <a:r>
              <a:rPr lang="en-GB" sz="1100">
                <a:solidFill>
                  <a:srgbClr val="595959"/>
                </a:solidFill>
                <a:latin typeface="Century Gothic"/>
              </a:rPr>
              <a:t>AI can:</a:t>
            </a:r>
            <a:endParaRPr lang="en-US">
              <a:cs typeface="Calibri Light"/>
            </a:endParaRPr>
          </a:p>
          <a:p>
            <a:pPr marL="171450" indent="-171450">
              <a:buFont typeface="Arial" panose="020B0604020202020204" pitchFamily="34" charset="0"/>
              <a:buChar char="•"/>
            </a:pPr>
            <a:r>
              <a:rPr lang="en-GB" sz="1200">
                <a:solidFill>
                  <a:srgbClr val="595959"/>
                </a:solidFill>
                <a:latin typeface="Century Gothic"/>
              </a:rPr>
              <a:t>Be used to drive improvement and high-quality services whilst maintaining security over personal information</a:t>
            </a:r>
            <a:endParaRPr lang="en-GB"/>
          </a:p>
          <a:p>
            <a:pPr marL="171450" indent="-171450">
              <a:buFont typeface="Arial" panose="020B0604020202020204" pitchFamily="34" charset="0"/>
              <a:buChar char="•"/>
            </a:pPr>
            <a:r>
              <a:rPr lang="en-GB" sz="1200">
                <a:solidFill>
                  <a:srgbClr val="595959"/>
                </a:solidFill>
                <a:latin typeface="Century Gothic"/>
              </a:rPr>
              <a:t> Help councils can take a local stewardship lead       </a:t>
            </a:r>
          </a:p>
          <a:p>
            <a:pPr marL="171450" indent="-171450">
              <a:buFont typeface="Arial" panose="020B0604020202020204" pitchFamily="34" charset="0"/>
              <a:buChar char="•"/>
            </a:pPr>
            <a:endParaRPr lang="en-GB" sz="1200">
              <a:solidFill>
                <a:srgbClr val="595959"/>
              </a:solidFill>
              <a:latin typeface="Century Gothic"/>
            </a:endParaRPr>
          </a:p>
          <a:p>
            <a:pPr marL="171450" indent="-171450">
              <a:buFont typeface="Arial" panose="020B0604020202020204" pitchFamily="34" charset="0"/>
              <a:buChar char="•"/>
            </a:pPr>
            <a:endParaRPr lang="en-GB" sz="1200">
              <a:solidFill>
                <a:srgbClr val="595959"/>
              </a:solidFill>
              <a:latin typeface="Century Gothic" panose="020B0502020202020204" pitchFamily="34" charset="0"/>
            </a:endParaRPr>
          </a:p>
        </p:txBody>
      </p:sp>
      <p:sp>
        <p:nvSpPr>
          <p:cNvPr id="145" name="TextBox 144">
            <a:extLst>
              <a:ext uri="{FF2B5EF4-FFF2-40B4-BE49-F238E27FC236}">
                <a16:creationId xmlns:a16="http://schemas.microsoft.com/office/drawing/2014/main" id="{30CD7B89-5BC1-A0B7-B768-DC0DA52DCE73}"/>
              </a:ext>
            </a:extLst>
          </p:cNvPr>
          <p:cNvSpPr txBox="1"/>
          <p:nvPr/>
        </p:nvSpPr>
        <p:spPr>
          <a:xfrm>
            <a:off x="2116139" y="3046622"/>
            <a:ext cx="7759381" cy="804049"/>
          </a:xfrm>
          <a:prstGeom prst="rect">
            <a:avLst/>
          </a:prstGeom>
          <a:noFill/>
        </p:spPr>
        <p:txBody>
          <a:bodyPr wrap="square" lIns="91440" tIns="45720" rIns="91440" bIns="45720" numCol="2" rtlCol="0" anchor="t">
            <a:noAutofit/>
          </a:bodyPr>
          <a:lstStyle/>
          <a:p>
            <a:r>
              <a:rPr lang="en-GB" sz="1200">
                <a:solidFill>
                  <a:srgbClr val="595959"/>
                </a:solidFill>
                <a:latin typeface="Century Gothic"/>
              </a:rPr>
              <a:t>AI is:</a:t>
            </a:r>
          </a:p>
          <a:p>
            <a:pPr marL="285750" indent="-285750">
              <a:buFont typeface="Arial" panose="020B0604020202020204" pitchFamily="34" charset="0"/>
              <a:buChar char="•"/>
            </a:pPr>
            <a:r>
              <a:rPr lang="en-GB" sz="1200">
                <a:solidFill>
                  <a:srgbClr val="595959"/>
                </a:solidFill>
                <a:latin typeface="Century Gothic"/>
              </a:rPr>
              <a:t>Able to support with analysis and anticipate and address community needs proactively</a:t>
            </a:r>
          </a:p>
          <a:p>
            <a:pPr marL="285750" indent="-285750">
              <a:buFont typeface="Arial" panose="020B0604020202020204" pitchFamily="34" charset="0"/>
              <a:buChar char="•"/>
            </a:pPr>
            <a:endParaRPr lang="en-GB" sz="1200">
              <a:solidFill>
                <a:srgbClr val="595959"/>
              </a:solidFill>
              <a:latin typeface="Century Gothic" panose="020B0502020202020204" pitchFamily="34" charset="0"/>
            </a:endParaRPr>
          </a:p>
          <a:p>
            <a:endParaRPr lang="en-GB" sz="1200">
              <a:solidFill>
                <a:srgbClr val="595959"/>
              </a:solidFill>
              <a:latin typeface="Century Gothic" panose="020B0502020202020204" pitchFamily="34" charset="0"/>
            </a:endParaRPr>
          </a:p>
          <a:p>
            <a:pPr marL="285750" indent="-285750">
              <a:buFont typeface="Arial" panose="020B0604020202020204" pitchFamily="34" charset="0"/>
              <a:buChar char="•"/>
            </a:pPr>
            <a:r>
              <a:rPr lang="en-GB" sz="1200">
                <a:solidFill>
                  <a:srgbClr val="595959"/>
                </a:solidFill>
                <a:latin typeface="Century Gothic"/>
              </a:rPr>
              <a:t>At the cutting edge of innovation and using it effectively can drive existing innovation further</a:t>
            </a:r>
          </a:p>
          <a:p>
            <a:pPr marL="285750" indent="-285750">
              <a:buFont typeface="Arial" panose="020B0604020202020204" pitchFamily="34" charset="0"/>
              <a:buChar char="•"/>
            </a:pPr>
            <a:r>
              <a:rPr lang="en-GB" sz="1200">
                <a:solidFill>
                  <a:srgbClr val="595959"/>
                </a:solidFill>
                <a:latin typeface="Century Gothic"/>
              </a:rPr>
              <a:t>Empowering organisations to stay ahead of the curve and adapt to the world as it evolves </a:t>
            </a:r>
          </a:p>
        </p:txBody>
      </p:sp>
      <p:sp>
        <p:nvSpPr>
          <p:cNvPr id="50" name="TextBox 49">
            <a:extLst>
              <a:ext uri="{FF2B5EF4-FFF2-40B4-BE49-F238E27FC236}">
                <a16:creationId xmlns:a16="http://schemas.microsoft.com/office/drawing/2014/main" id="{58FA710A-BB7C-6F0B-E0AB-9CD27BF42EA8}"/>
              </a:ext>
            </a:extLst>
          </p:cNvPr>
          <p:cNvSpPr txBox="1"/>
          <p:nvPr/>
        </p:nvSpPr>
        <p:spPr>
          <a:xfrm>
            <a:off x="401158" y="3562235"/>
            <a:ext cx="1474790" cy="583200"/>
          </a:xfrm>
          <a:prstGeom prst="rect">
            <a:avLst/>
          </a:prstGeom>
          <a:noFill/>
        </p:spPr>
        <p:txBody>
          <a:bodyPr wrap="square" lIns="36000" tIns="36000" rIns="36000" bIns="36000" rtlCol="0">
            <a:normAutofit/>
          </a:bodyPr>
          <a:lstStyle/>
          <a:p>
            <a:pPr algn="ctr"/>
            <a:r>
              <a:rPr lang="en-GB" sz="1000" b="1">
                <a:solidFill>
                  <a:schemeClr val="bg1"/>
                </a:solidFill>
                <a:latin typeface="Century Gothic" panose="020B0502020202020204" pitchFamily="34" charset="0"/>
                <a:ea typeface="Sans Serif Collection" panose="020B0502040504020204" pitchFamily="34" charset="0"/>
                <a:cs typeface="Arial" panose="020B0604020202020204" pitchFamily="34" charset="0"/>
              </a:rPr>
              <a:t>Innovation</a:t>
            </a:r>
            <a:endParaRPr lang="en-GB" sz="1200" b="1">
              <a:solidFill>
                <a:schemeClr val="bg1"/>
              </a:solidFill>
              <a:latin typeface="Century Gothic" panose="020B0502020202020204" pitchFamily="34" charset="0"/>
              <a:ea typeface="Sans Serif Collection" panose="020B0502040504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58421ACC-CC08-0851-A44C-F847480A1D69}"/>
              </a:ext>
            </a:extLst>
          </p:cNvPr>
          <p:cNvSpPr/>
          <p:nvPr/>
        </p:nvSpPr>
        <p:spPr>
          <a:xfrm>
            <a:off x="2172322" y="1224555"/>
            <a:ext cx="103212" cy="103212"/>
          </a:xfrm>
          <a:prstGeom prst="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latin typeface="Century Gothic" panose="020B0502020202020204" pitchFamily="34" charset="0"/>
            </a:endParaRPr>
          </a:p>
        </p:txBody>
      </p:sp>
      <p:sp>
        <p:nvSpPr>
          <p:cNvPr id="5" name="Rectangle 4">
            <a:extLst>
              <a:ext uri="{FF2B5EF4-FFF2-40B4-BE49-F238E27FC236}">
                <a16:creationId xmlns:a16="http://schemas.microsoft.com/office/drawing/2014/main" id="{D2FCBB75-1027-5211-DE16-297864F8AE96}"/>
              </a:ext>
            </a:extLst>
          </p:cNvPr>
          <p:cNvSpPr/>
          <p:nvPr/>
        </p:nvSpPr>
        <p:spPr>
          <a:xfrm>
            <a:off x="2184187" y="1527607"/>
            <a:ext cx="103212" cy="103212"/>
          </a:xfrm>
          <a:prstGeom prst="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latin typeface="Century Gothic" panose="020B0502020202020204" pitchFamily="34" charset="0"/>
            </a:endParaRPr>
          </a:p>
        </p:txBody>
      </p:sp>
      <p:sp>
        <p:nvSpPr>
          <p:cNvPr id="10" name="Isosceles Triangle 9">
            <a:extLst>
              <a:ext uri="{FF2B5EF4-FFF2-40B4-BE49-F238E27FC236}">
                <a16:creationId xmlns:a16="http://schemas.microsoft.com/office/drawing/2014/main" id="{31F65FF0-D056-6AA2-FA61-F248B03D1B15}"/>
              </a:ext>
            </a:extLst>
          </p:cNvPr>
          <p:cNvSpPr/>
          <p:nvPr/>
        </p:nvSpPr>
        <p:spPr>
          <a:xfrm>
            <a:off x="5963189" y="2285520"/>
            <a:ext cx="119726" cy="103212"/>
          </a:xfrm>
          <a:prstGeom prst="triangle">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latin typeface="Century Gothic" panose="020B0502020202020204" pitchFamily="34" charset="0"/>
            </a:endParaRPr>
          </a:p>
        </p:txBody>
      </p:sp>
      <p:sp>
        <p:nvSpPr>
          <p:cNvPr id="11" name="Rectangle 10">
            <a:extLst>
              <a:ext uri="{FF2B5EF4-FFF2-40B4-BE49-F238E27FC236}">
                <a16:creationId xmlns:a16="http://schemas.microsoft.com/office/drawing/2014/main" id="{7EE69539-C46B-855F-A566-33EDA0DC7064}"/>
              </a:ext>
            </a:extLst>
          </p:cNvPr>
          <p:cNvSpPr/>
          <p:nvPr/>
        </p:nvSpPr>
        <p:spPr>
          <a:xfrm>
            <a:off x="2172322" y="2300183"/>
            <a:ext cx="103212" cy="103212"/>
          </a:xfrm>
          <a:prstGeom prst="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latin typeface="Century Gothic" panose="020B0502020202020204" pitchFamily="34" charset="0"/>
            </a:endParaRPr>
          </a:p>
        </p:txBody>
      </p:sp>
      <p:sp>
        <p:nvSpPr>
          <p:cNvPr id="12" name="Isosceles Triangle 11">
            <a:extLst>
              <a:ext uri="{FF2B5EF4-FFF2-40B4-BE49-F238E27FC236}">
                <a16:creationId xmlns:a16="http://schemas.microsoft.com/office/drawing/2014/main" id="{A3A413BB-FFFE-AEBE-E6A6-02185292CCC5}"/>
              </a:ext>
            </a:extLst>
          </p:cNvPr>
          <p:cNvSpPr/>
          <p:nvPr/>
        </p:nvSpPr>
        <p:spPr>
          <a:xfrm>
            <a:off x="5963189" y="3505763"/>
            <a:ext cx="119726" cy="103212"/>
          </a:xfrm>
          <a:prstGeom prst="triangle">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latin typeface="Century Gothic" panose="020B0502020202020204" pitchFamily="34" charset="0"/>
            </a:endParaRPr>
          </a:p>
        </p:txBody>
      </p:sp>
      <p:sp>
        <p:nvSpPr>
          <p:cNvPr id="13" name="Isosceles Triangle 12">
            <a:extLst>
              <a:ext uri="{FF2B5EF4-FFF2-40B4-BE49-F238E27FC236}">
                <a16:creationId xmlns:a16="http://schemas.microsoft.com/office/drawing/2014/main" id="{A15D62E1-3D88-095D-C85E-34796CD5CA6E}"/>
              </a:ext>
            </a:extLst>
          </p:cNvPr>
          <p:cNvSpPr/>
          <p:nvPr/>
        </p:nvSpPr>
        <p:spPr>
          <a:xfrm>
            <a:off x="5963189" y="3128504"/>
            <a:ext cx="119726" cy="103212"/>
          </a:xfrm>
          <a:prstGeom prst="triangle">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latin typeface="Century Gothic" panose="020B0502020202020204" pitchFamily="34" charset="0"/>
            </a:endParaRPr>
          </a:p>
        </p:txBody>
      </p:sp>
      <p:sp>
        <p:nvSpPr>
          <p:cNvPr id="19" name="Rectangle 18">
            <a:extLst>
              <a:ext uri="{FF2B5EF4-FFF2-40B4-BE49-F238E27FC236}">
                <a16:creationId xmlns:a16="http://schemas.microsoft.com/office/drawing/2014/main" id="{C092B346-3EA6-53FB-ABCA-8586D5038579}"/>
              </a:ext>
            </a:extLst>
          </p:cNvPr>
          <p:cNvSpPr/>
          <p:nvPr/>
        </p:nvSpPr>
        <p:spPr>
          <a:xfrm>
            <a:off x="2184187" y="4364131"/>
            <a:ext cx="103212" cy="103212"/>
          </a:xfrm>
          <a:prstGeom prst="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latin typeface="Century Gothic" panose="020B0502020202020204" pitchFamily="34" charset="0"/>
            </a:endParaRPr>
          </a:p>
        </p:txBody>
      </p:sp>
      <p:sp>
        <p:nvSpPr>
          <p:cNvPr id="20" name="Isosceles Triangle 19">
            <a:extLst>
              <a:ext uri="{FF2B5EF4-FFF2-40B4-BE49-F238E27FC236}">
                <a16:creationId xmlns:a16="http://schemas.microsoft.com/office/drawing/2014/main" id="{331E57E9-D248-FFB0-59C1-1B05AD14D971}"/>
              </a:ext>
            </a:extLst>
          </p:cNvPr>
          <p:cNvSpPr/>
          <p:nvPr/>
        </p:nvSpPr>
        <p:spPr>
          <a:xfrm>
            <a:off x="5963189" y="4168193"/>
            <a:ext cx="119726" cy="103212"/>
          </a:xfrm>
          <a:prstGeom prst="triangle">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latin typeface="Century Gothic" panose="020B0502020202020204" pitchFamily="34" charset="0"/>
            </a:endParaRPr>
          </a:p>
        </p:txBody>
      </p:sp>
      <p:sp>
        <p:nvSpPr>
          <p:cNvPr id="21" name="Isosceles Triangle 20">
            <a:extLst>
              <a:ext uri="{FF2B5EF4-FFF2-40B4-BE49-F238E27FC236}">
                <a16:creationId xmlns:a16="http://schemas.microsoft.com/office/drawing/2014/main" id="{80CD5DA2-5C03-5506-18BE-8F0DAF64CB44}"/>
              </a:ext>
            </a:extLst>
          </p:cNvPr>
          <p:cNvSpPr/>
          <p:nvPr/>
        </p:nvSpPr>
        <p:spPr>
          <a:xfrm>
            <a:off x="5963189" y="5259798"/>
            <a:ext cx="119726" cy="103212"/>
          </a:xfrm>
          <a:prstGeom prst="triangle">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latin typeface="Century Gothic" panose="020B0502020202020204" pitchFamily="34" charset="0"/>
            </a:endParaRPr>
          </a:p>
        </p:txBody>
      </p:sp>
      <p:sp>
        <p:nvSpPr>
          <p:cNvPr id="22" name="Rectangle 21">
            <a:extLst>
              <a:ext uri="{FF2B5EF4-FFF2-40B4-BE49-F238E27FC236}">
                <a16:creationId xmlns:a16="http://schemas.microsoft.com/office/drawing/2014/main" id="{94F709FD-4E1F-C5D2-BA0E-F05DC12DF5E1}"/>
              </a:ext>
            </a:extLst>
          </p:cNvPr>
          <p:cNvSpPr/>
          <p:nvPr/>
        </p:nvSpPr>
        <p:spPr>
          <a:xfrm>
            <a:off x="2186421" y="5407051"/>
            <a:ext cx="103212" cy="103212"/>
          </a:xfrm>
          <a:prstGeom prst="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latin typeface="Century Gothic" panose="020B0502020202020204" pitchFamily="34" charset="0"/>
            </a:endParaRPr>
          </a:p>
        </p:txBody>
      </p:sp>
      <p:pic>
        <p:nvPicPr>
          <p:cNvPr id="23" name="Picture 22">
            <a:extLst>
              <a:ext uri="{FF2B5EF4-FFF2-40B4-BE49-F238E27FC236}">
                <a16:creationId xmlns:a16="http://schemas.microsoft.com/office/drawing/2014/main" id="{158C0358-0AA0-B6DD-2C43-90A993FBB439}"/>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4817" b="95349" l="2519" r="97043">
                        <a14:foregroundMark x1="4381" y1="11462" x2="11172" y2="10133"/>
                        <a14:foregroundMark x1="11172" y1="10133" x2="19113" y2="11794"/>
                        <a14:foregroundMark x1="19113" y1="11794" x2="14677" y2="20598"/>
                        <a14:foregroundMark x1="14677" y1="20598" x2="5915" y2="19103"/>
                        <a14:foregroundMark x1="5915" y1="19103" x2="4545" y2="15116"/>
                        <a14:foregroundMark x1="7503" y1="47010" x2="23330" y2="49169"/>
                        <a14:foregroundMark x1="31982" y1="9302" x2="44031" y2="22591"/>
                        <a14:foregroundMark x1="53395" y1="15449" x2="71030" y2="19435"/>
                        <a14:foregroundMark x1="77054" y1="11462" x2="94469" y2="27575"/>
                        <a14:foregroundMark x1="78970" y1="40199" x2="95181" y2="53488"/>
                        <a14:foregroundMark x1="52464" y1="38040" x2="70756" y2="55316"/>
                        <a14:foregroundMark x1="27492" y1="41528" x2="45126" y2="59468"/>
                        <a14:foregroundMark x1="28423" y1="75249" x2="46386" y2="95349"/>
                        <a14:foregroundMark x1="51862" y1="73588" x2="68127" y2="93355"/>
                        <a14:foregroundMark x1="68127" y1="93355" x2="71358" y2="86379"/>
                        <a14:foregroundMark x1="97043" y1="5316" x2="91950" y2="12957"/>
                        <a14:foregroundMark x1="91950" y1="12957" x2="76123" y2="22591"/>
                        <a14:foregroundMark x1="78806" y1="4983" x2="95674" y2="14120"/>
                        <a14:foregroundMark x1="95674" y1="14120" x2="95783" y2="14618"/>
                        <a14:foregroundMark x1="21413" y1="12126" x2="12267" y2="24252"/>
                        <a14:foregroundMark x1="12267" y1="24252" x2="7667" y2="25748"/>
                        <a14:foregroundMark x1="7667" y1="25748" x2="2738" y2="14286"/>
                        <a14:foregroundMark x1="2738" y1="14286" x2="2519" y2="10797"/>
                        <a14:foregroundMark x1="28916" y1="17110" x2="29847" y2="18272"/>
                        <a14:foregroundMark x1="30887" y1="13953" x2="30887" y2="13953"/>
                        <a14:foregroundMark x1="29628" y1="10465" x2="31271" y2="18605"/>
                        <a14:foregroundMark x1="69496" y1="4983" x2="56627" y2="8140"/>
                        <a14:foregroundMark x1="56627" y1="8140" x2="53669" y2="18272"/>
                        <a14:foregroundMark x1="53669" y1="18272" x2="61336" y2="26578"/>
                        <a14:foregroundMark x1="61336" y1="26578" x2="70099" y2="23256"/>
                        <a14:foregroundMark x1="70099" y1="23256" x2="71961" y2="10797"/>
                        <a14:foregroundMark x1="71961" y1="10797" x2="69277" y2="6146"/>
                        <a14:foregroundMark x1="55312" y1="6811" x2="51424" y2="14452"/>
                        <a14:foregroundMark x1="51424" y1="14452" x2="55915" y2="24086"/>
                        <a14:foregroundMark x1="55915" y1="24086" x2="56462" y2="24086"/>
                        <a14:foregroundMark x1="53779" y1="41694" x2="56846" y2="54485"/>
                        <a14:foregroundMark x1="30449" y1="52990" x2="30449" y2="52990"/>
                        <a14:foregroundMark x1="4053" y1="40864" x2="15498" y2="41528"/>
                        <a14:foregroundMark x1="15498" y1="41528" x2="20701" y2="50166"/>
                        <a14:foregroundMark x1="20701" y1="50166" x2="17087" y2="58638"/>
                        <a14:foregroundMark x1="17087" y1="58638" x2="12486" y2="59136"/>
                        <a14:foregroundMark x1="12486" y1="59136" x2="7996" y2="55316"/>
                        <a14:foregroundMark x1="7996" y1="55316" x2="4162" y2="43522"/>
                        <a14:foregroundMark x1="4162" y1="43522" x2="4053" y2="40864"/>
                      </a14:backgroundRemoval>
                    </a14:imgEffect>
                  </a14:imgLayer>
                </a14:imgProps>
              </a:ext>
            </a:extLst>
          </a:blip>
          <a:srcRect l="53541" t="43443" r="43601" b="43994"/>
          <a:stretch/>
        </p:blipFill>
        <p:spPr>
          <a:xfrm>
            <a:off x="995958" y="2081430"/>
            <a:ext cx="285190" cy="413320"/>
          </a:xfrm>
          <a:prstGeom prst="rect">
            <a:avLst/>
          </a:prstGeom>
        </p:spPr>
      </p:pic>
      <p:pic>
        <p:nvPicPr>
          <p:cNvPr id="24" name="Picture 23">
            <a:extLst>
              <a:ext uri="{FF2B5EF4-FFF2-40B4-BE49-F238E27FC236}">
                <a16:creationId xmlns:a16="http://schemas.microsoft.com/office/drawing/2014/main" id="{8B9F8792-5F1E-6B64-7432-3D4633B18B36}"/>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4817" b="95349" l="2519" r="97043">
                        <a14:foregroundMark x1="4381" y1="11462" x2="11172" y2="10133"/>
                        <a14:foregroundMark x1="11172" y1="10133" x2="19113" y2="11794"/>
                        <a14:foregroundMark x1="19113" y1="11794" x2="14677" y2="20598"/>
                        <a14:foregroundMark x1="14677" y1="20598" x2="5915" y2="19103"/>
                        <a14:foregroundMark x1="5915" y1="19103" x2="4545" y2="15116"/>
                        <a14:foregroundMark x1="7503" y1="47010" x2="23330" y2="49169"/>
                        <a14:foregroundMark x1="31982" y1="9302" x2="44031" y2="22591"/>
                        <a14:foregroundMark x1="53395" y1="15449" x2="71030" y2="19435"/>
                        <a14:foregroundMark x1="77054" y1="11462" x2="94469" y2="27575"/>
                        <a14:foregroundMark x1="78970" y1="40199" x2="95181" y2="53488"/>
                        <a14:foregroundMark x1="52464" y1="38040" x2="70756" y2="55316"/>
                        <a14:foregroundMark x1="27492" y1="41528" x2="45126" y2="59468"/>
                        <a14:foregroundMark x1="28423" y1="75249" x2="46386" y2="95349"/>
                        <a14:foregroundMark x1="51862" y1="73588" x2="68127" y2="93355"/>
                        <a14:foregroundMark x1="68127" y1="93355" x2="71358" y2="86379"/>
                        <a14:foregroundMark x1="97043" y1="5316" x2="91950" y2="12957"/>
                        <a14:foregroundMark x1="91950" y1="12957" x2="76123" y2="22591"/>
                        <a14:foregroundMark x1="78806" y1="4983" x2="95674" y2="14120"/>
                        <a14:foregroundMark x1="95674" y1="14120" x2="95783" y2="14618"/>
                        <a14:foregroundMark x1="21413" y1="12126" x2="12267" y2="24252"/>
                        <a14:foregroundMark x1="12267" y1="24252" x2="7667" y2="25748"/>
                        <a14:foregroundMark x1="7667" y1="25748" x2="2738" y2="14286"/>
                        <a14:foregroundMark x1="2738" y1="14286" x2="2519" y2="10797"/>
                        <a14:foregroundMark x1="28916" y1="17110" x2="29847" y2="18272"/>
                        <a14:foregroundMark x1="30887" y1="13953" x2="30887" y2="13953"/>
                        <a14:foregroundMark x1="29628" y1="10465" x2="31271" y2="18605"/>
                        <a14:foregroundMark x1="69496" y1="4983" x2="56627" y2="8140"/>
                        <a14:foregroundMark x1="56627" y1="8140" x2="53669" y2="18272"/>
                        <a14:foregroundMark x1="53669" y1="18272" x2="61336" y2="26578"/>
                        <a14:foregroundMark x1="61336" y1="26578" x2="70099" y2="23256"/>
                        <a14:foregroundMark x1="70099" y1="23256" x2="71961" y2="10797"/>
                        <a14:foregroundMark x1="71961" y1="10797" x2="69277" y2="6146"/>
                        <a14:foregroundMark x1="55312" y1="6811" x2="51424" y2="14452"/>
                        <a14:foregroundMark x1="51424" y1="14452" x2="55915" y2="24086"/>
                        <a14:foregroundMark x1="55915" y1="24086" x2="56462" y2="24086"/>
                        <a14:foregroundMark x1="53779" y1="41694" x2="56846" y2="54485"/>
                        <a14:foregroundMark x1="30449" y1="52990" x2="30449" y2="52990"/>
                        <a14:foregroundMark x1="4053" y1="40864" x2="15498" y2="41528"/>
                        <a14:foregroundMark x1="15498" y1="41528" x2="20701" y2="50166"/>
                        <a14:foregroundMark x1="20701" y1="50166" x2="17087" y2="58638"/>
                        <a14:foregroundMark x1="17087" y1="58638" x2="12486" y2="59136"/>
                        <a14:foregroundMark x1="12486" y1="59136" x2="7996" y2="55316"/>
                        <a14:foregroundMark x1="7996" y1="55316" x2="4162" y2="43522"/>
                        <a14:foregroundMark x1="4162" y1="43522" x2="4053" y2="40864"/>
                      </a14:backgroundRemoval>
                    </a14:imgEffect>
                  </a14:imgLayer>
                </a14:imgProps>
              </a:ext>
            </a:extLst>
          </a:blip>
          <a:srcRect l="52423" t="76894" r="42404" b="7722"/>
          <a:stretch/>
        </p:blipFill>
        <p:spPr>
          <a:xfrm>
            <a:off x="927256" y="5259798"/>
            <a:ext cx="422594" cy="414276"/>
          </a:xfrm>
          <a:prstGeom prst="rect">
            <a:avLst/>
          </a:prstGeom>
        </p:spPr>
      </p:pic>
      <p:pic>
        <p:nvPicPr>
          <p:cNvPr id="25" name="Picture 24">
            <a:extLst>
              <a:ext uri="{FF2B5EF4-FFF2-40B4-BE49-F238E27FC236}">
                <a16:creationId xmlns:a16="http://schemas.microsoft.com/office/drawing/2014/main" id="{1AC64BA7-A2B4-6F75-C8A8-BF27DC914343}"/>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4817" b="95349" l="2519" r="97043">
                        <a14:foregroundMark x1="4381" y1="11462" x2="11172" y2="10133"/>
                        <a14:foregroundMark x1="11172" y1="10133" x2="19113" y2="11794"/>
                        <a14:foregroundMark x1="19113" y1="11794" x2="14677" y2="20598"/>
                        <a14:foregroundMark x1="14677" y1="20598" x2="5915" y2="19103"/>
                        <a14:foregroundMark x1="5915" y1="19103" x2="4545" y2="15116"/>
                        <a14:foregroundMark x1="7503" y1="47010" x2="23330" y2="49169"/>
                        <a14:foregroundMark x1="31982" y1="9302" x2="44031" y2="22591"/>
                        <a14:foregroundMark x1="53395" y1="15449" x2="71030" y2="19435"/>
                        <a14:foregroundMark x1="77054" y1="11462" x2="94469" y2="27575"/>
                        <a14:foregroundMark x1="78970" y1="40199" x2="95181" y2="53488"/>
                        <a14:foregroundMark x1="52464" y1="38040" x2="70756" y2="55316"/>
                        <a14:foregroundMark x1="27492" y1="41528" x2="45126" y2="59468"/>
                        <a14:foregroundMark x1="28423" y1="75249" x2="46386" y2="95349"/>
                        <a14:foregroundMark x1="51862" y1="73588" x2="68127" y2="93355"/>
                        <a14:foregroundMark x1="68127" y1="93355" x2="71358" y2="86379"/>
                        <a14:foregroundMark x1="97043" y1="5316" x2="91950" y2="12957"/>
                        <a14:foregroundMark x1="91950" y1="12957" x2="76123" y2="22591"/>
                        <a14:foregroundMark x1="78806" y1="4983" x2="95674" y2="14120"/>
                        <a14:foregroundMark x1="95674" y1="14120" x2="95783" y2="14618"/>
                        <a14:foregroundMark x1="21413" y1="12126" x2="12267" y2="24252"/>
                        <a14:foregroundMark x1="12267" y1="24252" x2="7667" y2="25748"/>
                        <a14:foregroundMark x1="7667" y1="25748" x2="2738" y2="14286"/>
                        <a14:foregroundMark x1="2738" y1="14286" x2="2519" y2="10797"/>
                        <a14:foregroundMark x1="28916" y1="17110" x2="29847" y2="18272"/>
                        <a14:foregroundMark x1="30887" y1="13953" x2="30887" y2="13953"/>
                        <a14:foregroundMark x1="29628" y1="10465" x2="31271" y2="18605"/>
                        <a14:foregroundMark x1="69496" y1="4983" x2="56627" y2="8140"/>
                        <a14:foregroundMark x1="56627" y1="8140" x2="53669" y2="18272"/>
                        <a14:foregroundMark x1="53669" y1="18272" x2="61336" y2="26578"/>
                        <a14:foregroundMark x1="61336" y1="26578" x2="70099" y2="23256"/>
                        <a14:foregroundMark x1="70099" y1="23256" x2="71961" y2="10797"/>
                        <a14:foregroundMark x1="71961" y1="10797" x2="69277" y2="6146"/>
                        <a14:foregroundMark x1="55312" y1="6811" x2="51424" y2="14452"/>
                        <a14:foregroundMark x1="51424" y1="14452" x2="55915" y2="24086"/>
                        <a14:foregroundMark x1="55915" y1="24086" x2="56462" y2="24086"/>
                        <a14:foregroundMark x1="53779" y1="41694" x2="56846" y2="54485"/>
                        <a14:foregroundMark x1="30449" y1="52990" x2="30449" y2="52990"/>
                        <a14:foregroundMark x1="4053" y1="40864" x2="15498" y2="41528"/>
                        <a14:foregroundMark x1="15498" y1="41528" x2="20701" y2="50166"/>
                        <a14:foregroundMark x1="20701" y1="50166" x2="17087" y2="58638"/>
                        <a14:foregroundMark x1="17087" y1="58638" x2="12486" y2="59136"/>
                        <a14:foregroundMark x1="12486" y1="59136" x2="7996" y2="55316"/>
                        <a14:foregroundMark x1="7996" y1="55316" x2="4162" y2="43522"/>
                        <a14:foregroundMark x1="4162" y1="43522" x2="4053" y2="40864"/>
                      </a14:backgroundRemoval>
                    </a14:imgEffect>
                  </a14:imgLayer>
                </a14:imgProps>
              </a:ext>
            </a:extLst>
          </a:blip>
          <a:srcRect l="27636" t="39448" r="67766" b="39950"/>
          <a:stretch/>
        </p:blipFill>
        <p:spPr>
          <a:xfrm>
            <a:off x="995459" y="1035615"/>
            <a:ext cx="286189" cy="422836"/>
          </a:xfrm>
          <a:prstGeom prst="rect">
            <a:avLst/>
          </a:prstGeom>
        </p:spPr>
      </p:pic>
      <p:pic>
        <p:nvPicPr>
          <p:cNvPr id="26" name="Picture 25">
            <a:extLst>
              <a:ext uri="{FF2B5EF4-FFF2-40B4-BE49-F238E27FC236}">
                <a16:creationId xmlns:a16="http://schemas.microsoft.com/office/drawing/2014/main" id="{9C998C5C-813F-E571-B588-3469BD8FDB61}"/>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4817" b="95349" l="2519" r="97043">
                        <a14:foregroundMark x1="4381" y1="11462" x2="11172" y2="10133"/>
                        <a14:foregroundMark x1="11172" y1="10133" x2="19113" y2="11794"/>
                        <a14:foregroundMark x1="19113" y1="11794" x2="14677" y2="20598"/>
                        <a14:foregroundMark x1="14677" y1="20598" x2="5915" y2="19103"/>
                        <a14:foregroundMark x1="5915" y1="19103" x2="4545" y2="15116"/>
                        <a14:foregroundMark x1="7503" y1="47010" x2="23330" y2="49169"/>
                        <a14:foregroundMark x1="31982" y1="9302" x2="44031" y2="22591"/>
                        <a14:foregroundMark x1="53395" y1="15449" x2="71030" y2="19435"/>
                        <a14:foregroundMark x1="77054" y1="11462" x2="94469" y2="27575"/>
                        <a14:foregroundMark x1="78970" y1="40199" x2="95181" y2="53488"/>
                        <a14:foregroundMark x1="52464" y1="38040" x2="70756" y2="55316"/>
                        <a14:foregroundMark x1="27492" y1="41528" x2="45126" y2="59468"/>
                        <a14:foregroundMark x1="28423" y1="75249" x2="46386" y2="95349"/>
                        <a14:foregroundMark x1="51862" y1="73588" x2="68127" y2="93355"/>
                        <a14:foregroundMark x1="68127" y1="93355" x2="71358" y2="86379"/>
                        <a14:foregroundMark x1="97043" y1="5316" x2="91950" y2="12957"/>
                        <a14:foregroundMark x1="91950" y1="12957" x2="76123" y2="22591"/>
                        <a14:foregroundMark x1="78806" y1="4983" x2="95674" y2="14120"/>
                        <a14:foregroundMark x1="95674" y1="14120" x2="95783" y2="14618"/>
                        <a14:foregroundMark x1="21413" y1="12126" x2="12267" y2="24252"/>
                        <a14:foregroundMark x1="12267" y1="24252" x2="7667" y2="25748"/>
                        <a14:foregroundMark x1="7667" y1="25748" x2="2738" y2="14286"/>
                        <a14:foregroundMark x1="2738" y1="14286" x2="2519" y2="10797"/>
                        <a14:foregroundMark x1="28916" y1="17110" x2="29847" y2="18272"/>
                        <a14:foregroundMark x1="30887" y1="13953" x2="30887" y2="13953"/>
                        <a14:foregroundMark x1="29628" y1="10465" x2="31271" y2="18605"/>
                        <a14:foregroundMark x1="69496" y1="4983" x2="56627" y2="8140"/>
                        <a14:foregroundMark x1="56627" y1="8140" x2="53669" y2="18272"/>
                        <a14:foregroundMark x1="53669" y1="18272" x2="61336" y2="26578"/>
                        <a14:foregroundMark x1="61336" y1="26578" x2="70099" y2="23256"/>
                        <a14:foregroundMark x1="70099" y1="23256" x2="71961" y2="10797"/>
                        <a14:foregroundMark x1="71961" y1="10797" x2="69277" y2="6146"/>
                        <a14:foregroundMark x1="55312" y1="6811" x2="51424" y2="14452"/>
                        <a14:foregroundMark x1="51424" y1="14452" x2="55915" y2="24086"/>
                        <a14:foregroundMark x1="55915" y1="24086" x2="56462" y2="24086"/>
                        <a14:foregroundMark x1="53779" y1="41694" x2="56846" y2="54485"/>
                        <a14:foregroundMark x1="30449" y1="52990" x2="30449" y2="52990"/>
                        <a14:foregroundMark x1="4053" y1="40864" x2="15498" y2="41528"/>
                        <a14:foregroundMark x1="15498" y1="41528" x2="20701" y2="50166"/>
                        <a14:foregroundMark x1="20701" y1="50166" x2="17087" y2="58638"/>
                        <a14:foregroundMark x1="17087" y1="58638" x2="12486" y2="59136"/>
                        <a14:foregroundMark x1="12486" y1="59136" x2="7996" y2="55316"/>
                        <a14:foregroundMark x1="7996" y1="55316" x2="4162" y2="43522"/>
                        <a14:foregroundMark x1="4162" y1="43522" x2="4053" y2="40864"/>
                      </a14:backgroundRemoval>
                    </a14:imgEffect>
                  </a14:imgLayer>
                </a14:imgProps>
              </a:ext>
            </a:extLst>
          </a:blip>
          <a:srcRect l="77814" t="42110" r="17672" b="42732"/>
          <a:stretch/>
        </p:blipFill>
        <p:spPr>
          <a:xfrm>
            <a:off x="929823" y="3132101"/>
            <a:ext cx="417461" cy="462132"/>
          </a:xfrm>
          <a:prstGeom prst="rect">
            <a:avLst/>
          </a:prstGeom>
        </p:spPr>
      </p:pic>
      <p:pic>
        <p:nvPicPr>
          <p:cNvPr id="27" name="Picture 26">
            <a:extLst>
              <a:ext uri="{FF2B5EF4-FFF2-40B4-BE49-F238E27FC236}">
                <a16:creationId xmlns:a16="http://schemas.microsoft.com/office/drawing/2014/main" id="{F6A4DC38-B2D8-91E3-4C3C-81C5824FE2E7}"/>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4817" b="95349" l="2519" r="97043">
                        <a14:foregroundMark x1="4381" y1="11462" x2="11172" y2="10133"/>
                        <a14:foregroundMark x1="11172" y1="10133" x2="19113" y2="11794"/>
                        <a14:foregroundMark x1="19113" y1="11794" x2="14677" y2="20598"/>
                        <a14:foregroundMark x1="14677" y1="20598" x2="5915" y2="19103"/>
                        <a14:foregroundMark x1="5915" y1="19103" x2="4545" y2="15116"/>
                        <a14:foregroundMark x1="7503" y1="47010" x2="23330" y2="49169"/>
                        <a14:foregroundMark x1="31982" y1="9302" x2="44031" y2="22591"/>
                        <a14:foregroundMark x1="53395" y1="15449" x2="71030" y2="19435"/>
                        <a14:foregroundMark x1="77054" y1="11462" x2="94469" y2="27575"/>
                        <a14:foregroundMark x1="78970" y1="40199" x2="95181" y2="53488"/>
                        <a14:foregroundMark x1="52464" y1="38040" x2="70756" y2="55316"/>
                        <a14:foregroundMark x1="27492" y1="41528" x2="45126" y2="59468"/>
                        <a14:foregroundMark x1="28423" y1="75249" x2="46386" y2="95349"/>
                        <a14:foregroundMark x1="51862" y1="73588" x2="68127" y2="93355"/>
                        <a14:foregroundMark x1="68127" y1="93355" x2="71358" y2="86379"/>
                        <a14:foregroundMark x1="97043" y1="5316" x2="91950" y2="12957"/>
                        <a14:foregroundMark x1="91950" y1="12957" x2="76123" y2="22591"/>
                        <a14:foregroundMark x1="78806" y1="4983" x2="95674" y2="14120"/>
                        <a14:foregroundMark x1="95674" y1="14120" x2="95783" y2="14618"/>
                        <a14:foregroundMark x1="21413" y1="12126" x2="12267" y2="24252"/>
                        <a14:foregroundMark x1="12267" y1="24252" x2="7667" y2="25748"/>
                        <a14:foregroundMark x1="7667" y1="25748" x2="2738" y2="14286"/>
                        <a14:foregroundMark x1="2738" y1="14286" x2="2519" y2="10797"/>
                        <a14:foregroundMark x1="28916" y1="17110" x2="29847" y2="18272"/>
                        <a14:foregroundMark x1="30887" y1="13953" x2="30887" y2="13953"/>
                        <a14:foregroundMark x1="29628" y1="10465" x2="31271" y2="18605"/>
                        <a14:foregroundMark x1="69496" y1="4983" x2="56627" y2="8140"/>
                        <a14:foregroundMark x1="56627" y1="8140" x2="53669" y2="18272"/>
                        <a14:foregroundMark x1="53669" y1="18272" x2="61336" y2="26578"/>
                        <a14:foregroundMark x1="61336" y1="26578" x2="70099" y2="23256"/>
                        <a14:foregroundMark x1="70099" y1="23256" x2="71961" y2="10797"/>
                        <a14:foregroundMark x1="71961" y1="10797" x2="69277" y2="6146"/>
                        <a14:foregroundMark x1="55312" y1="6811" x2="51424" y2="14452"/>
                        <a14:foregroundMark x1="51424" y1="14452" x2="55915" y2="24086"/>
                        <a14:foregroundMark x1="55915" y1="24086" x2="56462" y2="24086"/>
                        <a14:foregroundMark x1="53779" y1="41694" x2="56846" y2="54485"/>
                        <a14:foregroundMark x1="30449" y1="52990" x2="30449" y2="52990"/>
                        <a14:foregroundMark x1="4053" y1="40864" x2="15498" y2="41528"/>
                        <a14:foregroundMark x1="15498" y1="41528" x2="20701" y2="50166"/>
                        <a14:foregroundMark x1="20701" y1="50166" x2="17087" y2="58638"/>
                        <a14:foregroundMark x1="17087" y1="58638" x2="12486" y2="59136"/>
                        <a14:foregroundMark x1="12486" y1="59136" x2="7996" y2="55316"/>
                        <a14:foregroundMark x1="7996" y1="55316" x2="4162" y2="43522"/>
                        <a14:foregroundMark x1="4162" y1="43522" x2="4053" y2="40864"/>
                      </a14:backgroundRemoval>
                    </a14:imgEffect>
                  </a14:imgLayer>
                </a14:imgProps>
              </a:ext>
            </a:extLst>
          </a:blip>
          <a:srcRect l="27324" t="78552" r="67332" b="9358"/>
          <a:stretch/>
        </p:blipFill>
        <p:spPr>
          <a:xfrm>
            <a:off x="903410" y="4219799"/>
            <a:ext cx="470287" cy="350837"/>
          </a:xfrm>
          <a:prstGeom prst="rect">
            <a:avLst/>
          </a:prstGeom>
        </p:spPr>
      </p:pic>
      <p:sp>
        <p:nvSpPr>
          <p:cNvPr id="56" name="Rectangle 55">
            <a:extLst>
              <a:ext uri="{FF2B5EF4-FFF2-40B4-BE49-F238E27FC236}">
                <a16:creationId xmlns:a16="http://schemas.microsoft.com/office/drawing/2014/main" id="{5DCA37F9-19D6-99DB-A378-112ECFE7D00F}"/>
              </a:ext>
            </a:extLst>
          </p:cNvPr>
          <p:cNvSpPr/>
          <p:nvPr/>
        </p:nvSpPr>
        <p:spPr>
          <a:xfrm>
            <a:off x="2208688" y="3325386"/>
            <a:ext cx="103212" cy="103212"/>
          </a:xfrm>
          <a:prstGeom prst="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latin typeface="Century Gothic" panose="020B0502020202020204" pitchFamily="34" charset="0"/>
            </a:endParaRPr>
          </a:p>
        </p:txBody>
      </p:sp>
    </p:spTree>
    <p:extLst>
      <p:ext uri="{BB962C8B-B14F-4D97-AF65-F5344CB8AC3E}">
        <p14:creationId xmlns:p14="http://schemas.microsoft.com/office/powerpoint/2010/main" val="33141549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9BEBD-71B2-FDB0-901F-2969F7912927}"/>
              </a:ext>
            </a:extLst>
          </p:cNvPr>
          <p:cNvSpPr>
            <a:spLocks noGrp="1"/>
          </p:cNvSpPr>
          <p:nvPr>
            <p:ph type="title"/>
          </p:nvPr>
        </p:nvSpPr>
        <p:spPr/>
        <p:txBody>
          <a:bodyPr>
            <a:normAutofit fontScale="90000"/>
          </a:bodyPr>
          <a:lstStyle/>
          <a:p>
            <a:r>
              <a:rPr lang="en-GB">
                <a:solidFill>
                  <a:srgbClr val="8C5F97"/>
                </a:solidFill>
              </a:rPr>
              <a:t>Practically applying the principles</a:t>
            </a:r>
          </a:p>
        </p:txBody>
      </p:sp>
      <p:sp>
        <p:nvSpPr>
          <p:cNvPr id="4" name="Slide Number Placeholder 3">
            <a:extLst>
              <a:ext uri="{FF2B5EF4-FFF2-40B4-BE49-F238E27FC236}">
                <a16:creationId xmlns:a16="http://schemas.microsoft.com/office/drawing/2014/main" id="{2E361F19-D793-3EFA-A495-5199B55F7C3E}"/>
              </a:ext>
            </a:extLst>
          </p:cNvPr>
          <p:cNvSpPr>
            <a:spLocks noGrp="1"/>
          </p:cNvSpPr>
          <p:nvPr>
            <p:ph type="sldNum" sz="quarter" idx="4294967295"/>
          </p:nvPr>
        </p:nvSpPr>
        <p:spPr>
          <a:xfrm>
            <a:off x="9221789" y="6354431"/>
            <a:ext cx="2706687" cy="362282"/>
          </a:xfrm>
        </p:spPr>
        <p:txBody>
          <a:bodyPr/>
          <a:lstStyle/>
          <a:p>
            <a:fld id="{6D317083-583A-4C42-B2C5-F5A08834B545}" type="slidenum">
              <a:rPr lang="en-GB" smtClean="0"/>
              <a:t>18</a:t>
            </a:fld>
            <a:endParaRPr lang="en-GB"/>
          </a:p>
        </p:txBody>
      </p:sp>
      <p:grpSp>
        <p:nvGrpSpPr>
          <p:cNvPr id="3084" name="Group 3083">
            <a:extLst>
              <a:ext uri="{FF2B5EF4-FFF2-40B4-BE49-F238E27FC236}">
                <a16:creationId xmlns:a16="http://schemas.microsoft.com/office/drawing/2014/main" id="{0B941F0A-0387-1142-BAA4-D2F9801B9600}"/>
              </a:ext>
            </a:extLst>
          </p:cNvPr>
          <p:cNvGrpSpPr/>
          <p:nvPr/>
        </p:nvGrpSpPr>
        <p:grpSpPr>
          <a:xfrm>
            <a:off x="273032" y="1194602"/>
            <a:ext cx="4731526" cy="4730400"/>
            <a:chOff x="273032" y="1194603"/>
            <a:chExt cx="4731526" cy="4730400"/>
          </a:xfrm>
        </p:grpSpPr>
        <p:grpSp>
          <p:nvGrpSpPr>
            <p:cNvPr id="26" name="Group 25">
              <a:extLst>
                <a:ext uri="{FF2B5EF4-FFF2-40B4-BE49-F238E27FC236}">
                  <a16:creationId xmlns:a16="http://schemas.microsoft.com/office/drawing/2014/main" id="{1F6E97E6-60E1-0FB5-D6AE-A4DF27D37125}"/>
                </a:ext>
              </a:extLst>
            </p:cNvPr>
            <p:cNvGrpSpPr/>
            <p:nvPr/>
          </p:nvGrpSpPr>
          <p:grpSpPr>
            <a:xfrm>
              <a:off x="273032" y="1194603"/>
              <a:ext cx="4731526" cy="4730400"/>
              <a:chOff x="273032" y="1194603"/>
              <a:chExt cx="4731526" cy="4730400"/>
            </a:xfrm>
            <a:solidFill>
              <a:schemeClr val="bg2">
                <a:lumMod val="85000"/>
              </a:schemeClr>
            </a:solidFill>
          </p:grpSpPr>
          <p:sp>
            <p:nvSpPr>
              <p:cNvPr id="5" name="Partial Circle 4">
                <a:extLst>
                  <a:ext uri="{FF2B5EF4-FFF2-40B4-BE49-F238E27FC236}">
                    <a16:creationId xmlns:a16="http://schemas.microsoft.com/office/drawing/2014/main" id="{46C04888-6E4D-B8CD-50E4-CA0608207355}"/>
                  </a:ext>
                </a:extLst>
              </p:cNvPr>
              <p:cNvSpPr/>
              <p:nvPr/>
            </p:nvSpPr>
            <p:spPr>
              <a:xfrm>
                <a:off x="274158" y="1194603"/>
                <a:ext cx="4730400" cy="4730400"/>
              </a:xfrm>
              <a:prstGeom prst="pie">
                <a:avLst>
                  <a:gd name="adj1" fmla="val 11886005"/>
                  <a:gd name="adj2" fmla="val 16204148"/>
                </a:avLst>
              </a:prstGeom>
              <a:grpFill/>
              <a:ln w="2857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solidFill>
                    <a:schemeClr val="tx1"/>
                  </a:solidFill>
                  <a:latin typeface="Century Gothic" panose="020B0502020202020204" pitchFamily="34" charset="0"/>
                </a:endParaRPr>
              </a:p>
            </p:txBody>
          </p:sp>
          <p:sp>
            <p:nvSpPr>
              <p:cNvPr id="22" name="Partial Circle 21">
                <a:extLst>
                  <a:ext uri="{FF2B5EF4-FFF2-40B4-BE49-F238E27FC236}">
                    <a16:creationId xmlns:a16="http://schemas.microsoft.com/office/drawing/2014/main" id="{F360C8B0-C0C7-B859-808E-E7DA16EC9AA4}"/>
                  </a:ext>
                </a:extLst>
              </p:cNvPr>
              <p:cNvSpPr/>
              <p:nvPr/>
            </p:nvSpPr>
            <p:spPr>
              <a:xfrm rot="17281298">
                <a:off x="274158" y="1194603"/>
                <a:ext cx="4730400" cy="4730400"/>
              </a:xfrm>
              <a:prstGeom prst="pie">
                <a:avLst>
                  <a:gd name="adj1" fmla="val 11886005"/>
                  <a:gd name="adj2" fmla="val 16204148"/>
                </a:avLst>
              </a:prstGeom>
              <a:grpFill/>
              <a:ln w="2857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solidFill>
                    <a:schemeClr val="tx1"/>
                  </a:solidFill>
                  <a:latin typeface="Century Gothic" panose="020B0502020202020204" pitchFamily="34" charset="0"/>
                </a:endParaRPr>
              </a:p>
            </p:txBody>
          </p:sp>
          <p:sp>
            <p:nvSpPr>
              <p:cNvPr id="23" name="Partial Circle 22">
                <a:extLst>
                  <a:ext uri="{FF2B5EF4-FFF2-40B4-BE49-F238E27FC236}">
                    <a16:creationId xmlns:a16="http://schemas.microsoft.com/office/drawing/2014/main" id="{C094FDE1-AC27-F514-49A5-C9D39F041E50}"/>
                  </a:ext>
                </a:extLst>
              </p:cNvPr>
              <p:cNvSpPr/>
              <p:nvPr/>
            </p:nvSpPr>
            <p:spPr>
              <a:xfrm rot="12962867">
                <a:off x="274158" y="1194603"/>
                <a:ext cx="4730400" cy="4730400"/>
              </a:xfrm>
              <a:prstGeom prst="pie">
                <a:avLst>
                  <a:gd name="adj1" fmla="val 11886005"/>
                  <a:gd name="adj2" fmla="val 16204148"/>
                </a:avLst>
              </a:prstGeom>
              <a:grpFill/>
              <a:ln w="2857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solidFill>
                    <a:schemeClr val="tx1"/>
                  </a:solidFill>
                  <a:latin typeface="Century Gothic" panose="020B0502020202020204" pitchFamily="34" charset="0"/>
                </a:endParaRPr>
              </a:p>
            </p:txBody>
          </p:sp>
          <p:sp>
            <p:nvSpPr>
              <p:cNvPr id="24" name="Partial Circle 23">
                <a:extLst>
                  <a:ext uri="{FF2B5EF4-FFF2-40B4-BE49-F238E27FC236}">
                    <a16:creationId xmlns:a16="http://schemas.microsoft.com/office/drawing/2014/main" id="{F14DBD88-D764-E3B9-2F9D-2A55F75C4FE2}"/>
                  </a:ext>
                </a:extLst>
              </p:cNvPr>
              <p:cNvSpPr/>
              <p:nvPr/>
            </p:nvSpPr>
            <p:spPr>
              <a:xfrm rot="8629641">
                <a:off x="273032" y="1194603"/>
                <a:ext cx="4730400" cy="4730400"/>
              </a:xfrm>
              <a:prstGeom prst="pie">
                <a:avLst>
                  <a:gd name="adj1" fmla="val 11886005"/>
                  <a:gd name="adj2" fmla="val 16204148"/>
                </a:avLst>
              </a:prstGeom>
              <a:grpFill/>
              <a:ln w="2857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solidFill>
                    <a:schemeClr val="tx1"/>
                  </a:solidFill>
                  <a:latin typeface="Century Gothic" panose="020B0502020202020204" pitchFamily="34" charset="0"/>
                </a:endParaRPr>
              </a:p>
            </p:txBody>
          </p:sp>
          <p:sp>
            <p:nvSpPr>
              <p:cNvPr id="25" name="Partial Circle 24">
                <a:extLst>
                  <a:ext uri="{FF2B5EF4-FFF2-40B4-BE49-F238E27FC236}">
                    <a16:creationId xmlns:a16="http://schemas.microsoft.com/office/drawing/2014/main" id="{71031575-2D93-613A-09F5-9D9D21EB5A6A}"/>
                  </a:ext>
                </a:extLst>
              </p:cNvPr>
              <p:cNvSpPr/>
              <p:nvPr/>
            </p:nvSpPr>
            <p:spPr>
              <a:xfrm rot="4323983">
                <a:off x="273032" y="1194603"/>
                <a:ext cx="4730400" cy="4730400"/>
              </a:xfrm>
              <a:prstGeom prst="pie">
                <a:avLst>
                  <a:gd name="adj1" fmla="val 11886005"/>
                  <a:gd name="adj2" fmla="val 16204148"/>
                </a:avLst>
              </a:prstGeom>
              <a:grpFill/>
              <a:ln w="2857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solidFill>
                    <a:schemeClr val="tx1"/>
                  </a:solidFill>
                  <a:latin typeface="Century Gothic" panose="020B0502020202020204" pitchFamily="34" charset="0"/>
                </a:endParaRPr>
              </a:p>
            </p:txBody>
          </p:sp>
        </p:grpSp>
        <p:grpSp>
          <p:nvGrpSpPr>
            <p:cNvPr id="62" name="Group 61">
              <a:extLst>
                <a:ext uri="{FF2B5EF4-FFF2-40B4-BE49-F238E27FC236}">
                  <a16:creationId xmlns:a16="http://schemas.microsoft.com/office/drawing/2014/main" id="{39C3FDA0-878D-9D4E-5777-D33C322CCD3F}"/>
                </a:ext>
              </a:extLst>
            </p:cNvPr>
            <p:cNvGrpSpPr/>
            <p:nvPr/>
          </p:nvGrpSpPr>
          <p:grpSpPr>
            <a:xfrm>
              <a:off x="1067395" y="1988402"/>
              <a:ext cx="3142801" cy="3142801"/>
              <a:chOff x="1067395" y="1988402"/>
              <a:chExt cx="3142801" cy="3142801"/>
            </a:xfrm>
          </p:grpSpPr>
          <p:sp>
            <p:nvSpPr>
              <p:cNvPr id="30" name="Partial Circle 29">
                <a:extLst>
                  <a:ext uri="{FF2B5EF4-FFF2-40B4-BE49-F238E27FC236}">
                    <a16:creationId xmlns:a16="http://schemas.microsoft.com/office/drawing/2014/main" id="{10DD38DC-2F9E-056F-09E9-6DCC73A6832F}"/>
                  </a:ext>
                </a:extLst>
              </p:cNvPr>
              <p:cNvSpPr/>
              <p:nvPr/>
            </p:nvSpPr>
            <p:spPr>
              <a:xfrm rot="17275485">
                <a:off x="1067672" y="1989243"/>
                <a:ext cx="3141119" cy="3141119"/>
              </a:xfrm>
              <a:prstGeom prst="pie">
                <a:avLst>
                  <a:gd name="adj1" fmla="val 11886005"/>
                  <a:gd name="adj2" fmla="val 16204148"/>
                </a:avLst>
              </a:prstGeom>
              <a:solidFill>
                <a:srgbClr val="1399D6"/>
              </a:solidFill>
              <a:ln w="2857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solidFill>
                    <a:schemeClr val="tx1"/>
                  </a:solidFill>
                  <a:latin typeface="Century Gothic" panose="020B0502020202020204" pitchFamily="34" charset="0"/>
                </a:endParaRPr>
              </a:p>
            </p:txBody>
          </p:sp>
          <p:sp>
            <p:nvSpPr>
              <p:cNvPr id="44" name="Partial Circle 43">
                <a:extLst>
                  <a:ext uri="{FF2B5EF4-FFF2-40B4-BE49-F238E27FC236}">
                    <a16:creationId xmlns:a16="http://schemas.microsoft.com/office/drawing/2014/main" id="{210A3B40-DD4D-BD5B-26BB-701B2407A208}"/>
                  </a:ext>
                </a:extLst>
              </p:cNvPr>
              <p:cNvSpPr/>
              <p:nvPr/>
            </p:nvSpPr>
            <p:spPr>
              <a:xfrm rot="12955750">
                <a:off x="1067672" y="1989243"/>
                <a:ext cx="3141119" cy="3141119"/>
              </a:xfrm>
              <a:prstGeom prst="pie">
                <a:avLst>
                  <a:gd name="adj1" fmla="val 11886005"/>
                  <a:gd name="adj2" fmla="val 16204148"/>
                </a:avLst>
              </a:prstGeom>
              <a:solidFill>
                <a:schemeClr val="tx1"/>
              </a:solidFill>
              <a:ln w="2857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solidFill>
                    <a:schemeClr val="tx1"/>
                  </a:solidFill>
                  <a:latin typeface="Century Gothic" panose="020B0502020202020204" pitchFamily="34" charset="0"/>
                </a:endParaRPr>
              </a:p>
            </p:txBody>
          </p:sp>
          <p:sp>
            <p:nvSpPr>
              <p:cNvPr id="45" name="Partial Circle 44">
                <a:extLst>
                  <a:ext uri="{FF2B5EF4-FFF2-40B4-BE49-F238E27FC236}">
                    <a16:creationId xmlns:a16="http://schemas.microsoft.com/office/drawing/2014/main" id="{1A217AAD-0F2E-77E0-D64B-2944F9632374}"/>
                  </a:ext>
                </a:extLst>
              </p:cNvPr>
              <p:cNvSpPr/>
              <p:nvPr/>
            </p:nvSpPr>
            <p:spPr>
              <a:xfrm rot="12955750">
                <a:off x="1067672" y="1989243"/>
                <a:ext cx="3141119" cy="3141119"/>
              </a:xfrm>
              <a:prstGeom prst="pie">
                <a:avLst>
                  <a:gd name="adj1" fmla="val 11886005"/>
                  <a:gd name="adj2" fmla="val 16204148"/>
                </a:avLst>
              </a:prstGeom>
              <a:solidFill>
                <a:srgbClr val="BBCE00"/>
              </a:solidFill>
              <a:ln w="2857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solidFill>
                    <a:schemeClr val="tx1"/>
                  </a:solidFill>
                  <a:latin typeface="Century Gothic" panose="020B0502020202020204" pitchFamily="34" charset="0"/>
                </a:endParaRPr>
              </a:p>
            </p:txBody>
          </p:sp>
          <p:grpSp>
            <p:nvGrpSpPr>
              <p:cNvPr id="48" name="Group 47">
                <a:extLst>
                  <a:ext uri="{FF2B5EF4-FFF2-40B4-BE49-F238E27FC236}">
                    <a16:creationId xmlns:a16="http://schemas.microsoft.com/office/drawing/2014/main" id="{8318C062-AAD6-C449-F932-8B0EB18FA157}"/>
                  </a:ext>
                </a:extLst>
              </p:cNvPr>
              <p:cNvGrpSpPr/>
              <p:nvPr/>
            </p:nvGrpSpPr>
            <p:grpSpPr>
              <a:xfrm>
                <a:off x="1067395" y="1988403"/>
                <a:ext cx="3142801" cy="3142800"/>
                <a:chOff x="1067395" y="1988403"/>
                <a:chExt cx="3142801" cy="3142800"/>
              </a:xfrm>
            </p:grpSpPr>
            <p:sp>
              <p:nvSpPr>
                <p:cNvPr id="46" name="Partial Circle 45">
                  <a:extLst>
                    <a:ext uri="{FF2B5EF4-FFF2-40B4-BE49-F238E27FC236}">
                      <a16:creationId xmlns:a16="http://schemas.microsoft.com/office/drawing/2014/main" id="{ECF8533C-A550-3D38-7F5F-BFC4F44763E3}"/>
                    </a:ext>
                  </a:extLst>
                </p:cNvPr>
                <p:cNvSpPr/>
                <p:nvPr/>
              </p:nvSpPr>
              <p:spPr>
                <a:xfrm rot="10800000">
                  <a:off x="1067396" y="1988403"/>
                  <a:ext cx="3142800" cy="3142800"/>
                </a:xfrm>
                <a:prstGeom prst="pie">
                  <a:avLst>
                    <a:gd name="adj1" fmla="val 11886005"/>
                    <a:gd name="adj2" fmla="val 14024542"/>
                  </a:avLst>
                </a:prstGeom>
                <a:solidFill>
                  <a:srgbClr val="FABC00"/>
                </a:solidFill>
                <a:ln w="2857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solidFill>
                      <a:schemeClr val="tx1"/>
                    </a:solidFill>
                    <a:latin typeface="Century Gothic" panose="020B0502020202020204" pitchFamily="34" charset="0"/>
                  </a:endParaRPr>
                </a:p>
              </p:txBody>
            </p:sp>
            <p:sp>
              <p:nvSpPr>
                <p:cNvPr id="47" name="Partial Circle 46">
                  <a:extLst>
                    <a:ext uri="{FF2B5EF4-FFF2-40B4-BE49-F238E27FC236}">
                      <a16:creationId xmlns:a16="http://schemas.microsoft.com/office/drawing/2014/main" id="{BC42D105-DEC0-FAD5-3E9D-09537B526A6E}"/>
                    </a:ext>
                  </a:extLst>
                </p:cNvPr>
                <p:cNvSpPr/>
                <p:nvPr/>
              </p:nvSpPr>
              <p:spPr>
                <a:xfrm rot="8652091">
                  <a:off x="1067395" y="1988403"/>
                  <a:ext cx="3142800" cy="3142800"/>
                </a:xfrm>
                <a:prstGeom prst="pie">
                  <a:avLst>
                    <a:gd name="adj1" fmla="val 11886005"/>
                    <a:gd name="adj2" fmla="val 14024542"/>
                  </a:avLst>
                </a:prstGeom>
                <a:solidFill>
                  <a:srgbClr val="E7680A"/>
                </a:solidFill>
                <a:ln w="2857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solidFill>
                      <a:schemeClr val="tx1"/>
                    </a:solidFill>
                    <a:latin typeface="Century Gothic" panose="020B0502020202020204" pitchFamily="34" charset="0"/>
                  </a:endParaRPr>
                </a:p>
              </p:txBody>
            </p:sp>
          </p:grpSp>
          <p:sp>
            <p:nvSpPr>
              <p:cNvPr id="58" name="Partial Circle 57">
                <a:extLst>
                  <a:ext uri="{FF2B5EF4-FFF2-40B4-BE49-F238E27FC236}">
                    <a16:creationId xmlns:a16="http://schemas.microsoft.com/office/drawing/2014/main" id="{8CFD8454-6339-851B-54BA-D3C96978B1AB}"/>
                  </a:ext>
                </a:extLst>
              </p:cNvPr>
              <p:cNvSpPr/>
              <p:nvPr/>
            </p:nvSpPr>
            <p:spPr>
              <a:xfrm rot="2173702">
                <a:off x="1067395" y="1988402"/>
                <a:ext cx="3142800" cy="3142800"/>
              </a:xfrm>
              <a:prstGeom prst="pie">
                <a:avLst>
                  <a:gd name="adj1" fmla="val 12947641"/>
                  <a:gd name="adj2" fmla="val 14024542"/>
                </a:avLst>
              </a:prstGeom>
              <a:solidFill>
                <a:srgbClr val="E62285"/>
              </a:solidFill>
              <a:ln w="2857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solidFill>
                    <a:schemeClr val="tx1"/>
                  </a:solidFill>
                  <a:latin typeface="Century Gothic" panose="020B0502020202020204" pitchFamily="34" charset="0"/>
                </a:endParaRPr>
              </a:p>
            </p:txBody>
          </p:sp>
          <p:sp>
            <p:nvSpPr>
              <p:cNvPr id="59" name="Partial Circle 58">
                <a:extLst>
                  <a:ext uri="{FF2B5EF4-FFF2-40B4-BE49-F238E27FC236}">
                    <a16:creationId xmlns:a16="http://schemas.microsoft.com/office/drawing/2014/main" id="{011E8F1C-AF80-1E54-131A-7A218B419CA7}"/>
                  </a:ext>
                </a:extLst>
              </p:cNvPr>
              <p:cNvSpPr/>
              <p:nvPr/>
            </p:nvSpPr>
            <p:spPr>
              <a:xfrm rot="1078781">
                <a:off x="1067395" y="1988402"/>
                <a:ext cx="3142800" cy="3142800"/>
              </a:xfrm>
              <a:prstGeom prst="pie">
                <a:avLst>
                  <a:gd name="adj1" fmla="val 12947641"/>
                  <a:gd name="adj2" fmla="val 14024542"/>
                </a:avLst>
              </a:prstGeom>
              <a:solidFill>
                <a:srgbClr val="0DB5CA"/>
              </a:solidFill>
              <a:ln w="2857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solidFill>
                    <a:schemeClr val="tx1"/>
                  </a:solidFill>
                  <a:latin typeface="Century Gothic" panose="020B0502020202020204" pitchFamily="34" charset="0"/>
                </a:endParaRPr>
              </a:p>
            </p:txBody>
          </p:sp>
          <p:grpSp>
            <p:nvGrpSpPr>
              <p:cNvPr id="49" name="Group 48">
                <a:extLst>
                  <a:ext uri="{FF2B5EF4-FFF2-40B4-BE49-F238E27FC236}">
                    <a16:creationId xmlns:a16="http://schemas.microsoft.com/office/drawing/2014/main" id="{4C41C54F-8489-AC4B-7A86-5EB261871225}"/>
                  </a:ext>
                </a:extLst>
              </p:cNvPr>
              <p:cNvGrpSpPr/>
              <p:nvPr/>
            </p:nvGrpSpPr>
            <p:grpSpPr>
              <a:xfrm rot="17297270">
                <a:off x="1067395" y="1988403"/>
                <a:ext cx="3142801" cy="3142800"/>
                <a:chOff x="1067395" y="1988403"/>
                <a:chExt cx="3142801" cy="3142800"/>
              </a:xfrm>
            </p:grpSpPr>
            <p:sp>
              <p:nvSpPr>
                <p:cNvPr id="50" name="Partial Circle 49">
                  <a:extLst>
                    <a:ext uri="{FF2B5EF4-FFF2-40B4-BE49-F238E27FC236}">
                      <a16:creationId xmlns:a16="http://schemas.microsoft.com/office/drawing/2014/main" id="{238AB01A-16E1-5A0C-6AD9-103A3DFF338C}"/>
                    </a:ext>
                  </a:extLst>
                </p:cNvPr>
                <p:cNvSpPr/>
                <p:nvPr/>
              </p:nvSpPr>
              <p:spPr>
                <a:xfrm rot="10800000">
                  <a:off x="1067396" y="1988403"/>
                  <a:ext cx="3142800" cy="3142800"/>
                </a:xfrm>
                <a:prstGeom prst="pie">
                  <a:avLst>
                    <a:gd name="adj1" fmla="val 11886005"/>
                    <a:gd name="adj2" fmla="val 14024542"/>
                  </a:avLst>
                </a:prstGeom>
                <a:solidFill>
                  <a:srgbClr val="51AD32"/>
                </a:solidFill>
                <a:ln w="2857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solidFill>
                      <a:schemeClr val="tx1"/>
                    </a:solidFill>
                    <a:latin typeface="Century Gothic" panose="020B0502020202020204" pitchFamily="34" charset="0"/>
                  </a:endParaRPr>
                </a:p>
              </p:txBody>
            </p:sp>
            <p:sp>
              <p:nvSpPr>
                <p:cNvPr id="51" name="Partial Circle 50">
                  <a:extLst>
                    <a:ext uri="{FF2B5EF4-FFF2-40B4-BE49-F238E27FC236}">
                      <a16:creationId xmlns:a16="http://schemas.microsoft.com/office/drawing/2014/main" id="{E518E75B-BE2A-A42D-D03E-0F9445BAF84F}"/>
                    </a:ext>
                  </a:extLst>
                </p:cNvPr>
                <p:cNvSpPr/>
                <p:nvPr/>
              </p:nvSpPr>
              <p:spPr>
                <a:xfrm rot="8652091">
                  <a:off x="1067395" y="1988403"/>
                  <a:ext cx="3142800" cy="3142800"/>
                </a:xfrm>
                <a:prstGeom prst="pie">
                  <a:avLst>
                    <a:gd name="adj1" fmla="val 11886005"/>
                    <a:gd name="adj2" fmla="val 14024542"/>
                  </a:avLst>
                </a:prstGeom>
                <a:solidFill>
                  <a:srgbClr val="F19DC3"/>
                </a:solidFill>
                <a:ln w="2857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solidFill>
                      <a:schemeClr val="tx1"/>
                    </a:solidFill>
                    <a:latin typeface="Century Gothic" panose="020B0502020202020204" pitchFamily="34" charset="0"/>
                  </a:endParaRPr>
                </a:p>
              </p:txBody>
            </p:sp>
          </p:grpSp>
          <p:sp>
            <p:nvSpPr>
              <p:cNvPr id="60" name="Partial Circle 59">
                <a:extLst>
                  <a:ext uri="{FF2B5EF4-FFF2-40B4-BE49-F238E27FC236}">
                    <a16:creationId xmlns:a16="http://schemas.microsoft.com/office/drawing/2014/main" id="{3CE2FE36-341C-11DD-D919-B8742DBD2240}"/>
                  </a:ext>
                </a:extLst>
              </p:cNvPr>
              <p:cNvSpPr/>
              <p:nvPr/>
            </p:nvSpPr>
            <p:spPr>
              <a:xfrm>
                <a:off x="1067395" y="1988402"/>
                <a:ext cx="3142800" cy="3142800"/>
              </a:xfrm>
              <a:prstGeom prst="pie">
                <a:avLst>
                  <a:gd name="adj1" fmla="val 12947641"/>
                  <a:gd name="adj2" fmla="val 14024542"/>
                </a:avLst>
              </a:prstGeom>
              <a:solidFill>
                <a:srgbClr val="98CDAD"/>
              </a:solidFill>
              <a:ln w="2857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solidFill>
                    <a:schemeClr val="tx1"/>
                  </a:solidFill>
                  <a:latin typeface="Century Gothic" panose="020B0502020202020204" pitchFamily="34" charset="0"/>
                </a:endParaRPr>
              </a:p>
            </p:txBody>
          </p:sp>
          <p:sp>
            <p:nvSpPr>
              <p:cNvPr id="61" name="Partial Circle 60">
                <a:extLst>
                  <a:ext uri="{FF2B5EF4-FFF2-40B4-BE49-F238E27FC236}">
                    <a16:creationId xmlns:a16="http://schemas.microsoft.com/office/drawing/2014/main" id="{3A85F016-A769-7951-176B-B9089A2FACDB}"/>
                  </a:ext>
                </a:extLst>
              </p:cNvPr>
              <p:cNvSpPr/>
              <p:nvPr/>
            </p:nvSpPr>
            <p:spPr>
              <a:xfrm rot="20524837">
                <a:off x="1067395" y="1988402"/>
                <a:ext cx="3142800" cy="3142800"/>
              </a:xfrm>
              <a:prstGeom prst="pie">
                <a:avLst>
                  <a:gd name="adj1" fmla="val 12947641"/>
                  <a:gd name="adj2" fmla="val 14024542"/>
                </a:avLst>
              </a:prstGeom>
              <a:solidFill>
                <a:srgbClr val="8C5F97"/>
              </a:solidFill>
              <a:ln w="2857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solidFill>
                    <a:schemeClr val="tx1"/>
                  </a:solidFill>
                  <a:latin typeface="Century Gothic" panose="020B0502020202020204" pitchFamily="34" charset="0"/>
                </a:endParaRPr>
              </a:p>
            </p:txBody>
          </p:sp>
        </p:grpSp>
        <p:sp>
          <p:nvSpPr>
            <p:cNvPr id="63" name="Oval 62">
              <a:extLst>
                <a:ext uri="{FF2B5EF4-FFF2-40B4-BE49-F238E27FC236}">
                  <a16:creationId xmlns:a16="http://schemas.microsoft.com/office/drawing/2014/main" id="{6B9B8F47-8F63-562A-38AD-F7C2D0680CCB}"/>
                </a:ext>
              </a:extLst>
            </p:cNvPr>
            <p:cNvSpPr/>
            <p:nvPr/>
          </p:nvSpPr>
          <p:spPr>
            <a:xfrm>
              <a:off x="1967125" y="2888133"/>
              <a:ext cx="1343340" cy="1343340"/>
            </a:xfrm>
            <a:prstGeom prst="ellipse">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latin typeface="Century Gothic" panose="020B0502020202020204" pitchFamily="34" charset="0"/>
              </a:endParaRPr>
            </a:p>
          </p:txBody>
        </p:sp>
        <p:grpSp>
          <p:nvGrpSpPr>
            <p:cNvPr id="3082" name="Group 3081">
              <a:extLst>
                <a:ext uri="{FF2B5EF4-FFF2-40B4-BE49-F238E27FC236}">
                  <a16:creationId xmlns:a16="http://schemas.microsoft.com/office/drawing/2014/main" id="{0D197380-2222-2660-C7C7-0515109C615E}"/>
                </a:ext>
              </a:extLst>
            </p:cNvPr>
            <p:cNvGrpSpPr/>
            <p:nvPr/>
          </p:nvGrpSpPr>
          <p:grpSpPr>
            <a:xfrm>
              <a:off x="745197" y="2053312"/>
              <a:ext cx="3798862" cy="3338187"/>
              <a:chOff x="745197" y="2053312"/>
              <a:chExt cx="3798862" cy="3338187"/>
            </a:xfrm>
          </p:grpSpPr>
          <p:sp>
            <p:nvSpPr>
              <p:cNvPr id="3073" name="Rectangle 3072">
                <a:extLst>
                  <a:ext uri="{FF2B5EF4-FFF2-40B4-BE49-F238E27FC236}">
                    <a16:creationId xmlns:a16="http://schemas.microsoft.com/office/drawing/2014/main" id="{2260835C-A44E-FCC6-ECA0-B03B6869D024}"/>
                  </a:ext>
                </a:extLst>
              </p:cNvPr>
              <p:cNvSpPr/>
              <p:nvPr/>
            </p:nvSpPr>
            <p:spPr>
              <a:xfrm rot="2369171">
                <a:off x="2340642" y="2069265"/>
                <a:ext cx="2203417" cy="839578"/>
              </a:xfrm>
              <a:prstGeom prst="rect">
                <a:avLst/>
              </a:prstGeom>
              <a:noFill/>
            </p:spPr>
            <p:txBody>
              <a:bodyPr spcFirstLastPara="1" wrap="none" lIns="91440" tIns="45721" rIns="91440" bIns="45721" numCol="1">
                <a:prstTxWarp prst="textArchUp">
                  <a:avLst/>
                </a:prstTxWarp>
                <a:spAutoFit/>
              </a:bodyPr>
              <a:lstStyle/>
              <a:p>
                <a:pPr algn="ctr"/>
                <a:r>
                  <a:rPr lang="en-GB" sz="2000" b="1">
                    <a:ln w="0"/>
                    <a:latin typeface="Century Gothic" panose="020B0502020202020204" pitchFamily="34" charset="0"/>
                  </a:rPr>
                  <a:t>Delivering </a:t>
                </a:r>
                <a:br>
                  <a:rPr lang="en-GB" sz="2000" b="1">
                    <a:ln w="0"/>
                    <a:latin typeface="Century Gothic" panose="020B0502020202020204" pitchFamily="34" charset="0"/>
                  </a:rPr>
                </a:br>
                <a:r>
                  <a:rPr lang="en-GB" sz="2000" b="1">
                    <a:ln w="0"/>
                    <a:latin typeface="Century Gothic" panose="020B0502020202020204" pitchFamily="34" charset="0"/>
                  </a:rPr>
                  <a:t>Purposefully</a:t>
                </a:r>
              </a:p>
            </p:txBody>
          </p:sp>
          <p:sp>
            <p:nvSpPr>
              <p:cNvPr id="3077" name="Rectangle 3076">
                <a:extLst>
                  <a:ext uri="{FF2B5EF4-FFF2-40B4-BE49-F238E27FC236}">
                    <a16:creationId xmlns:a16="http://schemas.microsoft.com/office/drawing/2014/main" id="{2E737C8F-978F-D542-6A15-33640A62AF35}"/>
                  </a:ext>
                </a:extLst>
              </p:cNvPr>
              <p:cNvSpPr/>
              <p:nvPr/>
            </p:nvSpPr>
            <p:spPr>
              <a:xfrm rot="19342755">
                <a:off x="745197" y="2053312"/>
                <a:ext cx="2203417" cy="839578"/>
              </a:xfrm>
              <a:prstGeom prst="rect">
                <a:avLst/>
              </a:prstGeom>
              <a:noFill/>
            </p:spPr>
            <p:txBody>
              <a:bodyPr spcFirstLastPara="1" wrap="none" lIns="91440" tIns="45721" rIns="91440" bIns="45721" numCol="1">
                <a:prstTxWarp prst="textArchUp">
                  <a:avLst/>
                </a:prstTxWarp>
                <a:spAutoFit/>
              </a:bodyPr>
              <a:lstStyle/>
              <a:p>
                <a:pPr algn="ctr"/>
                <a:r>
                  <a:rPr lang="en-GB" sz="2000" b="1">
                    <a:ln w="0"/>
                    <a:latin typeface="Century Gothic" panose="020B0502020202020204" pitchFamily="34" charset="0"/>
                  </a:rPr>
                  <a:t>Citizen </a:t>
                </a:r>
                <a:br>
                  <a:rPr lang="en-GB" sz="2000" b="1">
                    <a:ln w="0"/>
                    <a:latin typeface="Century Gothic" panose="020B0502020202020204" pitchFamily="34" charset="0"/>
                  </a:rPr>
                </a:br>
                <a:r>
                  <a:rPr lang="en-GB" sz="2000" b="1">
                    <a:ln w="0"/>
                    <a:latin typeface="Century Gothic" panose="020B0502020202020204" pitchFamily="34" charset="0"/>
                  </a:rPr>
                  <a:t>Involvement</a:t>
                </a:r>
              </a:p>
            </p:txBody>
          </p:sp>
          <p:sp>
            <p:nvSpPr>
              <p:cNvPr id="3079" name="Rectangle 3078">
                <a:extLst>
                  <a:ext uri="{FF2B5EF4-FFF2-40B4-BE49-F238E27FC236}">
                    <a16:creationId xmlns:a16="http://schemas.microsoft.com/office/drawing/2014/main" id="{849B3D13-6D9A-553E-309C-4F3EC0F9F1D1}"/>
                  </a:ext>
                </a:extLst>
              </p:cNvPr>
              <p:cNvSpPr/>
              <p:nvPr/>
            </p:nvSpPr>
            <p:spPr>
              <a:xfrm>
                <a:off x="1536522" y="4551921"/>
                <a:ext cx="2203417" cy="839578"/>
              </a:xfrm>
              <a:prstGeom prst="rect">
                <a:avLst/>
              </a:prstGeom>
              <a:noFill/>
            </p:spPr>
            <p:txBody>
              <a:bodyPr spcFirstLastPara="1" wrap="none" lIns="91440" tIns="45721" rIns="91440" bIns="45721" numCol="1">
                <a:prstTxWarp prst="textArchDown">
                  <a:avLst/>
                </a:prstTxWarp>
                <a:spAutoFit/>
              </a:bodyPr>
              <a:lstStyle/>
              <a:p>
                <a:pPr algn="ctr"/>
                <a:r>
                  <a:rPr lang="en-GB" sz="2000" b="1">
                    <a:ln w="0"/>
                    <a:latin typeface="Century Gothic" panose="020B0502020202020204" pitchFamily="34" charset="0"/>
                  </a:rPr>
                  <a:t>Leading from </a:t>
                </a:r>
                <a:br>
                  <a:rPr lang="en-GB" sz="2000" b="1">
                    <a:ln w="0"/>
                    <a:latin typeface="Century Gothic" panose="020B0502020202020204" pitchFamily="34" charset="0"/>
                  </a:rPr>
                </a:br>
                <a:r>
                  <a:rPr lang="en-GB" sz="2000" b="1">
                    <a:ln w="0"/>
                    <a:latin typeface="Century Gothic" panose="020B0502020202020204" pitchFamily="34" charset="0"/>
                  </a:rPr>
                  <a:t>the Front</a:t>
                </a:r>
              </a:p>
            </p:txBody>
          </p:sp>
          <p:sp>
            <p:nvSpPr>
              <p:cNvPr id="3080" name="Rectangle 3079">
                <a:extLst>
                  <a:ext uri="{FF2B5EF4-FFF2-40B4-BE49-F238E27FC236}">
                    <a16:creationId xmlns:a16="http://schemas.microsoft.com/office/drawing/2014/main" id="{AFF29D1B-7E4E-F0EC-D981-0C5A3642F6D1}"/>
                  </a:ext>
                </a:extLst>
              </p:cNvPr>
              <p:cNvSpPr/>
              <p:nvPr/>
            </p:nvSpPr>
            <p:spPr>
              <a:xfrm rot="17046712">
                <a:off x="2844544" y="3607692"/>
                <a:ext cx="2203417" cy="839578"/>
              </a:xfrm>
              <a:prstGeom prst="rect">
                <a:avLst/>
              </a:prstGeom>
              <a:noFill/>
            </p:spPr>
            <p:txBody>
              <a:bodyPr spcFirstLastPara="1" wrap="none" lIns="91440" tIns="45721" rIns="91440" bIns="45721" numCol="1">
                <a:prstTxWarp prst="textArchDown">
                  <a:avLst/>
                </a:prstTxWarp>
                <a:spAutoFit/>
              </a:bodyPr>
              <a:lstStyle/>
              <a:p>
                <a:pPr algn="ctr"/>
                <a:r>
                  <a:rPr lang="en-GB" sz="2000" b="1">
                    <a:ln w="0"/>
                    <a:latin typeface="Century Gothic" panose="020B0502020202020204" pitchFamily="34" charset="0"/>
                  </a:rPr>
                  <a:t>Designing</a:t>
                </a:r>
                <a:br>
                  <a:rPr lang="en-GB" sz="2000" b="1">
                    <a:ln w="0"/>
                    <a:latin typeface="Century Gothic" panose="020B0502020202020204" pitchFamily="34" charset="0"/>
                  </a:rPr>
                </a:br>
                <a:r>
                  <a:rPr lang="en-GB" sz="2000" b="1">
                    <a:ln w="0"/>
                    <a:latin typeface="Century Gothic" panose="020B0502020202020204" pitchFamily="34" charset="0"/>
                  </a:rPr>
                  <a:t> Innovatively</a:t>
                </a:r>
              </a:p>
            </p:txBody>
          </p:sp>
          <p:sp>
            <p:nvSpPr>
              <p:cNvPr id="3081" name="Rectangle 3080">
                <a:extLst>
                  <a:ext uri="{FF2B5EF4-FFF2-40B4-BE49-F238E27FC236}">
                    <a16:creationId xmlns:a16="http://schemas.microsoft.com/office/drawing/2014/main" id="{A271A3D2-9DC0-6BB3-7EDE-73B0F6B31080}"/>
                  </a:ext>
                </a:extLst>
              </p:cNvPr>
              <p:cNvSpPr/>
              <p:nvPr/>
            </p:nvSpPr>
            <p:spPr>
              <a:xfrm rot="4383746">
                <a:off x="194388" y="3537953"/>
                <a:ext cx="2203417" cy="839578"/>
              </a:xfrm>
              <a:prstGeom prst="rect">
                <a:avLst/>
              </a:prstGeom>
              <a:noFill/>
            </p:spPr>
            <p:txBody>
              <a:bodyPr spcFirstLastPara="1" wrap="none" lIns="91440" tIns="45721" rIns="91440" bIns="45721" numCol="1">
                <a:prstTxWarp prst="textArchDown">
                  <a:avLst/>
                </a:prstTxWarp>
                <a:spAutoFit/>
              </a:bodyPr>
              <a:lstStyle/>
              <a:p>
                <a:pPr algn="ctr"/>
                <a:r>
                  <a:rPr lang="en-GB" sz="2000" b="1">
                    <a:ln w="0"/>
                    <a:latin typeface="Century Gothic" panose="020B0502020202020204" pitchFamily="34" charset="0"/>
                  </a:rPr>
                  <a:t>Training and</a:t>
                </a:r>
                <a:br>
                  <a:rPr lang="en-GB" sz="2000" b="1">
                    <a:ln w="0"/>
                    <a:latin typeface="Century Gothic" panose="020B0502020202020204" pitchFamily="34" charset="0"/>
                  </a:rPr>
                </a:br>
                <a:r>
                  <a:rPr lang="en-GB" sz="2000" b="1">
                    <a:ln w="0"/>
                    <a:latin typeface="Century Gothic" panose="020B0502020202020204" pitchFamily="34" charset="0"/>
                  </a:rPr>
                  <a:t> Upskilling</a:t>
                </a:r>
              </a:p>
            </p:txBody>
          </p:sp>
        </p:grpSp>
      </p:grpSp>
      <p:sp>
        <p:nvSpPr>
          <p:cNvPr id="3083" name="Content Placeholder 2">
            <a:extLst>
              <a:ext uri="{FF2B5EF4-FFF2-40B4-BE49-F238E27FC236}">
                <a16:creationId xmlns:a16="http://schemas.microsoft.com/office/drawing/2014/main" id="{BAEF6411-EE3B-20D2-5FFC-DE07D45FBE82}"/>
              </a:ext>
            </a:extLst>
          </p:cNvPr>
          <p:cNvSpPr>
            <a:spLocks noGrp="1"/>
          </p:cNvSpPr>
          <p:nvPr>
            <p:ph idx="1"/>
          </p:nvPr>
        </p:nvSpPr>
        <p:spPr>
          <a:xfrm>
            <a:off x="5277486" y="1304925"/>
            <a:ext cx="6076314" cy="4872038"/>
          </a:xfrm>
        </p:spPr>
        <p:txBody>
          <a:bodyPr>
            <a:normAutofit/>
          </a:bodyPr>
          <a:lstStyle/>
          <a:p>
            <a:r>
              <a:rPr lang="en-GB" sz="1400"/>
              <a:t>In addition to examining how AI aligns with CCIN principles in theory, practical recommendations have been made to help councils implement AI in a way that more tangibly reflects these principles.</a:t>
            </a:r>
          </a:p>
          <a:p>
            <a:r>
              <a:rPr lang="en-GB" sz="1400"/>
              <a:t>The principles have been grouped into five key areas which councils may consider as they prepare for introducing AI technology.</a:t>
            </a:r>
          </a:p>
        </p:txBody>
      </p:sp>
    </p:spTree>
    <p:extLst>
      <p:ext uri="{BB962C8B-B14F-4D97-AF65-F5344CB8AC3E}">
        <p14:creationId xmlns:p14="http://schemas.microsoft.com/office/powerpoint/2010/main" val="16970041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9BEBD-71B2-FDB0-901F-2969F7912927}"/>
              </a:ext>
            </a:extLst>
          </p:cNvPr>
          <p:cNvSpPr>
            <a:spLocks noGrp="1"/>
          </p:cNvSpPr>
          <p:nvPr>
            <p:ph type="title"/>
          </p:nvPr>
        </p:nvSpPr>
        <p:spPr/>
        <p:txBody>
          <a:bodyPr>
            <a:normAutofit fontScale="90000"/>
          </a:bodyPr>
          <a:lstStyle/>
          <a:p>
            <a:r>
              <a:rPr lang="en-GB">
                <a:solidFill>
                  <a:srgbClr val="8C5F97"/>
                </a:solidFill>
              </a:rPr>
              <a:t>Practically applying the principles</a:t>
            </a:r>
          </a:p>
        </p:txBody>
      </p:sp>
      <p:sp>
        <p:nvSpPr>
          <p:cNvPr id="4" name="Slide Number Placeholder 3">
            <a:extLst>
              <a:ext uri="{FF2B5EF4-FFF2-40B4-BE49-F238E27FC236}">
                <a16:creationId xmlns:a16="http://schemas.microsoft.com/office/drawing/2014/main" id="{2E361F19-D793-3EFA-A495-5199B55F7C3E}"/>
              </a:ext>
            </a:extLst>
          </p:cNvPr>
          <p:cNvSpPr>
            <a:spLocks noGrp="1"/>
          </p:cNvSpPr>
          <p:nvPr>
            <p:ph type="sldNum" sz="quarter" idx="4294967295"/>
          </p:nvPr>
        </p:nvSpPr>
        <p:spPr>
          <a:xfrm>
            <a:off x="9221789" y="6354431"/>
            <a:ext cx="2706687" cy="362282"/>
          </a:xfrm>
        </p:spPr>
        <p:txBody>
          <a:bodyPr/>
          <a:lstStyle/>
          <a:p>
            <a:fld id="{6D317083-583A-4C42-B2C5-F5A08834B545}" type="slidenum">
              <a:rPr lang="en-GB" smtClean="0"/>
              <a:t>19</a:t>
            </a:fld>
            <a:endParaRPr lang="en-GB"/>
          </a:p>
        </p:txBody>
      </p:sp>
      <p:grpSp>
        <p:nvGrpSpPr>
          <p:cNvPr id="3075" name="Group 3074">
            <a:extLst>
              <a:ext uri="{FF2B5EF4-FFF2-40B4-BE49-F238E27FC236}">
                <a16:creationId xmlns:a16="http://schemas.microsoft.com/office/drawing/2014/main" id="{CDF2BC37-9CA6-D679-11CF-92A03EFAACD1}"/>
              </a:ext>
            </a:extLst>
          </p:cNvPr>
          <p:cNvGrpSpPr/>
          <p:nvPr/>
        </p:nvGrpSpPr>
        <p:grpSpPr>
          <a:xfrm>
            <a:off x="273032" y="1194602"/>
            <a:ext cx="4731526" cy="4730400"/>
            <a:chOff x="273032" y="1194603"/>
            <a:chExt cx="4731526" cy="4730400"/>
          </a:xfrm>
        </p:grpSpPr>
        <p:grpSp>
          <p:nvGrpSpPr>
            <p:cNvPr id="26" name="Group 25">
              <a:extLst>
                <a:ext uri="{FF2B5EF4-FFF2-40B4-BE49-F238E27FC236}">
                  <a16:creationId xmlns:a16="http://schemas.microsoft.com/office/drawing/2014/main" id="{1F6E97E6-60E1-0FB5-D6AE-A4DF27D37125}"/>
                </a:ext>
              </a:extLst>
            </p:cNvPr>
            <p:cNvGrpSpPr/>
            <p:nvPr/>
          </p:nvGrpSpPr>
          <p:grpSpPr>
            <a:xfrm>
              <a:off x="273032" y="1194603"/>
              <a:ext cx="4731526" cy="4730400"/>
              <a:chOff x="273032" y="1194603"/>
              <a:chExt cx="4731526" cy="4730400"/>
            </a:xfrm>
            <a:solidFill>
              <a:schemeClr val="bg2">
                <a:lumMod val="85000"/>
              </a:schemeClr>
            </a:solidFill>
          </p:grpSpPr>
          <p:sp>
            <p:nvSpPr>
              <p:cNvPr id="5" name="Partial Circle 4">
                <a:extLst>
                  <a:ext uri="{FF2B5EF4-FFF2-40B4-BE49-F238E27FC236}">
                    <a16:creationId xmlns:a16="http://schemas.microsoft.com/office/drawing/2014/main" id="{46C04888-6E4D-B8CD-50E4-CA0608207355}"/>
                  </a:ext>
                </a:extLst>
              </p:cNvPr>
              <p:cNvSpPr/>
              <p:nvPr/>
            </p:nvSpPr>
            <p:spPr>
              <a:xfrm>
                <a:off x="274158" y="1194603"/>
                <a:ext cx="4730400" cy="4730400"/>
              </a:xfrm>
              <a:prstGeom prst="pie">
                <a:avLst>
                  <a:gd name="adj1" fmla="val 11886005"/>
                  <a:gd name="adj2" fmla="val 16204148"/>
                </a:avLst>
              </a:prstGeom>
              <a:grpFill/>
              <a:ln w="2857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solidFill>
                    <a:schemeClr val="tx1"/>
                  </a:solidFill>
                  <a:latin typeface="Century Gothic" panose="020B0502020202020204" pitchFamily="34" charset="0"/>
                </a:endParaRPr>
              </a:p>
            </p:txBody>
          </p:sp>
          <p:sp>
            <p:nvSpPr>
              <p:cNvPr id="22" name="Partial Circle 21">
                <a:extLst>
                  <a:ext uri="{FF2B5EF4-FFF2-40B4-BE49-F238E27FC236}">
                    <a16:creationId xmlns:a16="http://schemas.microsoft.com/office/drawing/2014/main" id="{F360C8B0-C0C7-B859-808E-E7DA16EC9AA4}"/>
                  </a:ext>
                </a:extLst>
              </p:cNvPr>
              <p:cNvSpPr/>
              <p:nvPr/>
            </p:nvSpPr>
            <p:spPr>
              <a:xfrm rot="17281298">
                <a:off x="274158" y="1194603"/>
                <a:ext cx="4730400" cy="4730400"/>
              </a:xfrm>
              <a:prstGeom prst="pie">
                <a:avLst>
                  <a:gd name="adj1" fmla="val 11886005"/>
                  <a:gd name="adj2" fmla="val 16204148"/>
                </a:avLst>
              </a:prstGeom>
              <a:grpFill/>
              <a:ln w="2857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solidFill>
                    <a:schemeClr val="tx1"/>
                  </a:solidFill>
                  <a:latin typeface="Century Gothic" panose="020B0502020202020204" pitchFamily="34" charset="0"/>
                </a:endParaRPr>
              </a:p>
            </p:txBody>
          </p:sp>
          <p:sp>
            <p:nvSpPr>
              <p:cNvPr id="23" name="Partial Circle 22">
                <a:extLst>
                  <a:ext uri="{FF2B5EF4-FFF2-40B4-BE49-F238E27FC236}">
                    <a16:creationId xmlns:a16="http://schemas.microsoft.com/office/drawing/2014/main" id="{C094FDE1-AC27-F514-49A5-C9D39F041E50}"/>
                  </a:ext>
                </a:extLst>
              </p:cNvPr>
              <p:cNvSpPr/>
              <p:nvPr/>
            </p:nvSpPr>
            <p:spPr>
              <a:xfrm rot="12962867">
                <a:off x="274158" y="1194603"/>
                <a:ext cx="4730400" cy="4730400"/>
              </a:xfrm>
              <a:prstGeom prst="pie">
                <a:avLst>
                  <a:gd name="adj1" fmla="val 11886005"/>
                  <a:gd name="adj2" fmla="val 16204148"/>
                </a:avLst>
              </a:prstGeom>
              <a:grpFill/>
              <a:ln w="2857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solidFill>
                    <a:schemeClr val="tx1"/>
                  </a:solidFill>
                  <a:latin typeface="Century Gothic" panose="020B0502020202020204" pitchFamily="34" charset="0"/>
                </a:endParaRPr>
              </a:p>
            </p:txBody>
          </p:sp>
          <p:sp>
            <p:nvSpPr>
              <p:cNvPr id="24" name="Partial Circle 23">
                <a:extLst>
                  <a:ext uri="{FF2B5EF4-FFF2-40B4-BE49-F238E27FC236}">
                    <a16:creationId xmlns:a16="http://schemas.microsoft.com/office/drawing/2014/main" id="{F14DBD88-D764-E3B9-2F9D-2A55F75C4FE2}"/>
                  </a:ext>
                </a:extLst>
              </p:cNvPr>
              <p:cNvSpPr/>
              <p:nvPr/>
            </p:nvSpPr>
            <p:spPr>
              <a:xfrm rot="8629641">
                <a:off x="273032" y="1194603"/>
                <a:ext cx="4730400" cy="4730400"/>
              </a:xfrm>
              <a:prstGeom prst="pie">
                <a:avLst>
                  <a:gd name="adj1" fmla="val 11886005"/>
                  <a:gd name="adj2" fmla="val 16204148"/>
                </a:avLst>
              </a:prstGeom>
              <a:grpFill/>
              <a:ln w="2857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solidFill>
                    <a:schemeClr val="tx1"/>
                  </a:solidFill>
                  <a:latin typeface="Century Gothic" panose="020B0502020202020204" pitchFamily="34" charset="0"/>
                </a:endParaRPr>
              </a:p>
            </p:txBody>
          </p:sp>
          <p:sp>
            <p:nvSpPr>
              <p:cNvPr id="25" name="Partial Circle 24">
                <a:extLst>
                  <a:ext uri="{FF2B5EF4-FFF2-40B4-BE49-F238E27FC236}">
                    <a16:creationId xmlns:a16="http://schemas.microsoft.com/office/drawing/2014/main" id="{71031575-2D93-613A-09F5-9D9D21EB5A6A}"/>
                  </a:ext>
                </a:extLst>
              </p:cNvPr>
              <p:cNvSpPr/>
              <p:nvPr/>
            </p:nvSpPr>
            <p:spPr>
              <a:xfrm rot="4323983">
                <a:off x="273032" y="1194603"/>
                <a:ext cx="4730400" cy="4730400"/>
              </a:xfrm>
              <a:prstGeom prst="pie">
                <a:avLst>
                  <a:gd name="adj1" fmla="val 11886005"/>
                  <a:gd name="adj2" fmla="val 16204148"/>
                </a:avLst>
              </a:prstGeom>
              <a:grpFill/>
              <a:ln w="2857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solidFill>
                    <a:schemeClr val="tx1"/>
                  </a:solidFill>
                  <a:latin typeface="Century Gothic" panose="020B0502020202020204" pitchFamily="34" charset="0"/>
                </a:endParaRPr>
              </a:p>
            </p:txBody>
          </p:sp>
        </p:grpSp>
        <p:grpSp>
          <p:nvGrpSpPr>
            <p:cNvPr id="62" name="Group 61">
              <a:extLst>
                <a:ext uri="{FF2B5EF4-FFF2-40B4-BE49-F238E27FC236}">
                  <a16:creationId xmlns:a16="http://schemas.microsoft.com/office/drawing/2014/main" id="{39C3FDA0-878D-9D4E-5777-D33C322CCD3F}"/>
                </a:ext>
              </a:extLst>
            </p:cNvPr>
            <p:cNvGrpSpPr/>
            <p:nvPr/>
          </p:nvGrpSpPr>
          <p:grpSpPr>
            <a:xfrm>
              <a:off x="1067395" y="1988402"/>
              <a:ext cx="3142801" cy="3142801"/>
              <a:chOff x="1067395" y="1988402"/>
              <a:chExt cx="3142801" cy="3142801"/>
            </a:xfrm>
          </p:grpSpPr>
          <p:sp>
            <p:nvSpPr>
              <p:cNvPr id="30" name="Partial Circle 29">
                <a:extLst>
                  <a:ext uri="{FF2B5EF4-FFF2-40B4-BE49-F238E27FC236}">
                    <a16:creationId xmlns:a16="http://schemas.microsoft.com/office/drawing/2014/main" id="{10DD38DC-2F9E-056F-09E9-6DCC73A6832F}"/>
                  </a:ext>
                </a:extLst>
              </p:cNvPr>
              <p:cNvSpPr/>
              <p:nvPr/>
            </p:nvSpPr>
            <p:spPr>
              <a:xfrm rot="17275485">
                <a:off x="1067672" y="1989243"/>
                <a:ext cx="3141119" cy="3141119"/>
              </a:xfrm>
              <a:prstGeom prst="pie">
                <a:avLst>
                  <a:gd name="adj1" fmla="val 11886005"/>
                  <a:gd name="adj2" fmla="val 16204148"/>
                </a:avLst>
              </a:prstGeom>
              <a:solidFill>
                <a:srgbClr val="1399D6"/>
              </a:solidFill>
              <a:ln w="2857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solidFill>
                    <a:schemeClr val="tx1"/>
                  </a:solidFill>
                  <a:latin typeface="Century Gothic" panose="020B0502020202020204" pitchFamily="34" charset="0"/>
                </a:endParaRPr>
              </a:p>
            </p:txBody>
          </p:sp>
          <p:sp>
            <p:nvSpPr>
              <p:cNvPr id="44" name="Partial Circle 43">
                <a:extLst>
                  <a:ext uri="{FF2B5EF4-FFF2-40B4-BE49-F238E27FC236}">
                    <a16:creationId xmlns:a16="http://schemas.microsoft.com/office/drawing/2014/main" id="{210A3B40-DD4D-BD5B-26BB-701B2407A208}"/>
                  </a:ext>
                </a:extLst>
              </p:cNvPr>
              <p:cNvSpPr/>
              <p:nvPr/>
            </p:nvSpPr>
            <p:spPr>
              <a:xfrm rot="12955750">
                <a:off x="1067672" y="1989243"/>
                <a:ext cx="3141119" cy="3141119"/>
              </a:xfrm>
              <a:prstGeom prst="pie">
                <a:avLst>
                  <a:gd name="adj1" fmla="val 11886005"/>
                  <a:gd name="adj2" fmla="val 16204148"/>
                </a:avLst>
              </a:prstGeom>
              <a:solidFill>
                <a:schemeClr val="tx1"/>
              </a:solidFill>
              <a:ln w="2857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solidFill>
                    <a:schemeClr val="tx1"/>
                  </a:solidFill>
                  <a:latin typeface="Century Gothic" panose="020B0502020202020204" pitchFamily="34" charset="0"/>
                </a:endParaRPr>
              </a:p>
            </p:txBody>
          </p:sp>
          <p:sp>
            <p:nvSpPr>
              <p:cNvPr id="45" name="Partial Circle 44">
                <a:extLst>
                  <a:ext uri="{FF2B5EF4-FFF2-40B4-BE49-F238E27FC236}">
                    <a16:creationId xmlns:a16="http://schemas.microsoft.com/office/drawing/2014/main" id="{1A217AAD-0F2E-77E0-D64B-2944F9632374}"/>
                  </a:ext>
                </a:extLst>
              </p:cNvPr>
              <p:cNvSpPr/>
              <p:nvPr/>
            </p:nvSpPr>
            <p:spPr>
              <a:xfrm rot="12955750">
                <a:off x="1067672" y="1989243"/>
                <a:ext cx="3141119" cy="3141119"/>
              </a:xfrm>
              <a:prstGeom prst="pie">
                <a:avLst>
                  <a:gd name="adj1" fmla="val 11886005"/>
                  <a:gd name="adj2" fmla="val 16204148"/>
                </a:avLst>
              </a:prstGeom>
              <a:solidFill>
                <a:srgbClr val="BBCE00"/>
              </a:solidFill>
              <a:ln w="2857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solidFill>
                    <a:schemeClr val="tx1"/>
                  </a:solidFill>
                  <a:latin typeface="Century Gothic" panose="020B0502020202020204" pitchFamily="34" charset="0"/>
                </a:endParaRPr>
              </a:p>
            </p:txBody>
          </p:sp>
          <p:grpSp>
            <p:nvGrpSpPr>
              <p:cNvPr id="48" name="Group 47">
                <a:extLst>
                  <a:ext uri="{FF2B5EF4-FFF2-40B4-BE49-F238E27FC236}">
                    <a16:creationId xmlns:a16="http://schemas.microsoft.com/office/drawing/2014/main" id="{8318C062-AAD6-C449-F932-8B0EB18FA157}"/>
                  </a:ext>
                </a:extLst>
              </p:cNvPr>
              <p:cNvGrpSpPr/>
              <p:nvPr/>
            </p:nvGrpSpPr>
            <p:grpSpPr>
              <a:xfrm>
                <a:off x="1067395" y="1988403"/>
                <a:ext cx="3142801" cy="3142800"/>
                <a:chOff x="1067395" y="1988403"/>
                <a:chExt cx="3142801" cy="3142800"/>
              </a:xfrm>
            </p:grpSpPr>
            <p:sp>
              <p:nvSpPr>
                <p:cNvPr id="46" name="Partial Circle 45">
                  <a:extLst>
                    <a:ext uri="{FF2B5EF4-FFF2-40B4-BE49-F238E27FC236}">
                      <a16:creationId xmlns:a16="http://schemas.microsoft.com/office/drawing/2014/main" id="{ECF8533C-A550-3D38-7F5F-BFC4F44763E3}"/>
                    </a:ext>
                  </a:extLst>
                </p:cNvPr>
                <p:cNvSpPr/>
                <p:nvPr/>
              </p:nvSpPr>
              <p:spPr>
                <a:xfrm rot="10800000">
                  <a:off x="1067396" y="1988403"/>
                  <a:ext cx="3142800" cy="3142800"/>
                </a:xfrm>
                <a:prstGeom prst="pie">
                  <a:avLst>
                    <a:gd name="adj1" fmla="val 11886005"/>
                    <a:gd name="adj2" fmla="val 14024542"/>
                  </a:avLst>
                </a:prstGeom>
                <a:solidFill>
                  <a:srgbClr val="FABC00"/>
                </a:solidFill>
                <a:ln w="2857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solidFill>
                      <a:schemeClr val="tx1"/>
                    </a:solidFill>
                    <a:latin typeface="Century Gothic" panose="020B0502020202020204" pitchFamily="34" charset="0"/>
                  </a:endParaRPr>
                </a:p>
              </p:txBody>
            </p:sp>
            <p:sp>
              <p:nvSpPr>
                <p:cNvPr id="47" name="Partial Circle 46">
                  <a:extLst>
                    <a:ext uri="{FF2B5EF4-FFF2-40B4-BE49-F238E27FC236}">
                      <a16:creationId xmlns:a16="http://schemas.microsoft.com/office/drawing/2014/main" id="{BC42D105-DEC0-FAD5-3E9D-09537B526A6E}"/>
                    </a:ext>
                  </a:extLst>
                </p:cNvPr>
                <p:cNvSpPr/>
                <p:nvPr/>
              </p:nvSpPr>
              <p:spPr>
                <a:xfrm rot="8652091">
                  <a:off x="1067395" y="1988403"/>
                  <a:ext cx="3142800" cy="3142800"/>
                </a:xfrm>
                <a:prstGeom prst="pie">
                  <a:avLst>
                    <a:gd name="adj1" fmla="val 11886005"/>
                    <a:gd name="adj2" fmla="val 14024542"/>
                  </a:avLst>
                </a:prstGeom>
                <a:solidFill>
                  <a:srgbClr val="E7680A"/>
                </a:solidFill>
                <a:ln w="2857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solidFill>
                      <a:schemeClr val="tx1"/>
                    </a:solidFill>
                    <a:latin typeface="Century Gothic" panose="020B0502020202020204" pitchFamily="34" charset="0"/>
                  </a:endParaRPr>
                </a:p>
              </p:txBody>
            </p:sp>
          </p:grpSp>
          <p:sp>
            <p:nvSpPr>
              <p:cNvPr id="58" name="Partial Circle 57">
                <a:extLst>
                  <a:ext uri="{FF2B5EF4-FFF2-40B4-BE49-F238E27FC236}">
                    <a16:creationId xmlns:a16="http://schemas.microsoft.com/office/drawing/2014/main" id="{8CFD8454-6339-851B-54BA-D3C96978B1AB}"/>
                  </a:ext>
                </a:extLst>
              </p:cNvPr>
              <p:cNvSpPr/>
              <p:nvPr/>
            </p:nvSpPr>
            <p:spPr>
              <a:xfrm rot="2173702">
                <a:off x="1067395" y="1988402"/>
                <a:ext cx="3142800" cy="3142800"/>
              </a:xfrm>
              <a:prstGeom prst="pie">
                <a:avLst>
                  <a:gd name="adj1" fmla="val 12947641"/>
                  <a:gd name="adj2" fmla="val 14024542"/>
                </a:avLst>
              </a:prstGeom>
              <a:solidFill>
                <a:srgbClr val="E62285"/>
              </a:solidFill>
              <a:ln w="2857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solidFill>
                    <a:schemeClr val="tx1"/>
                  </a:solidFill>
                  <a:latin typeface="Century Gothic" panose="020B0502020202020204" pitchFamily="34" charset="0"/>
                </a:endParaRPr>
              </a:p>
            </p:txBody>
          </p:sp>
          <p:sp>
            <p:nvSpPr>
              <p:cNvPr id="59" name="Partial Circle 58">
                <a:extLst>
                  <a:ext uri="{FF2B5EF4-FFF2-40B4-BE49-F238E27FC236}">
                    <a16:creationId xmlns:a16="http://schemas.microsoft.com/office/drawing/2014/main" id="{011E8F1C-AF80-1E54-131A-7A218B419CA7}"/>
                  </a:ext>
                </a:extLst>
              </p:cNvPr>
              <p:cNvSpPr/>
              <p:nvPr/>
            </p:nvSpPr>
            <p:spPr>
              <a:xfrm rot="1078781">
                <a:off x="1067395" y="1988402"/>
                <a:ext cx="3142800" cy="3142800"/>
              </a:xfrm>
              <a:prstGeom prst="pie">
                <a:avLst>
                  <a:gd name="adj1" fmla="val 12947641"/>
                  <a:gd name="adj2" fmla="val 14024542"/>
                </a:avLst>
              </a:prstGeom>
              <a:solidFill>
                <a:srgbClr val="0DB5CA"/>
              </a:solidFill>
              <a:ln w="2857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solidFill>
                    <a:schemeClr val="tx1"/>
                  </a:solidFill>
                  <a:latin typeface="Century Gothic" panose="020B0502020202020204" pitchFamily="34" charset="0"/>
                </a:endParaRPr>
              </a:p>
            </p:txBody>
          </p:sp>
          <p:grpSp>
            <p:nvGrpSpPr>
              <p:cNvPr id="49" name="Group 48">
                <a:extLst>
                  <a:ext uri="{FF2B5EF4-FFF2-40B4-BE49-F238E27FC236}">
                    <a16:creationId xmlns:a16="http://schemas.microsoft.com/office/drawing/2014/main" id="{4C41C54F-8489-AC4B-7A86-5EB261871225}"/>
                  </a:ext>
                </a:extLst>
              </p:cNvPr>
              <p:cNvGrpSpPr/>
              <p:nvPr/>
            </p:nvGrpSpPr>
            <p:grpSpPr>
              <a:xfrm rot="17297270">
                <a:off x="1067395" y="1988403"/>
                <a:ext cx="3142801" cy="3142800"/>
                <a:chOff x="1067395" y="1988403"/>
                <a:chExt cx="3142801" cy="3142800"/>
              </a:xfrm>
            </p:grpSpPr>
            <p:sp>
              <p:nvSpPr>
                <p:cNvPr id="50" name="Partial Circle 49">
                  <a:extLst>
                    <a:ext uri="{FF2B5EF4-FFF2-40B4-BE49-F238E27FC236}">
                      <a16:creationId xmlns:a16="http://schemas.microsoft.com/office/drawing/2014/main" id="{238AB01A-16E1-5A0C-6AD9-103A3DFF338C}"/>
                    </a:ext>
                  </a:extLst>
                </p:cNvPr>
                <p:cNvSpPr/>
                <p:nvPr/>
              </p:nvSpPr>
              <p:spPr>
                <a:xfrm rot="10800000">
                  <a:off x="1067396" y="1988403"/>
                  <a:ext cx="3142800" cy="3142800"/>
                </a:xfrm>
                <a:prstGeom prst="pie">
                  <a:avLst>
                    <a:gd name="adj1" fmla="val 11886005"/>
                    <a:gd name="adj2" fmla="val 14024542"/>
                  </a:avLst>
                </a:prstGeom>
                <a:solidFill>
                  <a:srgbClr val="51AD32"/>
                </a:solidFill>
                <a:ln w="2857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solidFill>
                      <a:schemeClr val="tx1"/>
                    </a:solidFill>
                    <a:latin typeface="Century Gothic" panose="020B0502020202020204" pitchFamily="34" charset="0"/>
                  </a:endParaRPr>
                </a:p>
              </p:txBody>
            </p:sp>
            <p:sp>
              <p:nvSpPr>
                <p:cNvPr id="51" name="Partial Circle 50">
                  <a:extLst>
                    <a:ext uri="{FF2B5EF4-FFF2-40B4-BE49-F238E27FC236}">
                      <a16:creationId xmlns:a16="http://schemas.microsoft.com/office/drawing/2014/main" id="{E518E75B-BE2A-A42D-D03E-0F9445BAF84F}"/>
                    </a:ext>
                  </a:extLst>
                </p:cNvPr>
                <p:cNvSpPr/>
                <p:nvPr/>
              </p:nvSpPr>
              <p:spPr>
                <a:xfrm rot="8652091">
                  <a:off x="1067395" y="1988403"/>
                  <a:ext cx="3142800" cy="3142800"/>
                </a:xfrm>
                <a:prstGeom prst="pie">
                  <a:avLst>
                    <a:gd name="adj1" fmla="val 11886005"/>
                    <a:gd name="adj2" fmla="val 14024542"/>
                  </a:avLst>
                </a:prstGeom>
                <a:solidFill>
                  <a:srgbClr val="F19DC3"/>
                </a:solidFill>
                <a:ln w="2857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solidFill>
                      <a:schemeClr val="tx1"/>
                    </a:solidFill>
                    <a:latin typeface="Century Gothic" panose="020B0502020202020204" pitchFamily="34" charset="0"/>
                  </a:endParaRPr>
                </a:p>
              </p:txBody>
            </p:sp>
          </p:grpSp>
          <p:sp>
            <p:nvSpPr>
              <p:cNvPr id="60" name="Partial Circle 59">
                <a:extLst>
                  <a:ext uri="{FF2B5EF4-FFF2-40B4-BE49-F238E27FC236}">
                    <a16:creationId xmlns:a16="http://schemas.microsoft.com/office/drawing/2014/main" id="{3CE2FE36-341C-11DD-D919-B8742DBD2240}"/>
                  </a:ext>
                </a:extLst>
              </p:cNvPr>
              <p:cNvSpPr/>
              <p:nvPr/>
            </p:nvSpPr>
            <p:spPr>
              <a:xfrm>
                <a:off x="1067395" y="1988402"/>
                <a:ext cx="3142800" cy="3142800"/>
              </a:xfrm>
              <a:prstGeom prst="pie">
                <a:avLst>
                  <a:gd name="adj1" fmla="val 12947641"/>
                  <a:gd name="adj2" fmla="val 14024542"/>
                </a:avLst>
              </a:prstGeom>
              <a:solidFill>
                <a:srgbClr val="98CDAD"/>
              </a:solidFill>
              <a:ln w="2857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solidFill>
                    <a:schemeClr val="tx1"/>
                  </a:solidFill>
                  <a:latin typeface="Century Gothic" panose="020B0502020202020204" pitchFamily="34" charset="0"/>
                </a:endParaRPr>
              </a:p>
            </p:txBody>
          </p:sp>
          <p:sp>
            <p:nvSpPr>
              <p:cNvPr id="61" name="Partial Circle 60">
                <a:extLst>
                  <a:ext uri="{FF2B5EF4-FFF2-40B4-BE49-F238E27FC236}">
                    <a16:creationId xmlns:a16="http://schemas.microsoft.com/office/drawing/2014/main" id="{3A85F016-A769-7951-176B-B9089A2FACDB}"/>
                  </a:ext>
                </a:extLst>
              </p:cNvPr>
              <p:cNvSpPr/>
              <p:nvPr/>
            </p:nvSpPr>
            <p:spPr>
              <a:xfrm rot="20524837">
                <a:off x="1067395" y="1988402"/>
                <a:ext cx="3142800" cy="3142800"/>
              </a:xfrm>
              <a:prstGeom prst="pie">
                <a:avLst>
                  <a:gd name="adj1" fmla="val 12947641"/>
                  <a:gd name="adj2" fmla="val 14024542"/>
                </a:avLst>
              </a:prstGeom>
              <a:solidFill>
                <a:srgbClr val="8C5F97"/>
              </a:solidFill>
              <a:ln w="2857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solidFill>
                    <a:schemeClr val="tx1"/>
                  </a:solidFill>
                  <a:latin typeface="Century Gothic" panose="020B0502020202020204" pitchFamily="34" charset="0"/>
                </a:endParaRPr>
              </a:p>
            </p:txBody>
          </p:sp>
        </p:grpSp>
        <p:sp>
          <p:nvSpPr>
            <p:cNvPr id="63" name="Oval 62">
              <a:extLst>
                <a:ext uri="{FF2B5EF4-FFF2-40B4-BE49-F238E27FC236}">
                  <a16:creationId xmlns:a16="http://schemas.microsoft.com/office/drawing/2014/main" id="{6B9B8F47-8F63-562A-38AD-F7C2D0680CCB}"/>
                </a:ext>
              </a:extLst>
            </p:cNvPr>
            <p:cNvSpPr/>
            <p:nvPr/>
          </p:nvSpPr>
          <p:spPr>
            <a:xfrm>
              <a:off x="1967125" y="2888133"/>
              <a:ext cx="1343340" cy="1343340"/>
            </a:xfrm>
            <a:prstGeom prst="ellipse">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latin typeface="Century Gothic" panose="020B0502020202020204" pitchFamily="34" charset="0"/>
              </a:endParaRPr>
            </a:p>
          </p:txBody>
        </p:sp>
        <p:grpSp>
          <p:nvGrpSpPr>
            <p:cNvPr id="3082" name="Group 3081">
              <a:extLst>
                <a:ext uri="{FF2B5EF4-FFF2-40B4-BE49-F238E27FC236}">
                  <a16:creationId xmlns:a16="http://schemas.microsoft.com/office/drawing/2014/main" id="{0D197380-2222-2660-C7C7-0515109C615E}"/>
                </a:ext>
              </a:extLst>
            </p:cNvPr>
            <p:cNvGrpSpPr/>
            <p:nvPr/>
          </p:nvGrpSpPr>
          <p:grpSpPr>
            <a:xfrm>
              <a:off x="745197" y="2053312"/>
              <a:ext cx="3798862" cy="3338187"/>
              <a:chOff x="745197" y="2053312"/>
              <a:chExt cx="3798862" cy="3338187"/>
            </a:xfrm>
          </p:grpSpPr>
          <p:sp>
            <p:nvSpPr>
              <p:cNvPr id="3073" name="Rectangle 3072">
                <a:extLst>
                  <a:ext uri="{FF2B5EF4-FFF2-40B4-BE49-F238E27FC236}">
                    <a16:creationId xmlns:a16="http://schemas.microsoft.com/office/drawing/2014/main" id="{2260835C-A44E-FCC6-ECA0-B03B6869D024}"/>
                  </a:ext>
                </a:extLst>
              </p:cNvPr>
              <p:cNvSpPr/>
              <p:nvPr/>
            </p:nvSpPr>
            <p:spPr>
              <a:xfrm rot="2369171">
                <a:off x="2340642" y="2069265"/>
                <a:ext cx="2203417" cy="839578"/>
              </a:xfrm>
              <a:prstGeom prst="rect">
                <a:avLst/>
              </a:prstGeom>
              <a:noFill/>
            </p:spPr>
            <p:txBody>
              <a:bodyPr spcFirstLastPara="1" wrap="none" lIns="91440" tIns="45721" rIns="91440" bIns="45721" numCol="1">
                <a:prstTxWarp prst="textArchUp">
                  <a:avLst/>
                </a:prstTxWarp>
                <a:spAutoFit/>
              </a:bodyPr>
              <a:lstStyle/>
              <a:p>
                <a:pPr algn="ctr"/>
                <a:r>
                  <a:rPr lang="en-GB" sz="2000" b="1">
                    <a:ln w="0"/>
                    <a:latin typeface="Century Gothic" panose="020B0502020202020204" pitchFamily="34" charset="0"/>
                  </a:rPr>
                  <a:t>Delivering </a:t>
                </a:r>
                <a:br>
                  <a:rPr lang="en-GB" sz="2000" b="1">
                    <a:ln w="0"/>
                    <a:latin typeface="Century Gothic" panose="020B0502020202020204" pitchFamily="34" charset="0"/>
                  </a:rPr>
                </a:br>
                <a:r>
                  <a:rPr lang="en-GB" sz="2000" b="1">
                    <a:ln w="0"/>
                    <a:latin typeface="Century Gothic" panose="020B0502020202020204" pitchFamily="34" charset="0"/>
                  </a:rPr>
                  <a:t>Purposefully</a:t>
                </a:r>
              </a:p>
            </p:txBody>
          </p:sp>
          <p:sp>
            <p:nvSpPr>
              <p:cNvPr id="3077" name="Rectangle 3076">
                <a:extLst>
                  <a:ext uri="{FF2B5EF4-FFF2-40B4-BE49-F238E27FC236}">
                    <a16:creationId xmlns:a16="http://schemas.microsoft.com/office/drawing/2014/main" id="{2E737C8F-978F-D542-6A15-33640A62AF35}"/>
                  </a:ext>
                </a:extLst>
              </p:cNvPr>
              <p:cNvSpPr/>
              <p:nvPr/>
            </p:nvSpPr>
            <p:spPr>
              <a:xfrm rot="19342755">
                <a:off x="745197" y="2053312"/>
                <a:ext cx="2203417" cy="839578"/>
              </a:xfrm>
              <a:prstGeom prst="rect">
                <a:avLst/>
              </a:prstGeom>
              <a:noFill/>
            </p:spPr>
            <p:txBody>
              <a:bodyPr spcFirstLastPara="1" wrap="none" lIns="91440" tIns="45721" rIns="91440" bIns="45721" numCol="1">
                <a:prstTxWarp prst="textArchUp">
                  <a:avLst/>
                </a:prstTxWarp>
                <a:spAutoFit/>
              </a:bodyPr>
              <a:lstStyle/>
              <a:p>
                <a:pPr algn="ctr"/>
                <a:r>
                  <a:rPr lang="en-GB" sz="2000" b="1">
                    <a:ln w="0"/>
                    <a:latin typeface="Century Gothic" panose="020B0502020202020204" pitchFamily="34" charset="0"/>
                  </a:rPr>
                  <a:t>Citizen </a:t>
                </a:r>
                <a:br>
                  <a:rPr lang="en-GB" sz="2000" b="1">
                    <a:ln w="0"/>
                    <a:latin typeface="Century Gothic" panose="020B0502020202020204" pitchFamily="34" charset="0"/>
                  </a:rPr>
                </a:br>
                <a:r>
                  <a:rPr lang="en-GB" sz="2000" b="1">
                    <a:ln w="0"/>
                    <a:latin typeface="Century Gothic" panose="020B0502020202020204" pitchFamily="34" charset="0"/>
                  </a:rPr>
                  <a:t>Involvement</a:t>
                </a:r>
              </a:p>
            </p:txBody>
          </p:sp>
          <p:sp>
            <p:nvSpPr>
              <p:cNvPr id="3079" name="Rectangle 3078">
                <a:extLst>
                  <a:ext uri="{FF2B5EF4-FFF2-40B4-BE49-F238E27FC236}">
                    <a16:creationId xmlns:a16="http://schemas.microsoft.com/office/drawing/2014/main" id="{849B3D13-6D9A-553E-309C-4F3EC0F9F1D1}"/>
                  </a:ext>
                </a:extLst>
              </p:cNvPr>
              <p:cNvSpPr/>
              <p:nvPr/>
            </p:nvSpPr>
            <p:spPr>
              <a:xfrm>
                <a:off x="1536522" y="4551921"/>
                <a:ext cx="2203417" cy="839578"/>
              </a:xfrm>
              <a:prstGeom prst="rect">
                <a:avLst/>
              </a:prstGeom>
              <a:noFill/>
            </p:spPr>
            <p:txBody>
              <a:bodyPr spcFirstLastPara="1" wrap="none" lIns="91440" tIns="45721" rIns="91440" bIns="45721" numCol="1">
                <a:prstTxWarp prst="textArchDown">
                  <a:avLst/>
                </a:prstTxWarp>
                <a:spAutoFit/>
              </a:bodyPr>
              <a:lstStyle/>
              <a:p>
                <a:pPr algn="ctr"/>
                <a:r>
                  <a:rPr lang="en-GB" sz="2000" b="1">
                    <a:ln w="0"/>
                    <a:latin typeface="Century Gothic" panose="020B0502020202020204" pitchFamily="34" charset="0"/>
                  </a:rPr>
                  <a:t>Leading from </a:t>
                </a:r>
                <a:br>
                  <a:rPr lang="en-GB" sz="2000" b="1">
                    <a:ln w="0"/>
                    <a:latin typeface="Century Gothic" panose="020B0502020202020204" pitchFamily="34" charset="0"/>
                  </a:rPr>
                </a:br>
                <a:r>
                  <a:rPr lang="en-GB" sz="2000" b="1">
                    <a:ln w="0"/>
                    <a:latin typeface="Century Gothic" panose="020B0502020202020204" pitchFamily="34" charset="0"/>
                  </a:rPr>
                  <a:t>the Front</a:t>
                </a:r>
              </a:p>
            </p:txBody>
          </p:sp>
          <p:sp>
            <p:nvSpPr>
              <p:cNvPr id="3080" name="Rectangle 3079">
                <a:extLst>
                  <a:ext uri="{FF2B5EF4-FFF2-40B4-BE49-F238E27FC236}">
                    <a16:creationId xmlns:a16="http://schemas.microsoft.com/office/drawing/2014/main" id="{AFF29D1B-7E4E-F0EC-D981-0C5A3642F6D1}"/>
                  </a:ext>
                </a:extLst>
              </p:cNvPr>
              <p:cNvSpPr/>
              <p:nvPr/>
            </p:nvSpPr>
            <p:spPr>
              <a:xfrm rot="17046712">
                <a:off x="2844544" y="3607692"/>
                <a:ext cx="2203417" cy="839578"/>
              </a:xfrm>
              <a:prstGeom prst="rect">
                <a:avLst/>
              </a:prstGeom>
              <a:noFill/>
            </p:spPr>
            <p:txBody>
              <a:bodyPr spcFirstLastPara="1" wrap="none" lIns="91440" tIns="45721" rIns="91440" bIns="45721" numCol="1">
                <a:prstTxWarp prst="textArchDown">
                  <a:avLst/>
                </a:prstTxWarp>
                <a:spAutoFit/>
              </a:bodyPr>
              <a:lstStyle/>
              <a:p>
                <a:pPr algn="ctr"/>
                <a:r>
                  <a:rPr lang="en-GB" sz="2000" b="1">
                    <a:ln w="0"/>
                    <a:latin typeface="Century Gothic" panose="020B0502020202020204" pitchFamily="34" charset="0"/>
                  </a:rPr>
                  <a:t>Designing</a:t>
                </a:r>
                <a:br>
                  <a:rPr lang="en-GB" sz="2000" b="1">
                    <a:ln w="0"/>
                    <a:latin typeface="Century Gothic" panose="020B0502020202020204" pitchFamily="34" charset="0"/>
                  </a:rPr>
                </a:br>
                <a:r>
                  <a:rPr lang="en-GB" sz="2000" b="1">
                    <a:ln w="0"/>
                    <a:latin typeface="Century Gothic" panose="020B0502020202020204" pitchFamily="34" charset="0"/>
                  </a:rPr>
                  <a:t> Innovatively</a:t>
                </a:r>
              </a:p>
            </p:txBody>
          </p:sp>
          <p:sp>
            <p:nvSpPr>
              <p:cNvPr id="3081" name="Rectangle 3080">
                <a:extLst>
                  <a:ext uri="{FF2B5EF4-FFF2-40B4-BE49-F238E27FC236}">
                    <a16:creationId xmlns:a16="http://schemas.microsoft.com/office/drawing/2014/main" id="{A271A3D2-9DC0-6BB3-7EDE-73B0F6B31080}"/>
                  </a:ext>
                </a:extLst>
              </p:cNvPr>
              <p:cNvSpPr/>
              <p:nvPr/>
            </p:nvSpPr>
            <p:spPr>
              <a:xfrm rot="4383746">
                <a:off x="194388" y="3537953"/>
                <a:ext cx="2203417" cy="839578"/>
              </a:xfrm>
              <a:prstGeom prst="rect">
                <a:avLst/>
              </a:prstGeom>
              <a:noFill/>
            </p:spPr>
            <p:txBody>
              <a:bodyPr spcFirstLastPara="1" wrap="none" lIns="91440" tIns="45721" rIns="91440" bIns="45721" numCol="1">
                <a:prstTxWarp prst="textArchDown">
                  <a:avLst/>
                </a:prstTxWarp>
                <a:spAutoFit/>
              </a:bodyPr>
              <a:lstStyle/>
              <a:p>
                <a:pPr algn="ctr"/>
                <a:r>
                  <a:rPr lang="en-GB" sz="2000" b="1">
                    <a:ln w="0"/>
                    <a:latin typeface="Century Gothic" panose="020B0502020202020204" pitchFamily="34" charset="0"/>
                  </a:rPr>
                  <a:t>Training and</a:t>
                </a:r>
                <a:br>
                  <a:rPr lang="en-GB" sz="2000" b="1">
                    <a:ln w="0"/>
                    <a:latin typeface="Century Gothic" panose="020B0502020202020204" pitchFamily="34" charset="0"/>
                  </a:rPr>
                </a:br>
                <a:r>
                  <a:rPr lang="en-GB" sz="2000" b="1">
                    <a:ln w="0"/>
                    <a:latin typeface="Century Gothic" panose="020B0502020202020204" pitchFamily="34" charset="0"/>
                  </a:rPr>
                  <a:t> Upskilling</a:t>
                </a:r>
              </a:p>
            </p:txBody>
          </p:sp>
        </p:grpSp>
      </p:grpSp>
      <p:sp>
        <p:nvSpPr>
          <p:cNvPr id="8" name="Partial Circle 7">
            <a:extLst>
              <a:ext uri="{FF2B5EF4-FFF2-40B4-BE49-F238E27FC236}">
                <a16:creationId xmlns:a16="http://schemas.microsoft.com/office/drawing/2014/main" id="{D8430A8C-6AA8-2872-25F9-A9B64FD4D03F}"/>
              </a:ext>
            </a:extLst>
          </p:cNvPr>
          <p:cNvSpPr/>
          <p:nvPr/>
        </p:nvSpPr>
        <p:spPr>
          <a:xfrm rot="20527675">
            <a:off x="280296" y="1191710"/>
            <a:ext cx="4730400" cy="4730400"/>
          </a:xfrm>
          <a:prstGeom prst="pie">
            <a:avLst>
              <a:gd name="adj1" fmla="val 0"/>
              <a:gd name="adj2" fmla="val 12943387"/>
            </a:avLst>
          </a:prstGeom>
          <a:solidFill>
            <a:schemeClr val="bg1">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solidFill>
                <a:schemeClr val="tx1"/>
              </a:solidFill>
              <a:latin typeface="Century Gothic" panose="020B0502020202020204" pitchFamily="34" charset="0"/>
            </a:endParaRPr>
          </a:p>
        </p:txBody>
      </p:sp>
      <p:sp>
        <p:nvSpPr>
          <p:cNvPr id="9" name="TextBox 8">
            <a:extLst>
              <a:ext uri="{FF2B5EF4-FFF2-40B4-BE49-F238E27FC236}">
                <a16:creationId xmlns:a16="http://schemas.microsoft.com/office/drawing/2014/main" id="{B5F95B67-6A7A-D818-9C42-036747E2D960}"/>
              </a:ext>
            </a:extLst>
          </p:cNvPr>
          <p:cNvSpPr txBox="1"/>
          <p:nvPr/>
        </p:nvSpPr>
        <p:spPr>
          <a:xfrm>
            <a:off x="5528997" y="1725275"/>
            <a:ext cx="1474790" cy="583200"/>
          </a:xfrm>
          <a:prstGeom prst="rect">
            <a:avLst/>
          </a:prstGeom>
          <a:noFill/>
        </p:spPr>
        <p:txBody>
          <a:bodyPr wrap="square" lIns="36000" tIns="36000" rIns="36000" bIns="36000" rtlCol="0">
            <a:normAutofit/>
          </a:bodyPr>
          <a:lstStyle/>
          <a:p>
            <a:pPr algn="ctr"/>
            <a:r>
              <a:rPr lang="en-GB" sz="1200" b="1">
                <a:solidFill>
                  <a:schemeClr val="bg1"/>
                </a:solidFill>
                <a:latin typeface="Century Gothic" panose="020B0502020202020204" pitchFamily="34" charset="0"/>
                <a:ea typeface="Sans Serif Collection" panose="020B0502040504020204" pitchFamily="34" charset="0"/>
                <a:cs typeface="Arial" panose="020B0604020202020204" pitchFamily="34" charset="0"/>
              </a:rPr>
              <a:t>Social Partnership</a:t>
            </a:r>
          </a:p>
        </p:txBody>
      </p:sp>
      <p:grpSp>
        <p:nvGrpSpPr>
          <p:cNvPr id="10" name="Group 9">
            <a:extLst>
              <a:ext uri="{FF2B5EF4-FFF2-40B4-BE49-F238E27FC236}">
                <a16:creationId xmlns:a16="http://schemas.microsoft.com/office/drawing/2014/main" id="{A02CD60F-276C-04E5-1D06-2E3C01CFCE73}"/>
              </a:ext>
            </a:extLst>
          </p:cNvPr>
          <p:cNvGrpSpPr/>
          <p:nvPr/>
        </p:nvGrpSpPr>
        <p:grpSpPr>
          <a:xfrm>
            <a:off x="5515031" y="1209804"/>
            <a:ext cx="3380950" cy="2362271"/>
            <a:chOff x="260194" y="845057"/>
            <a:chExt cx="3380950" cy="4405792"/>
          </a:xfrm>
        </p:grpSpPr>
        <p:sp>
          <p:nvSpPr>
            <p:cNvPr id="11" name="Rectangle: Rounded Corners 15">
              <a:extLst>
                <a:ext uri="{FF2B5EF4-FFF2-40B4-BE49-F238E27FC236}">
                  <a16:creationId xmlns:a16="http://schemas.microsoft.com/office/drawing/2014/main" id="{FE796410-66BA-527D-CCE9-59AD672172BC}"/>
                </a:ext>
              </a:extLst>
            </p:cNvPr>
            <p:cNvSpPr/>
            <p:nvPr/>
          </p:nvSpPr>
          <p:spPr>
            <a:xfrm>
              <a:off x="260194" y="1952293"/>
              <a:ext cx="3380950" cy="1097756"/>
            </a:xfrm>
            <a:prstGeom prst="rect">
              <a:avLst/>
            </a:prstGeom>
            <a:solidFill>
              <a:srgbClr val="0DB5CA"/>
            </a:solidFill>
            <a:ln>
              <a:solidFill>
                <a:srgbClr val="0DB5C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latin typeface="Century Gothic" panose="020B0502020202020204" pitchFamily="34" charset="0"/>
              </a:endParaRPr>
            </a:p>
          </p:txBody>
        </p:sp>
        <p:sp>
          <p:nvSpPr>
            <p:cNvPr id="12" name="Rectangle: Rounded Corners 21">
              <a:extLst>
                <a:ext uri="{FF2B5EF4-FFF2-40B4-BE49-F238E27FC236}">
                  <a16:creationId xmlns:a16="http://schemas.microsoft.com/office/drawing/2014/main" id="{EFA23CFA-1632-62CE-6FD6-70F40A4B40CA}"/>
                </a:ext>
              </a:extLst>
            </p:cNvPr>
            <p:cNvSpPr/>
            <p:nvPr/>
          </p:nvSpPr>
          <p:spPr>
            <a:xfrm>
              <a:off x="260194" y="3052904"/>
              <a:ext cx="3380950" cy="1097756"/>
            </a:xfrm>
            <a:prstGeom prst="rect">
              <a:avLst/>
            </a:prstGeom>
            <a:solidFill>
              <a:srgbClr val="98CDAD"/>
            </a:solidFill>
            <a:ln>
              <a:solidFill>
                <a:srgbClr val="98CD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latin typeface="Century Gothic" panose="020B0502020202020204" pitchFamily="34" charset="0"/>
              </a:endParaRPr>
            </a:p>
          </p:txBody>
        </p:sp>
        <p:sp>
          <p:nvSpPr>
            <p:cNvPr id="13" name="Rectangle: Rounded Corners 27">
              <a:extLst>
                <a:ext uri="{FF2B5EF4-FFF2-40B4-BE49-F238E27FC236}">
                  <a16:creationId xmlns:a16="http://schemas.microsoft.com/office/drawing/2014/main" id="{D8230787-EDC1-62F0-E518-65EB1F351F0A}"/>
                </a:ext>
              </a:extLst>
            </p:cNvPr>
            <p:cNvSpPr/>
            <p:nvPr/>
          </p:nvSpPr>
          <p:spPr>
            <a:xfrm flipV="1">
              <a:off x="260194" y="4153093"/>
              <a:ext cx="3380950" cy="1097756"/>
            </a:xfrm>
            <a:prstGeom prst="round2SameRect">
              <a:avLst/>
            </a:prstGeom>
            <a:solidFill>
              <a:srgbClr val="8C5F97"/>
            </a:solidFill>
            <a:ln>
              <a:solidFill>
                <a:srgbClr val="8C5F9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latin typeface="Century Gothic" panose="020B0502020202020204" pitchFamily="34" charset="0"/>
              </a:endParaRPr>
            </a:p>
          </p:txBody>
        </p:sp>
        <p:sp>
          <p:nvSpPr>
            <p:cNvPr id="14" name="Rectangle: Rounded Corners 35">
              <a:extLst>
                <a:ext uri="{FF2B5EF4-FFF2-40B4-BE49-F238E27FC236}">
                  <a16:creationId xmlns:a16="http://schemas.microsoft.com/office/drawing/2014/main" id="{ED670449-87F8-CBC0-4723-BA07C74731F9}"/>
                </a:ext>
              </a:extLst>
            </p:cNvPr>
            <p:cNvSpPr/>
            <p:nvPr/>
          </p:nvSpPr>
          <p:spPr>
            <a:xfrm>
              <a:off x="260194" y="845057"/>
              <a:ext cx="3380950" cy="1097756"/>
            </a:xfrm>
            <a:prstGeom prst="rect">
              <a:avLst/>
            </a:prstGeom>
            <a:solidFill>
              <a:srgbClr val="E62285"/>
            </a:solidFill>
            <a:ln>
              <a:solidFill>
                <a:srgbClr val="E6228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latin typeface="Century Gothic" panose="020B0502020202020204" pitchFamily="34" charset="0"/>
              </a:endParaRPr>
            </a:p>
          </p:txBody>
        </p:sp>
      </p:grpSp>
      <p:sp>
        <p:nvSpPr>
          <p:cNvPr id="15" name="TextBox 14">
            <a:extLst>
              <a:ext uri="{FF2B5EF4-FFF2-40B4-BE49-F238E27FC236}">
                <a16:creationId xmlns:a16="http://schemas.microsoft.com/office/drawing/2014/main" id="{8D67D95A-92C6-5BD3-81A9-652446EFDA18}"/>
              </a:ext>
            </a:extLst>
          </p:cNvPr>
          <p:cNvSpPr txBox="1"/>
          <p:nvPr/>
        </p:nvSpPr>
        <p:spPr>
          <a:xfrm>
            <a:off x="5522015" y="1253102"/>
            <a:ext cx="1073361" cy="583200"/>
          </a:xfrm>
          <a:prstGeom prst="rect">
            <a:avLst/>
          </a:prstGeom>
          <a:noFill/>
        </p:spPr>
        <p:txBody>
          <a:bodyPr wrap="square" lIns="36000" tIns="36000" rIns="36000" bIns="36000" rtlCol="0">
            <a:normAutofit/>
          </a:bodyPr>
          <a:lstStyle/>
          <a:p>
            <a:pPr algn="ctr"/>
            <a:r>
              <a:rPr lang="en-GB" sz="1200" b="1">
                <a:solidFill>
                  <a:schemeClr val="bg1"/>
                </a:solidFill>
                <a:latin typeface="Century Gothic" panose="020B0502020202020204" pitchFamily="34" charset="0"/>
                <a:ea typeface="Sans Serif Collection" panose="020B0502040504020204" pitchFamily="34" charset="0"/>
                <a:cs typeface="Arial" panose="020B0604020202020204" pitchFamily="34" charset="0"/>
              </a:rPr>
              <a:t>Social Partnership</a:t>
            </a:r>
          </a:p>
        </p:txBody>
      </p:sp>
      <p:sp>
        <p:nvSpPr>
          <p:cNvPr id="16" name="Rectangle 15">
            <a:extLst>
              <a:ext uri="{FF2B5EF4-FFF2-40B4-BE49-F238E27FC236}">
                <a16:creationId xmlns:a16="http://schemas.microsoft.com/office/drawing/2014/main" id="{6C92850F-3DBA-FCA6-E51D-8A3B73CD8F6B}"/>
              </a:ext>
            </a:extLst>
          </p:cNvPr>
          <p:cNvSpPr/>
          <p:nvPr/>
        </p:nvSpPr>
        <p:spPr>
          <a:xfrm>
            <a:off x="6602359" y="981072"/>
            <a:ext cx="2597888" cy="2638095"/>
          </a:xfrm>
          <a:prstGeom prst="rect">
            <a:avLst/>
          </a:prstGeom>
          <a:solidFill>
            <a:schemeClr val="bg2"/>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latin typeface="Century Gothic" panose="020B0502020202020204" pitchFamily="34" charset="0"/>
            </a:endParaRPr>
          </a:p>
        </p:txBody>
      </p:sp>
      <p:sp>
        <p:nvSpPr>
          <p:cNvPr id="17" name="Rectangle: Rounded Corners 16">
            <a:extLst>
              <a:ext uri="{FF2B5EF4-FFF2-40B4-BE49-F238E27FC236}">
                <a16:creationId xmlns:a16="http://schemas.microsoft.com/office/drawing/2014/main" id="{5B8CBAAE-2C6F-1CDB-82A9-ECD0E4E2FB4C}"/>
              </a:ext>
            </a:extLst>
          </p:cNvPr>
          <p:cNvSpPr/>
          <p:nvPr/>
        </p:nvSpPr>
        <p:spPr>
          <a:xfrm>
            <a:off x="5515032" y="955343"/>
            <a:ext cx="6344712" cy="2616733"/>
          </a:xfrm>
          <a:prstGeom prst="roundRect">
            <a:avLst>
              <a:gd name="adj" fmla="val 3443"/>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latin typeface="Century Gothic" panose="020B0502020202020204" pitchFamily="34" charset="0"/>
            </a:endParaRPr>
          </a:p>
        </p:txBody>
      </p:sp>
      <p:sp>
        <p:nvSpPr>
          <p:cNvPr id="18" name="Rectangle: Rounded Corners 35">
            <a:extLst>
              <a:ext uri="{FF2B5EF4-FFF2-40B4-BE49-F238E27FC236}">
                <a16:creationId xmlns:a16="http://schemas.microsoft.com/office/drawing/2014/main" id="{ED19DBEB-D427-3A15-3E14-DB7EFF6F1AE4}"/>
              </a:ext>
            </a:extLst>
          </p:cNvPr>
          <p:cNvSpPr/>
          <p:nvPr/>
        </p:nvSpPr>
        <p:spPr>
          <a:xfrm>
            <a:off x="5515031" y="939557"/>
            <a:ext cx="6368784" cy="265507"/>
          </a:xfrm>
          <a:prstGeom prst="round2Same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1" b="1">
                <a:latin typeface="Century Gothic" panose="020B0502020202020204" pitchFamily="34" charset="0"/>
              </a:rPr>
              <a:t>Citizen Involvement</a:t>
            </a:r>
          </a:p>
        </p:txBody>
      </p:sp>
      <p:sp>
        <p:nvSpPr>
          <p:cNvPr id="20" name="TextBox 19">
            <a:extLst>
              <a:ext uri="{FF2B5EF4-FFF2-40B4-BE49-F238E27FC236}">
                <a16:creationId xmlns:a16="http://schemas.microsoft.com/office/drawing/2014/main" id="{FA59539B-81C3-FF0A-E35C-6B83949D3FAA}"/>
              </a:ext>
            </a:extLst>
          </p:cNvPr>
          <p:cNvSpPr txBox="1"/>
          <p:nvPr/>
        </p:nvSpPr>
        <p:spPr>
          <a:xfrm>
            <a:off x="5515492" y="1855954"/>
            <a:ext cx="1073361" cy="583200"/>
          </a:xfrm>
          <a:prstGeom prst="rect">
            <a:avLst/>
          </a:prstGeom>
          <a:noFill/>
        </p:spPr>
        <p:txBody>
          <a:bodyPr wrap="square" lIns="36000" tIns="36000" rIns="36000" bIns="36000" rtlCol="0">
            <a:normAutofit/>
          </a:bodyPr>
          <a:lstStyle/>
          <a:p>
            <a:pPr algn="ctr"/>
            <a:r>
              <a:rPr lang="en-GB" sz="1200" b="1">
                <a:solidFill>
                  <a:schemeClr val="bg1"/>
                </a:solidFill>
                <a:latin typeface="Century Gothic" panose="020B0502020202020204" pitchFamily="34" charset="0"/>
                <a:ea typeface="Sans Serif Collection" panose="020B0502040504020204" pitchFamily="34" charset="0"/>
                <a:cs typeface="Arial" panose="020B0604020202020204" pitchFamily="34" charset="0"/>
              </a:rPr>
              <a:t>Democratic Engagement</a:t>
            </a:r>
          </a:p>
        </p:txBody>
      </p:sp>
      <p:sp>
        <p:nvSpPr>
          <p:cNvPr id="21" name="TextBox 20">
            <a:extLst>
              <a:ext uri="{FF2B5EF4-FFF2-40B4-BE49-F238E27FC236}">
                <a16:creationId xmlns:a16="http://schemas.microsoft.com/office/drawing/2014/main" id="{133A5656-FE44-F990-9062-F7D838BD0453}"/>
              </a:ext>
            </a:extLst>
          </p:cNvPr>
          <p:cNvSpPr txBox="1"/>
          <p:nvPr/>
        </p:nvSpPr>
        <p:spPr>
          <a:xfrm>
            <a:off x="5515032" y="2442309"/>
            <a:ext cx="1073361" cy="583200"/>
          </a:xfrm>
          <a:prstGeom prst="rect">
            <a:avLst/>
          </a:prstGeom>
          <a:noFill/>
        </p:spPr>
        <p:txBody>
          <a:bodyPr wrap="square" lIns="36000" tIns="36000" rIns="36000" bIns="36000" rtlCol="0">
            <a:normAutofit/>
          </a:bodyPr>
          <a:lstStyle/>
          <a:p>
            <a:pPr algn="ctr"/>
            <a:r>
              <a:rPr lang="en-GB" sz="1200" b="1">
                <a:solidFill>
                  <a:schemeClr val="bg1"/>
                </a:solidFill>
                <a:latin typeface="Century Gothic" panose="020B0502020202020204" pitchFamily="34" charset="0"/>
                <a:ea typeface="Sans Serif Collection" panose="020B0502040504020204" pitchFamily="34" charset="0"/>
                <a:cs typeface="Arial" panose="020B0604020202020204" pitchFamily="34" charset="0"/>
              </a:rPr>
              <a:t>Co-Production</a:t>
            </a:r>
          </a:p>
        </p:txBody>
      </p:sp>
      <p:sp>
        <p:nvSpPr>
          <p:cNvPr id="27" name="TextBox 26">
            <a:extLst>
              <a:ext uri="{FF2B5EF4-FFF2-40B4-BE49-F238E27FC236}">
                <a16:creationId xmlns:a16="http://schemas.microsoft.com/office/drawing/2014/main" id="{0B6A544A-F7F2-72D4-AB3F-F3B27BEBE45D}"/>
              </a:ext>
            </a:extLst>
          </p:cNvPr>
          <p:cNvSpPr txBox="1"/>
          <p:nvPr/>
        </p:nvSpPr>
        <p:spPr>
          <a:xfrm>
            <a:off x="5528476" y="3016315"/>
            <a:ext cx="1073361" cy="583200"/>
          </a:xfrm>
          <a:prstGeom prst="round2SameRect">
            <a:avLst/>
          </a:prstGeom>
          <a:noFill/>
        </p:spPr>
        <p:txBody>
          <a:bodyPr wrap="square" lIns="36000" tIns="36000" rIns="36000" bIns="36000" rtlCol="0">
            <a:normAutofit fontScale="77500" lnSpcReduction="20000"/>
          </a:bodyPr>
          <a:lstStyle/>
          <a:p>
            <a:pPr algn="ctr"/>
            <a:r>
              <a:rPr lang="en-GB" sz="1200" b="1">
                <a:solidFill>
                  <a:schemeClr val="bg1"/>
                </a:solidFill>
                <a:latin typeface="Century Gothic" panose="020B0502020202020204" pitchFamily="34" charset="0"/>
                <a:ea typeface="Sans Serif Collection" panose="020B0502040504020204" pitchFamily="34" charset="0"/>
                <a:cs typeface="Arial" panose="020B0604020202020204" pitchFamily="34" charset="0"/>
              </a:rPr>
              <a:t>Community Leadership and a New Role for Councillors</a:t>
            </a:r>
          </a:p>
        </p:txBody>
      </p:sp>
      <p:sp>
        <p:nvSpPr>
          <p:cNvPr id="29" name="Rectangle 28">
            <a:extLst>
              <a:ext uri="{FF2B5EF4-FFF2-40B4-BE49-F238E27FC236}">
                <a16:creationId xmlns:a16="http://schemas.microsoft.com/office/drawing/2014/main" id="{6F2CF132-87F2-FC9D-17AC-5023A503E992}"/>
              </a:ext>
            </a:extLst>
          </p:cNvPr>
          <p:cNvSpPr/>
          <p:nvPr/>
        </p:nvSpPr>
        <p:spPr>
          <a:xfrm>
            <a:off x="5507385" y="3989834"/>
            <a:ext cx="3380950" cy="1041589"/>
          </a:xfrm>
          <a:prstGeom prst="rect">
            <a:avLst/>
          </a:prstGeom>
          <a:solidFill>
            <a:srgbClr val="F19DC3"/>
          </a:solidFill>
          <a:ln>
            <a:solidFill>
              <a:srgbClr val="F19DC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latin typeface="Century Gothic" panose="020B0502020202020204" pitchFamily="34" charset="0"/>
            </a:endParaRPr>
          </a:p>
        </p:txBody>
      </p:sp>
      <p:sp>
        <p:nvSpPr>
          <p:cNvPr id="52" name="Rectangle: Top Corners Rounded 51">
            <a:extLst>
              <a:ext uri="{FF2B5EF4-FFF2-40B4-BE49-F238E27FC236}">
                <a16:creationId xmlns:a16="http://schemas.microsoft.com/office/drawing/2014/main" id="{EA3B5339-4128-713A-05F5-5A7DF988A3AA}"/>
              </a:ext>
            </a:extLst>
          </p:cNvPr>
          <p:cNvSpPr/>
          <p:nvPr/>
        </p:nvSpPr>
        <p:spPr>
          <a:xfrm flipV="1">
            <a:off x="5507385" y="5035020"/>
            <a:ext cx="3380950" cy="1041589"/>
          </a:xfrm>
          <a:prstGeom prst="round2SameRect">
            <a:avLst/>
          </a:prstGeom>
          <a:solidFill>
            <a:srgbClr val="51AD32"/>
          </a:solidFill>
          <a:ln>
            <a:solidFill>
              <a:srgbClr val="51AD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latin typeface="Century Gothic" panose="020B0502020202020204" pitchFamily="34" charset="0"/>
            </a:endParaRPr>
          </a:p>
        </p:txBody>
      </p:sp>
      <p:sp>
        <p:nvSpPr>
          <p:cNvPr id="53" name="Rectangle 52">
            <a:extLst>
              <a:ext uri="{FF2B5EF4-FFF2-40B4-BE49-F238E27FC236}">
                <a16:creationId xmlns:a16="http://schemas.microsoft.com/office/drawing/2014/main" id="{FA4AD3F7-E630-2DA6-6185-E1953EE1946E}"/>
              </a:ext>
            </a:extLst>
          </p:cNvPr>
          <p:cNvSpPr/>
          <p:nvPr/>
        </p:nvSpPr>
        <p:spPr>
          <a:xfrm>
            <a:off x="6588394" y="3940233"/>
            <a:ext cx="2509382" cy="2153626"/>
          </a:xfrm>
          <a:prstGeom prst="rect">
            <a:avLst/>
          </a:prstGeom>
          <a:solidFill>
            <a:schemeClr val="bg2"/>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latin typeface="Century Gothic" panose="020B0502020202020204" pitchFamily="34" charset="0"/>
            </a:endParaRPr>
          </a:p>
        </p:txBody>
      </p:sp>
      <p:sp>
        <p:nvSpPr>
          <p:cNvPr id="54" name="Rectangle: Rounded Corners 53">
            <a:extLst>
              <a:ext uri="{FF2B5EF4-FFF2-40B4-BE49-F238E27FC236}">
                <a16:creationId xmlns:a16="http://schemas.microsoft.com/office/drawing/2014/main" id="{4A719015-930C-EB2A-35DA-F6A31142512F}"/>
              </a:ext>
            </a:extLst>
          </p:cNvPr>
          <p:cNvSpPr/>
          <p:nvPr/>
        </p:nvSpPr>
        <p:spPr>
          <a:xfrm>
            <a:off x="5507385" y="3726848"/>
            <a:ext cx="6371523" cy="2463079"/>
          </a:xfrm>
          <a:prstGeom prst="roundRect">
            <a:avLst>
              <a:gd name="adj" fmla="val 7611"/>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latin typeface="Century Gothic" panose="020B0502020202020204" pitchFamily="34" charset="0"/>
            </a:endParaRPr>
          </a:p>
        </p:txBody>
      </p:sp>
      <p:sp>
        <p:nvSpPr>
          <p:cNvPr id="55" name="Rectangle: Rounded Corners 35">
            <a:extLst>
              <a:ext uri="{FF2B5EF4-FFF2-40B4-BE49-F238E27FC236}">
                <a16:creationId xmlns:a16="http://schemas.microsoft.com/office/drawing/2014/main" id="{6B9A3F3F-3565-099E-7074-BBE27E959DBC}"/>
              </a:ext>
            </a:extLst>
          </p:cNvPr>
          <p:cNvSpPr/>
          <p:nvPr/>
        </p:nvSpPr>
        <p:spPr>
          <a:xfrm>
            <a:off x="5507385" y="3726848"/>
            <a:ext cx="6368784" cy="265507"/>
          </a:xfrm>
          <a:prstGeom prst="round2Same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1" b="1">
                <a:latin typeface="Century Gothic" panose="020B0502020202020204" pitchFamily="34" charset="0"/>
              </a:rPr>
              <a:t>Delivering Purposefully</a:t>
            </a:r>
          </a:p>
        </p:txBody>
      </p:sp>
      <p:sp>
        <p:nvSpPr>
          <p:cNvPr id="56" name="TextBox 55">
            <a:extLst>
              <a:ext uri="{FF2B5EF4-FFF2-40B4-BE49-F238E27FC236}">
                <a16:creationId xmlns:a16="http://schemas.microsoft.com/office/drawing/2014/main" id="{2FBC08FE-0ABF-BDF4-2072-4638BD5B16ED}"/>
              </a:ext>
            </a:extLst>
          </p:cNvPr>
          <p:cNvSpPr txBox="1"/>
          <p:nvPr/>
        </p:nvSpPr>
        <p:spPr>
          <a:xfrm>
            <a:off x="5507385" y="4224141"/>
            <a:ext cx="1072800" cy="583200"/>
          </a:xfrm>
          <a:prstGeom prst="rect">
            <a:avLst/>
          </a:prstGeom>
          <a:noFill/>
        </p:spPr>
        <p:txBody>
          <a:bodyPr wrap="square" lIns="36000" tIns="36000" rIns="36000" bIns="36000" rtlCol="0">
            <a:normAutofit lnSpcReduction="10000"/>
          </a:bodyPr>
          <a:lstStyle/>
          <a:p>
            <a:pPr algn="ctr"/>
            <a:r>
              <a:rPr lang="en-GB" sz="1200" b="1">
                <a:solidFill>
                  <a:schemeClr val="bg1"/>
                </a:solidFill>
                <a:latin typeface="Century Gothic" panose="020B0502020202020204" pitchFamily="34" charset="0"/>
                <a:ea typeface="Sans Serif Collection" panose="020B0502040504020204" pitchFamily="34" charset="0"/>
                <a:cs typeface="Arial" panose="020B0604020202020204" pitchFamily="34" charset="0"/>
              </a:rPr>
              <a:t>Enterprise and Social Economy</a:t>
            </a:r>
          </a:p>
        </p:txBody>
      </p:sp>
      <p:sp>
        <p:nvSpPr>
          <p:cNvPr id="57" name="TextBox 56">
            <a:extLst>
              <a:ext uri="{FF2B5EF4-FFF2-40B4-BE49-F238E27FC236}">
                <a16:creationId xmlns:a16="http://schemas.microsoft.com/office/drawing/2014/main" id="{E9CE5902-1FD3-0873-3517-F7E74E40DAB6}"/>
              </a:ext>
            </a:extLst>
          </p:cNvPr>
          <p:cNvSpPr txBox="1"/>
          <p:nvPr/>
        </p:nvSpPr>
        <p:spPr>
          <a:xfrm>
            <a:off x="5507385" y="5264214"/>
            <a:ext cx="1072800" cy="583200"/>
          </a:xfrm>
          <a:prstGeom prst="rect">
            <a:avLst/>
          </a:prstGeom>
          <a:noFill/>
        </p:spPr>
        <p:txBody>
          <a:bodyPr wrap="square" lIns="36000" tIns="36000" rIns="36000" bIns="36000" rtlCol="0">
            <a:normAutofit/>
          </a:bodyPr>
          <a:lstStyle/>
          <a:p>
            <a:pPr algn="ctr"/>
            <a:r>
              <a:rPr lang="en-GB" sz="1200" b="1">
                <a:solidFill>
                  <a:schemeClr val="bg1"/>
                </a:solidFill>
                <a:latin typeface="Century Gothic" panose="020B0502020202020204" pitchFamily="34" charset="0"/>
                <a:ea typeface="Sans Serif Collection" panose="020B0502040504020204" pitchFamily="34" charset="0"/>
                <a:cs typeface="Arial" panose="020B0604020202020204" pitchFamily="34" charset="0"/>
              </a:rPr>
              <a:t>Maximising Social Value</a:t>
            </a:r>
          </a:p>
        </p:txBody>
      </p:sp>
      <p:sp>
        <p:nvSpPr>
          <p:cNvPr id="3072" name="TextBox 3071">
            <a:extLst>
              <a:ext uri="{FF2B5EF4-FFF2-40B4-BE49-F238E27FC236}">
                <a16:creationId xmlns:a16="http://schemas.microsoft.com/office/drawing/2014/main" id="{C96ECE16-D585-A75A-EAE7-7F146AC80FCF}"/>
              </a:ext>
            </a:extLst>
          </p:cNvPr>
          <p:cNvSpPr txBox="1"/>
          <p:nvPr/>
        </p:nvSpPr>
        <p:spPr>
          <a:xfrm>
            <a:off x="6591050" y="1196516"/>
            <a:ext cx="5271351" cy="2462213"/>
          </a:xfrm>
          <a:prstGeom prst="rect">
            <a:avLst/>
          </a:prstGeom>
          <a:noFill/>
          <a:ln>
            <a:noFill/>
          </a:ln>
        </p:spPr>
        <p:txBody>
          <a:bodyPr wrap="square" lIns="91440" tIns="45720" rIns="91440" bIns="45720" rtlCol="0" anchor="t">
            <a:spAutoFit/>
          </a:bodyPr>
          <a:lstStyle/>
          <a:p>
            <a:r>
              <a:rPr lang="en-GB" sz="1100">
                <a:solidFill>
                  <a:srgbClr val="595959"/>
                </a:solidFill>
                <a:latin typeface="Century Gothic"/>
              </a:rPr>
              <a:t>New technology in the public sector always affects the community. It is therefore right that the community have an opportunity to shape how AI is used and ensure, along with the local authority, that it is adding value to the community. </a:t>
            </a:r>
          </a:p>
          <a:p>
            <a:endParaRPr lang="en-GB" sz="1100">
              <a:solidFill>
                <a:srgbClr val="595959"/>
              </a:solidFill>
              <a:latin typeface="Century Gothic" panose="020B0502020202020204" pitchFamily="34" charset="0"/>
            </a:endParaRPr>
          </a:p>
          <a:p>
            <a:r>
              <a:rPr lang="en-GB" sz="1100">
                <a:solidFill>
                  <a:srgbClr val="595959"/>
                </a:solidFill>
                <a:latin typeface="Century Gothic"/>
              </a:rPr>
              <a:t>Practical considerations:</a:t>
            </a:r>
          </a:p>
          <a:p>
            <a:pPr marL="285750" indent="-285750">
              <a:buFont typeface="Arial" panose="020B0604020202020204" pitchFamily="34" charset="0"/>
              <a:buChar char="•"/>
            </a:pPr>
            <a:r>
              <a:rPr lang="en-GB" sz="1100">
                <a:solidFill>
                  <a:srgbClr val="595959"/>
                </a:solidFill>
                <a:latin typeface="Century Gothic"/>
              </a:rPr>
              <a:t>Is there a platform to share plans around AI with the community?</a:t>
            </a:r>
          </a:p>
          <a:p>
            <a:pPr marL="285750" indent="-285750">
              <a:buFont typeface="Arial" panose="020B0604020202020204" pitchFamily="34" charset="0"/>
              <a:buChar char="•"/>
            </a:pPr>
            <a:r>
              <a:rPr lang="en-GB" sz="1100">
                <a:solidFill>
                  <a:srgbClr val="595959"/>
                </a:solidFill>
                <a:latin typeface="Century Gothic"/>
              </a:rPr>
              <a:t>Is a feedback mechanism in place to capture the voice and thoughts of residents?</a:t>
            </a:r>
          </a:p>
          <a:p>
            <a:pPr marL="285750" indent="-285750">
              <a:buFont typeface="Arial" panose="020B0604020202020204" pitchFamily="34" charset="0"/>
              <a:buChar char="•"/>
            </a:pPr>
            <a:r>
              <a:rPr lang="en-GB" sz="1100">
                <a:solidFill>
                  <a:srgbClr val="595959"/>
                </a:solidFill>
                <a:latin typeface="Century Gothic"/>
              </a:rPr>
              <a:t>Does a clear business case exist as to how AI benefits the community?</a:t>
            </a:r>
          </a:p>
          <a:p>
            <a:pPr marL="285750" indent="-285750">
              <a:buFont typeface="Arial" panose="020B0604020202020204" pitchFamily="34" charset="0"/>
              <a:buChar char="•"/>
            </a:pPr>
            <a:r>
              <a:rPr lang="en-GB" sz="1100">
                <a:solidFill>
                  <a:srgbClr val="595959"/>
                </a:solidFill>
                <a:latin typeface="Century Gothic"/>
              </a:rPr>
              <a:t>Have options been assessed as to how AI will broaden community engagement?</a:t>
            </a:r>
          </a:p>
          <a:p>
            <a:pPr marL="285750" indent="-285750">
              <a:buFont typeface="Arial" panose="020B0604020202020204" pitchFamily="34" charset="0"/>
              <a:buChar char="•"/>
            </a:pPr>
            <a:r>
              <a:rPr lang="en-GB" sz="1100">
                <a:solidFill>
                  <a:srgbClr val="595959"/>
                </a:solidFill>
                <a:latin typeface="Century Gothic"/>
              </a:rPr>
              <a:t>What governance needs to be in place so that citizens can offer ongoing feedback once AI has been implemented?</a:t>
            </a:r>
          </a:p>
        </p:txBody>
      </p:sp>
      <p:sp>
        <p:nvSpPr>
          <p:cNvPr id="3074" name="TextBox 3073">
            <a:extLst>
              <a:ext uri="{FF2B5EF4-FFF2-40B4-BE49-F238E27FC236}">
                <a16:creationId xmlns:a16="http://schemas.microsoft.com/office/drawing/2014/main" id="{C583A444-A684-E328-5F3F-262878C907A0}"/>
              </a:ext>
            </a:extLst>
          </p:cNvPr>
          <p:cNvSpPr txBox="1"/>
          <p:nvPr/>
        </p:nvSpPr>
        <p:spPr>
          <a:xfrm>
            <a:off x="6588393" y="4003537"/>
            <a:ext cx="5271351" cy="1954381"/>
          </a:xfrm>
          <a:prstGeom prst="rect">
            <a:avLst/>
          </a:prstGeom>
          <a:noFill/>
          <a:ln>
            <a:noFill/>
          </a:ln>
        </p:spPr>
        <p:txBody>
          <a:bodyPr wrap="square" lIns="91440" tIns="45720" rIns="91440" bIns="45720" rtlCol="0" anchor="t">
            <a:spAutoFit/>
          </a:bodyPr>
          <a:lstStyle/>
          <a:p>
            <a:r>
              <a:rPr lang="en-GB" sz="1100">
                <a:solidFill>
                  <a:srgbClr val="595959"/>
                </a:solidFill>
                <a:latin typeface="Century Gothic"/>
              </a:rPr>
              <a:t>AI adoption, like all council initiatives, needs to improve the service offering and drive better outcomes for residents, communities and local enterprises.</a:t>
            </a:r>
          </a:p>
          <a:p>
            <a:endParaRPr lang="en-GB" sz="1100">
              <a:solidFill>
                <a:srgbClr val="595959"/>
              </a:solidFill>
              <a:latin typeface="Century Gothic" panose="020B0502020202020204" pitchFamily="34" charset="0"/>
            </a:endParaRPr>
          </a:p>
          <a:p>
            <a:r>
              <a:rPr lang="en-GB" sz="1100">
                <a:solidFill>
                  <a:srgbClr val="595959"/>
                </a:solidFill>
                <a:latin typeface="Century Gothic"/>
              </a:rPr>
              <a:t>Practical considerations:</a:t>
            </a:r>
            <a:endParaRPr lang="en-GB" sz="1100">
              <a:solidFill>
                <a:srgbClr val="595959"/>
              </a:solidFill>
              <a:latin typeface="Century Gothic" panose="020B0502020202020204" pitchFamily="34" charset="0"/>
            </a:endParaRPr>
          </a:p>
          <a:p>
            <a:pPr marL="171450" indent="-171450">
              <a:buFont typeface="Arial" panose="020B0604020202020204" pitchFamily="34" charset="0"/>
              <a:buChar char="•"/>
            </a:pPr>
            <a:r>
              <a:rPr lang="en-GB" sz="1100">
                <a:solidFill>
                  <a:srgbClr val="595959"/>
                </a:solidFill>
                <a:latin typeface="Century Gothic"/>
              </a:rPr>
              <a:t>Has the issue that AI is being deployed to improve been clearly defined?</a:t>
            </a:r>
          </a:p>
          <a:p>
            <a:pPr marL="171450" indent="-171450">
              <a:buFont typeface="Arial" panose="020B0604020202020204" pitchFamily="34" charset="0"/>
              <a:buChar char="•"/>
            </a:pPr>
            <a:r>
              <a:rPr lang="en-GB" sz="1100">
                <a:solidFill>
                  <a:srgbClr val="595959"/>
                </a:solidFill>
                <a:latin typeface="Century Gothic"/>
              </a:rPr>
              <a:t>What cost-benefit analysis and financial modelling has been done to justify the use of AI as a smart investment from the council?</a:t>
            </a:r>
          </a:p>
          <a:p>
            <a:pPr marL="171450" indent="-171450">
              <a:buFont typeface="Arial" panose="020B0604020202020204" pitchFamily="34" charset="0"/>
              <a:buChar char="•"/>
            </a:pPr>
            <a:r>
              <a:rPr lang="en-GB" sz="1100">
                <a:solidFill>
                  <a:srgbClr val="595959"/>
                </a:solidFill>
                <a:latin typeface="Century Gothic"/>
              </a:rPr>
              <a:t>Is it evident to residents, service workers, and leaders which social outcomes are going to be improved by the introduction of AI and why?</a:t>
            </a:r>
          </a:p>
          <a:p>
            <a:pPr marL="171450" indent="-171450">
              <a:buFont typeface="Arial" panose="020B0604020202020204" pitchFamily="34" charset="0"/>
              <a:buChar char="•"/>
            </a:pPr>
            <a:r>
              <a:rPr lang="en-GB" sz="1100">
                <a:solidFill>
                  <a:srgbClr val="595959"/>
                </a:solidFill>
                <a:latin typeface="Century Gothic"/>
              </a:rPr>
              <a:t>Is there a clear short-term implementation plan for how to embed initial AI technology?</a:t>
            </a:r>
          </a:p>
        </p:txBody>
      </p:sp>
    </p:spTree>
    <p:extLst>
      <p:ext uri="{BB962C8B-B14F-4D97-AF65-F5344CB8AC3E}">
        <p14:creationId xmlns:p14="http://schemas.microsoft.com/office/powerpoint/2010/main" val="27845577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08290D0-5596-AED2-EA8C-553F79397CDB}"/>
              </a:ext>
            </a:extLst>
          </p:cNvPr>
          <p:cNvSpPr/>
          <p:nvPr/>
        </p:nvSpPr>
        <p:spPr>
          <a:xfrm>
            <a:off x="6615051" y="3979416"/>
            <a:ext cx="4981863" cy="2008800"/>
          </a:xfrm>
          <a:prstGeom prst="rect">
            <a:avLst/>
          </a:prstGeom>
          <a:solidFill>
            <a:srgbClr val="8E5F98"/>
          </a:solidFill>
          <a:ln>
            <a:solidFill>
              <a:srgbClr val="8C5F9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tle 6">
            <a:extLst>
              <a:ext uri="{FF2B5EF4-FFF2-40B4-BE49-F238E27FC236}">
                <a16:creationId xmlns:a16="http://schemas.microsoft.com/office/drawing/2014/main" id="{A6C612BC-F189-2992-4355-BA5EE9F9C95A}"/>
              </a:ext>
            </a:extLst>
          </p:cNvPr>
          <p:cNvSpPr>
            <a:spLocks noGrp="1"/>
          </p:cNvSpPr>
          <p:nvPr>
            <p:ph type="title"/>
          </p:nvPr>
        </p:nvSpPr>
        <p:spPr/>
        <p:txBody>
          <a:bodyPr>
            <a:normAutofit fontScale="90000"/>
          </a:bodyPr>
          <a:lstStyle/>
          <a:p>
            <a:r>
              <a:rPr lang="en-GB">
                <a:solidFill>
                  <a:srgbClr val="8C5F97"/>
                </a:solidFill>
              </a:rPr>
              <a:t>Foreword</a:t>
            </a:r>
          </a:p>
        </p:txBody>
      </p:sp>
      <p:sp>
        <p:nvSpPr>
          <p:cNvPr id="2" name="Content Placeholder 7">
            <a:extLst>
              <a:ext uri="{FF2B5EF4-FFF2-40B4-BE49-F238E27FC236}">
                <a16:creationId xmlns:a16="http://schemas.microsoft.com/office/drawing/2014/main" id="{13FF3A3F-27B9-6A09-C79B-DDA24049C797}"/>
              </a:ext>
            </a:extLst>
          </p:cNvPr>
          <p:cNvSpPr txBox="1">
            <a:spLocks/>
          </p:cNvSpPr>
          <p:nvPr/>
        </p:nvSpPr>
        <p:spPr>
          <a:xfrm>
            <a:off x="274158" y="1066800"/>
            <a:ext cx="11322756" cy="4352925"/>
          </a:xfrm>
          <a:prstGeom prst="rect">
            <a:avLst/>
          </a:prstGeom>
        </p:spPr>
        <p:txBody>
          <a:bodyPr vert="horz" lIns="91440" tIns="45720" rIns="91440" bIns="45720" rtlCol="0" anchor="t">
            <a:normAutofit/>
          </a:bodyPr>
          <a:lstStyle>
            <a:lvl1pPr marL="541351" indent="-541351" algn="l" defTabSz="914423" rtl="0" eaLnBrk="1" latinLnBrk="0" hangingPunct="1">
              <a:lnSpc>
                <a:spcPct val="100000"/>
              </a:lnSpc>
              <a:spcBef>
                <a:spcPts val="1001"/>
              </a:spcBef>
              <a:buClr>
                <a:schemeClr val="tx1"/>
              </a:buClr>
              <a:buSzPct val="85000"/>
              <a:buFont typeface="Wingdings 3" panose="05040102010807070707" pitchFamily="18" charset="2"/>
              <a:buChar char=""/>
              <a:defRPr sz="2000" kern="1200">
                <a:solidFill>
                  <a:schemeClr val="tx1"/>
                </a:solidFill>
                <a:latin typeface="Century Gothic" panose="020B0502020202020204" pitchFamily="34" charset="0"/>
                <a:ea typeface="+mn-ea"/>
                <a:cs typeface="+mn-cs"/>
              </a:defRPr>
            </a:lvl1pPr>
            <a:lvl2pPr marL="717567" indent="-363548" algn="l" defTabSz="914423" rtl="0" eaLnBrk="1" latinLnBrk="0" hangingPunct="1">
              <a:lnSpc>
                <a:spcPct val="100000"/>
              </a:lnSpc>
              <a:spcBef>
                <a:spcPts val="500"/>
              </a:spcBef>
              <a:buClr>
                <a:schemeClr val="tx1"/>
              </a:buClr>
              <a:buSzPct val="85000"/>
              <a:buFont typeface="Wingdings 3" panose="05040102010807070707" pitchFamily="18" charset="2"/>
              <a:buChar char=""/>
              <a:defRPr sz="1801" kern="1200">
                <a:solidFill>
                  <a:schemeClr val="tx1"/>
                </a:solidFill>
                <a:latin typeface="Century Gothic" panose="020B0502020202020204" pitchFamily="34" charset="0"/>
                <a:ea typeface="+mn-ea"/>
                <a:cs typeface="+mn-cs"/>
              </a:defRPr>
            </a:lvl2pPr>
            <a:lvl3pPr marL="1071590" indent="-354022" algn="l" defTabSz="914423" rtl="0" eaLnBrk="1" latinLnBrk="0" hangingPunct="1">
              <a:lnSpc>
                <a:spcPct val="100000"/>
              </a:lnSpc>
              <a:spcBef>
                <a:spcPts val="500"/>
              </a:spcBef>
              <a:buClr>
                <a:schemeClr val="tx1"/>
              </a:buClr>
              <a:buSzPct val="85000"/>
              <a:buFont typeface="Wingdings 3" panose="05040102010807070707" pitchFamily="18" charset="2"/>
              <a:buChar char=""/>
              <a:defRPr sz="1600" kern="1200">
                <a:solidFill>
                  <a:schemeClr val="tx1"/>
                </a:solidFill>
                <a:latin typeface="Century Gothic" panose="020B0502020202020204" pitchFamily="34" charset="0"/>
                <a:ea typeface="+mn-ea"/>
                <a:cs typeface="+mn-cs"/>
              </a:defRPr>
            </a:lvl3pPr>
            <a:lvl4pPr marL="1170017" indent="-187330" algn="l" defTabSz="914423" rtl="0" eaLnBrk="1" latinLnBrk="0" hangingPunct="1">
              <a:lnSpc>
                <a:spcPct val="100000"/>
              </a:lnSpc>
              <a:spcBef>
                <a:spcPts val="500"/>
              </a:spcBef>
              <a:buClr>
                <a:schemeClr val="tx1"/>
              </a:buClr>
              <a:buSzPct val="85000"/>
              <a:buFont typeface="Wingdings 3" panose="05040102010807070707" pitchFamily="18" charset="2"/>
              <a:buChar char=""/>
              <a:defRPr sz="1401" kern="1200">
                <a:solidFill>
                  <a:schemeClr val="tx1"/>
                </a:solidFill>
                <a:latin typeface="Century Gothic" panose="020B0502020202020204" pitchFamily="34" charset="0"/>
                <a:ea typeface="+mn-ea"/>
                <a:cs typeface="+mn-cs"/>
              </a:defRPr>
            </a:lvl4pPr>
            <a:lvl5pPr marL="1524038" indent="-176217" algn="l" defTabSz="914423" rtl="0" eaLnBrk="1" latinLnBrk="0" hangingPunct="1">
              <a:lnSpc>
                <a:spcPct val="100000"/>
              </a:lnSpc>
              <a:spcBef>
                <a:spcPts val="500"/>
              </a:spcBef>
              <a:buClr>
                <a:schemeClr val="tx1"/>
              </a:buClr>
              <a:buSzPct val="85000"/>
              <a:buFont typeface="Wingdings 3" panose="05040102010807070707" pitchFamily="18" charset="2"/>
              <a:buChar char=""/>
              <a:defRPr sz="1200" kern="1200">
                <a:solidFill>
                  <a:schemeClr val="tx1"/>
                </a:solidFill>
                <a:latin typeface="Century Gothic" panose="020B0502020202020204" pitchFamily="34" charset="0"/>
                <a:ea typeface="+mn-ea"/>
                <a:cs typeface="+mn-cs"/>
              </a:defRPr>
            </a:lvl5pPr>
            <a:lvl6pPr marL="2514663"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75"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98"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marL="0" indent="0">
              <a:buFont typeface="Wingdings 3" panose="05040102010807070707" pitchFamily="18" charset="2"/>
              <a:buNone/>
            </a:pPr>
            <a:r>
              <a:rPr lang="en-GB" sz="1400">
                <a:latin typeface="Century Gothic"/>
              </a:rPr>
              <a:t>“Councils nationwide are under increasing financial pressure and Artificial intelligence (AI) is often considered a solution. The words ‘Let’s see if AI can do that’ are frequently heard. </a:t>
            </a:r>
          </a:p>
          <a:p>
            <a:pPr marL="0" indent="0">
              <a:buFont typeface="Wingdings 3" panose="05040102010807070707" pitchFamily="18" charset="2"/>
              <a:buNone/>
            </a:pPr>
            <a:r>
              <a:rPr lang="en-GB" sz="1400">
                <a:latin typeface="Century Gothic"/>
              </a:rPr>
              <a:t>The concept of AI as an accessible tool is relatively novel for most people in the UK, including councillors and council staff. Undoubtedly, remarkable advancements have been made over recent years, and we would be derelict of our duties not to explore AI’s potential.</a:t>
            </a:r>
          </a:p>
          <a:p>
            <a:pPr marL="0" indent="0">
              <a:buFont typeface="Wingdings 3" panose="05040102010807070707" pitchFamily="18" charset="2"/>
              <a:buNone/>
            </a:pPr>
            <a:r>
              <a:rPr lang="en-GB" sz="1400">
                <a:latin typeface="Century Gothic"/>
              </a:rPr>
              <a:t>Nevertheless, as stewards of critical public services, we cannot embrace the ‘go fast and break things’ mentality prevalent in many parts of the private sector. When we get it wrong, real people’s lives are impacted.</a:t>
            </a:r>
          </a:p>
          <a:p>
            <a:pPr marL="0" indent="0">
              <a:buFont typeface="Wingdings 3" panose="05040102010807070707" pitchFamily="18" charset="2"/>
              <a:buNone/>
            </a:pPr>
            <a:r>
              <a:rPr lang="en-GB" sz="1400">
                <a:latin typeface="Century Gothic"/>
              </a:rPr>
              <a:t>Councils must be aware of numerous ethical factors when considering AI. It can exhibit bias and make simple mistakes. It is only as reliable as the data we provide it. It also presents concerns for staff who increasingly view AI as threatening their employment. From CCIN’s perspective, AI should support and augment human roles rather than replace them. Evaluating and adopting AI is not solely about its capabilities but also its ethical application.</a:t>
            </a:r>
          </a:p>
        </p:txBody>
      </p:sp>
      <p:pic>
        <p:nvPicPr>
          <p:cNvPr id="6" name="Picture 5">
            <a:extLst>
              <a:ext uri="{FF2B5EF4-FFF2-40B4-BE49-F238E27FC236}">
                <a16:creationId xmlns:a16="http://schemas.microsoft.com/office/drawing/2014/main" id="{F63C4333-35FD-5FD1-43B1-D6B5803DBAE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07431" y="3974305"/>
            <a:ext cx="1492174" cy="2020013"/>
          </a:xfrm>
          <a:prstGeom prst="rect">
            <a:avLst/>
          </a:prstGeom>
        </p:spPr>
      </p:pic>
      <p:sp>
        <p:nvSpPr>
          <p:cNvPr id="10" name="Content Placeholder 7">
            <a:extLst>
              <a:ext uri="{FF2B5EF4-FFF2-40B4-BE49-F238E27FC236}">
                <a16:creationId xmlns:a16="http://schemas.microsoft.com/office/drawing/2014/main" id="{43BDF5F5-E10E-34A5-A4DE-8099897B26C8}"/>
              </a:ext>
            </a:extLst>
          </p:cNvPr>
          <p:cNvSpPr txBox="1">
            <a:spLocks/>
          </p:cNvSpPr>
          <p:nvPr/>
        </p:nvSpPr>
        <p:spPr>
          <a:xfrm>
            <a:off x="274157" y="3967162"/>
            <a:ext cx="5633157" cy="2176463"/>
          </a:xfrm>
          <a:prstGeom prst="rect">
            <a:avLst/>
          </a:prstGeom>
        </p:spPr>
        <p:txBody>
          <a:bodyPr vert="horz" lIns="91440" tIns="45720" rIns="91440" bIns="45720" rtlCol="0">
            <a:normAutofit/>
          </a:bodyPr>
          <a:lstStyle>
            <a:lvl1pPr marL="541351" indent="-541351" algn="l" defTabSz="914423" rtl="0" eaLnBrk="1" latinLnBrk="0" hangingPunct="1">
              <a:lnSpc>
                <a:spcPct val="100000"/>
              </a:lnSpc>
              <a:spcBef>
                <a:spcPts val="1001"/>
              </a:spcBef>
              <a:buClr>
                <a:schemeClr val="tx1"/>
              </a:buClr>
              <a:buSzPct val="85000"/>
              <a:buFont typeface="Wingdings 3" panose="05040102010807070707" pitchFamily="18" charset="2"/>
              <a:buChar char=""/>
              <a:defRPr sz="2000" kern="1200">
                <a:solidFill>
                  <a:schemeClr val="tx1"/>
                </a:solidFill>
                <a:latin typeface="Century Gothic" panose="020B0502020202020204" pitchFamily="34" charset="0"/>
                <a:ea typeface="+mn-ea"/>
                <a:cs typeface="+mn-cs"/>
              </a:defRPr>
            </a:lvl1pPr>
            <a:lvl2pPr marL="717567" indent="-363548" algn="l" defTabSz="914423" rtl="0" eaLnBrk="1" latinLnBrk="0" hangingPunct="1">
              <a:lnSpc>
                <a:spcPct val="100000"/>
              </a:lnSpc>
              <a:spcBef>
                <a:spcPts val="500"/>
              </a:spcBef>
              <a:buClr>
                <a:schemeClr val="tx1"/>
              </a:buClr>
              <a:buSzPct val="85000"/>
              <a:buFont typeface="Wingdings 3" panose="05040102010807070707" pitchFamily="18" charset="2"/>
              <a:buChar char=""/>
              <a:defRPr sz="1801" kern="1200">
                <a:solidFill>
                  <a:schemeClr val="tx1"/>
                </a:solidFill>
                <a:latin typeface="Century Gothic" panose="020B0502020202020204" pitchFamily="34" charset="0"/>
                <a:ea typeface="+mn-ea"/>
                <a:cs typeface="+mn-cs"/>
              </a:defRPr>
            </a:lvl2pPr>
            <a:lvl3pPr marL="1071590" indent="-354022" algn="l" defTabSz="914423" rtl="0" eaLnBrk="1" latinLnBrk="0" hangingPunct="1">
              <a:lnSpc>
                <a:spcPct val="100000"/>
              </a:lnSpc>
              <a:spcBef>
                <a:spcPts val="500"/>
              </a:spcBef>
              <a:buClr>
                <a:schemeClr val="tx1"/>
              </a:buClr>
              <a:buSzPct val="85000"/>
              <a:buFont typeface="Wingdings 3" panose="05040102010807070707" pitchFamily="18" charset="2"/>
              <a:buChar char=""/>
              <a:defRPr sz="1600" kern="1200">
                <a:solidFill>
                  <a:schemeClr val="tx1"/>
                </a:solidFill>
                <a:latin typeface="Century Gothic" panose="020B0502020202020204" pitchFamily="34" charset="0"/>
                <a:ea typeface="+mn-ea"/>
                <a:cs typeface="+mn-cs"/>
              </a:defRPr>
            </a:lvl3pPr>
            <a:lvl4pPr marL="1170017" indent="-187330" algn="l" defTabSz="914423" rtl="0" eaLnBrk="1" latinLnBrk="0" hangingPunct="1">
              <a:lnSpc>
                <a:spcPct val="100000"/>
              </a:lnSpc>
              <a:spcBef>
                <a:spcPts val="500"/>
              </a:spcBef>
              <a:buClr>
                <a:schemeClr val="tx1"/>
              </a:buClr>
              <a:buSzPct val="85000"/>
              <a:buFont typeface="Wingdings 3" panose="05040102010807070707" pitchFamily="18" charset="2"/>
              <a:buChar char=""/>
              <a:defRPr sz="1401" kern="1200">
                <a:solidFill>
                  <a:schemeClr val="tx1"/>
                </a:solidFill>
                <a:latin typeface="Century Gothic" panose="020B0502020202020204" pitchFamily="34" charset="0"/>
                <a:ea typeface="+mn-ea"/>
                <a:cs typeface="+mn-cs"/>
              </a:defRPr>
            </a:lvl4pPr>
            <a:lvl5pPr marL="1524038" indent="-176217" algn="l" defTabSz="914423" rtl="0" eaLnBrk="1" latinLnBrk="0" hangingPunct="1">
              <a:lnSpc>
                <a:spcPct val="100000"/>
              </a:lnSpc>
              <a:spcBef>
                <a:spcPts val="500"/>
              </a:spcBef>
              <a:buClr>
                <a:schemeClr val="tx1"/>
              </a:buClr>
              <a:buSzPct val="85000"/>
              <a:buFont typeface="Wingdings 3" panose="05040102010807070707" pitchFamily="18" charset="2"/>
              <a:buChar char=""/>
              <a:defRPr sz="1200" kern="1200">
                <a:solidFill>
                  <a:schemeClr val="tx1"/>
                </a:solidFill>
                <a:latin typeface="Century Gothic" panose="020B0502020202020204" pitchFamily="34" charset="0"/>
                <a:ea typeface="+mn-ea"/>
                <a:cs typeface="+mn-cs"/>
              </a:defRPr>
            </a:lvl5pPr>
            <a:lvl6pPr marL="2514663"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75"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98"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marL="0" indent="0">
              <a:buFont typeface="Wingdings 3" panose="05040102010807070707" pitchFamily="18" charset="2"/>
              <a:buNone/>
            </a:pPr>
            <a:r>
              <a:rPr lang="en-GB" sz="1400"/>
              <a:t>This brief guide aims to serve beyond an exhaustive procurement manual and offer a foundational understanding of where AI could benefit your council. We propose a framework based on cooperative principles to help you assess AI's potential and suitability. It focuses on providing the basic knowledge necessary to ask pertinent questions and ensure the ethical and cooperative exploration and adoption of AI.”</a:t>
            </a:r>
          </a:p>
        </p:txBody>
      </p:sp>
      <p:sp>
        <p:nvSpPr>
          <p:cNvPr id="12" name="Content Placeholder 7">
            <a:extLst>
              <a:ext uri="{FF2B5EF4-FFF2-40B4-BE49-F238E27FC236}">
                <a16:creationId xmlns:a16="http://schemas.microsoft.com/office/drawing/2014/main" id="{828AB231-284B-F259-59F3-812B4E3837EB}"/>
              </a:ext>
            </a:extLst>
          </p:cNvPr>
          <p:cNvSpPr txBox="1">
            <a:spLocks/>
          </p:cNvSpPr>
          <p:nvPr/>
        </p:nvSpPr>
        <p:spPr>
          <a:xfrm>
            <a:off x="8203186" y="4077568"/>
            <a:ext cx="3344667" cy="1838326"/>
          </a:xfrm>
          <a:prstGeom prst="rect">
            <a:avLst/>
          </a:prstGeom>
        </p:spPr>
        <p:txBody>
          <a:bodyPr vert="horz" lIns="91440" tIns="45720" rIns="91440" bIns="45720" rtlCol="0" anchor="ctr">
            <a:normAutofit/>
          </a:bodyPr>
          <a:lstStyle>
            <a:lvl1pPr marL="541351" indent="-541351" algn="l" defTabSz="914423" rtl="0" eaLnBrk="1" latinLnBrk="0" hangingPunct="1">
              <a:lnSpc>
                <a:spcPct val="100000"/>
              </a:lnSpc>
              <a:spcBef>
                <a:spcPts val="1001"/>
              </a:spcBef>
              <a:buClr>
                <a:schemeClr val="tx1"/>
              </a:buClr>
              <a:buSzPct val="85000"/>
              <a:buFont typeface="Wingdings 3" panose="05040102010807070707" pitchFamily="18" charset="2"/>
              <a:buChar char=""/>
              <a:defRPr sz="2000" kern="1200">
                <a:solidFill>
                  <a:schemeClr val="tx1"/>
                </a:solidFill>
                <a:latin typeface="Century Gothic" panose="020B0502020202020204" pitchFamily="34" charset="0"/>
                <a:ea typeface="+mn-ea"/>
                <a:cs typeface="+mn-cs"/>
              </a:defRPr>
            </a:lvl1pPr>
            <a:lvl2pPr marL="717567" indent="-363548" algn="l" defTabSz="914423" rtl="0" eaLnBrk="1" latinLnBrk="0" hangingPunct="1">
              <a:lnSpc>
                <a:spcPct val="100000"/>
              </a:lnSpc>
              <a:spcBef>
                <a:spcPts val="500"/>
              </a:spcBef>
              <a:buClr>
                <a:schemeClr val="tx1"/>
              </a:buClr>
              <a:buSzPct val="85000"/>
              <a:buFont typeface="Wingdings 3" panose="05040102010807070707" pitchFamily="18" charset="2"/>
              <a:buChar char=""/>
              <a:defRPr sz="1801" kern="1200">
                <a:solidFill>
                  <a:schemeClr val="tx1"/>
                </a:solidFill>
                <a:latin typeface="Century Gothic" panose="020B0502020202020204" pitchFamily="34" charset="0"/>
                <a:ea typeface="+mn-ea"/>
                <a:cs typeface="+mn-cs"/>
              </a:defRPr>
            </a:lvl2pPr>
            <a:lvl3pPr marL="1071590" indent="-354022" algn="l" defTabSz="914423" rtl="0" eaLnBrk="1" latinLnBrk="0" hangingPunct="1">
              <a:lnSpc>
                <a:spcPct val="100000"/>
              </a:lnSpc>
              <a:spcBef>
                <a:spcPts val="500"/>
              </a:spcBef>
              <a:buClr>
                <a:schemeClr val="tx1"/>
              </a:buClr>
              <a:buSzPct val="85000"/>
              <a:buFont typeface="Wingdings 3" panose="05040102010807070707" pitchFamily="18" charset="2"/>
              <a:buChar char=""/>
              <a:defRPr sz="1600" kern="1200">
                <a:solidFill>
                  <a:schemeClr val="tx1"/>
                </a:solidFill>
                <a:latin typeface="Century Gothic" panose="020B0502020202020204" pitchFamily="34" charset="0"/>
                <a:ea typeface="+mn-ea"/>
                <a:cs typeface="+mn-cs"/>
              </a:defRPr>
            </a:lvl3pPr>
            <a:lvl4pPr marL="1170017" indent="-187330" algn="l" defTabSz="914423" rtl="0" eaLnBrk="1" latinLnBrk="0" hangingPunct="1">
              <a:lnSpc>
                <a:spcPct val="100000"/>
              </a:lnSpc>
              <a:spcBef>
                <a:spcPts val="500"/>
              </a:spcBef>
              <a:buClr>
                <a:schemeClr val="tx1"/>
              </a:buClr>
              <a:buSzPct val="85000"/>
              <a:buFont typeface="Wingdings 3" panose="05040102010807070707" pitchFamily="18" charset="2"/>
              <a:buChar char=""/>
              <a:defRPr sz="1401" kern="1200">
                <a:solidFill>
                  <a:schemeClr val="tx1"/>
                </a:solidFill>
                <a:latin typeface="Century Gothic" panose="020B0502020202020204" pitchFamily="34" charset="0"/>
                <a:ea typeface="+mn-ea"/>
                <a:cs typeface="+mn-cs"/>
              </a:defRPr>
            </a:lvl4pPr>
            <a:lvl5pPr marL="1524038" indent="-176217" algn="l" defTabSz="914423" rtl="0" eaLnBrk="1" latinLnBrk="0" hangingPunct="1">
              <a:lnSpc>
                <a:spcPct val="100000"/>
              </a:lnSpc>
              <a:spcBef>
                <a:spcPts val="500"/>
              </a:spcBef>
              <a:buClr>
                <a:schemeClr val="tx1"/>
              </a:buClr>
              <a:buSzPct val="85000"/>
              <a:buFont typeface="Wingdings 3" panose="05040102010807070707" pitchFamily="18" charset="2"/>
              <a:buChar char=""/>
              <a:defRPr sz="1200" kern="1200">
                <a:solidFill>
                  <a:schemeClr val="tx1"/>
                </a:solidFill>
                <a:latin typeface="Century Gothic" panose="020B0502020202020204" pitchFamily="34" charset="0"/>
                <a:ea typeface="+mn-ea"/>
                <a:cs typeface="+mn-cs"/>
              </a:defRPr>
            </a:lvl5pPr>
            <a:lvl6pPr marL="2514663"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75"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98"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marL="0" indent="0">
              <a:buFont typeface="Wingdings 3" panose="05040102010807070707" pitchFamily="18" charset="2"/>
              <a:buNone/>
            </a:pPr>
            <a:r>
              <a:rPr lang="en-GB" sz="1400" b="1">
                <a:solidFill>
                  <a:schemeClr val="bg2"/>
                </a:solidFill>
              </a:rPr>
              <a:t>Cllr Jim Robbins</a:t>
            </a:r>
          </a:p>
          <a:p>
            <a:pPr marL="0" indent="0">
              <a:buFont typeface="Wingdings 3" panose="05040102010807070707" pitchFamily="18" charset="2"/>
              <a:buNone/>
            </a:pPr>
            <a:r>
              <a:rPr lang="en-GB" sz="1400">
                <a:solidFill>
                  <a:schemeClr val="bg2"/>
                </a:solidFill>
              </a:rPr>
              <a:t>Chair of the Cooperative Councils’ Innovation Network</a:t>
            </a:r>
          </a:p>
          <a:p>
            <a:pPr marL="0" indent="0">
              <a:buFont typeface="Wingdings 3" panose="05040102010807070707" pitchFamily="18" charset="2"/>
              <a:buNone/>
            </a:pPr>
            <a:r>
              <a:rPr lang="en-GB" sz="1400">
                <a:solidFill>
                  <a:schemeClr val="bg2"/>
                </a:solidFill>
              </a:rPr>
              <a:t>Leader of Swindon Borough Council</a:t>
            </a:r>
          </a:p>
        </p:txBody>
      </p:sp>
      <p:sp>
        <p:nvSpPr>
          <p:cNvPr id="13" name="Slide Number Placeholder 3">
            <a:extLst>
              <a:ext uri="{FF2B5EF4-FFF2-40B4-BE49-F238E27FC236}">
                <a16:creationId xmlns:a16="http://schemas.microsoft.com/office/drawing/2014/main" id="{E0068CFF-9277-3A1F-390D-C40043EDCD0E}"/>
              </a:ext>
            </a:extLst>
          </p:cNvPr>
          <p:cNvSpPr>
            <a:spLocks noGrp="1"/>
          </p:cNvSpPr>
          <p:nvPr>
            <p:ph type="sldNum" sz="quarter" idx="4294967295"/>
          </p:nvPr>
        </p:nvSpPr>
        <p:spPr>
          <a:xfrm>
            <a:off x="9221789" y="6354431"/>
            <a:ext cx="2706687" cy="362282"/>
          </a:xfrm>
        </p:spPr>
        <p:txBody>
          <a:bodyPr/>
          <a:lstStyle/>
          <a:p>
            <a:pPr defTabSz="914423">
              <a:defRPr/>
            </a:pPr>
            <a:fld id="{6D317083-583A-4C42-B2C5-F5A08834B545}" type="slidenum">
              <a:rPr lang="en-GB"/>
              <a:pPr defTabSz="914423">
                <a:defRPr/>
              </a:pPr>
              <a:t>2</a:t>
            </a:fld>
            <a:endParaRPr lang="en-GB"/>
          </a:p>
        </p:txBody>
      </p:sp>
    </p:spTree>
    <p:extLst>
      <p:ext uri="{BB962C8B-B14F-4D97-AF65-F5344CB8AC3E}">
        <p14:creationId xmlns:p14="http://schemas.microsoft.com/office/powerpoint/2010/main" val="40946085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9BEBD-71B2-FDB0-901F-2969F7912927}"/>
              </a:ext>
            </a:extLst>
          </p:cNvPr>
          <p:cNvSpPr>
            <a:spLocks noGrp="1"/>
          </p:cNvSpPr>
          <p:nvPr>
            <p:ph type="title"/>
          </p:nvPr>
        </p:nvSpPr>
        <p:spPr/>
        <p:txBody>
          <a:bodyPr>
            <a:normAutofit fontScale="90000"/>
          </a:bodyPr>
          <a:lstStyle/>
          <a:p>
            <a:r>
              <a:rPr lang="en-GB">
                <a:solidFill>
                  <a:srgbClr val="8C5F97"/>
                </a:solidFill>
              </a:rPr>
              <a:t>Practically applying the principles</a:t>
            </a:r>
          </a:p>
        </p:txBody>
      </p:sp>
      <p:sp>
        <p:nvSpPr>
          <p:cNvPr id="4" name="Slide Number Placeholder 3">
            <a:extLst>
              <a:ext uri="{FF2B5EF4-FFF2-40B4-BE49-F238E27FC236}">
                <a16:creationId xmlns:a16="http://schemas.microsoft.com/office/drawing/2014/main" id="{2E361F19-D793-3EFA-A495-5199B55F7C3E}"/>
              </a:ext>
            </a:extLst>
          </p:cNvPr>
          <p:cNvSpPr>
            <a:spLocks noGrp="1"/>
          </p:cNvSpPr>
          <p:nvPr>
            <p:ph type="sldNum" sz="quarter" idx="4294967295"/>
          </p:nvPr>
        </p:nvSpPr>
        <p:spPr>
          <a:xfrm>
            <a:off x="9221789" y="6365315"/>
            <a:ext cx="2706687" cy="362282"/>
          </a:xfrm>
        </p:spPr>
        <p:txBody>
          <a:bodyPr/>
          <a:lstStyle/>
          <a:p>
            <a:fld id="{6D317083-583A-4C42-B2C5-F5A08834B545}" type="slidenum">
              <a:rPr lang="en-GB" smtClean="0"/>
              <a:t>20</a:t>
            </a:fld>
            <a:endParaRPr lang="en-GB"/>
          </a:p>
        </p:txBody>
      </p:sp>
      <p:grpSp>
        <p:nvGrpSpPr>
          <p:cNvPr id="3100" name="Group 3099">
            <a:extLst>
              <a:ext uri="{FF2B5EF4-FFF2-40B4-BE49-F238E27FC236}">
                <a16:creationId xmlns:a16="http://schemas.microsoft.com/office/drawing/2014/main" id="{002A9970-805A-81B1-E783-E3422CABD3DA}"/>
              </a:ext>
            </a:extLst>
          </p:cNvPr>
          <p:cNvGrpSpPr/>
          <p:nvPr/>
        </p:nvGrpSpPr>
        <p:grpSpPr>
          <a:xfrm>
            <a:off x="273032" y="1194602"/>
            <a:ext cx="4731526" cy="4730400"/>
            <a:chOff x="273032" y="1194603"/>
            <a:chExt cx="4731526" cy="4730400"/>
          </a:xfrm>
        </p:grpSpPr>
        <p:grpSp>
          <p:nvGrpSpPr>
            <p:cNvPr id="26" name="Group 25">
              <a:extLst>
                <a:ext uri="{FF2B5EF4-FFF2-40B4-BE49-F238E27FC236}">
                  <a16:creationId xmlns:a16="http://schemas.microsoft.com/office/drawing/2014/main" id="{1F6E97E6-60E1-0FB5-D6AE-A4DF27D37125}"/>
                </a:ext>
              </a:extLst>
            </p:cNvPr>
            <p:cNvGrpSpPr/>
            <p:nvPr/>
          </p:nvGrpSpPr>
          <p:grpSpPr>
            <a:xfrm>
              <a:off x="273032" y="1194603"/>
              <a:ext cx="4731526" cy="4730400"/>
              <a:chOff x="273032" y="1194603"/>
              <a:chExt cx="4731526" cy="4730400"/>
            </a:xfrm>
            <a:solidFill>
              <a:schemeClr val="bg2">
                <a:lumMod val="85000"/>
              </a:schemeClr>
            </a:solidFill>
          </p:grpSpPr>
          <p:sp>
            <p:nvSpPr>
              <p:cNvPr id="5" name="Partial Circle 4">
                <a:extLst>
                  <a:ext uri="{FF2B5EF4-FFF2-40B4-BE49-F238E27FC236}">
                    <a16:creationId xmlns:a16="http://schemas.microsoft.com/office/drawing/2014/main" id="{46C04888-6E4D-B8CD-50E4-CA0608207355}"/>
                  </a:ext>
                </a:extLst>
              </p:cNvPr>
              <p:cNvSpPr/>
              <p:nvPr/>
            </p:nvSpPr>
            <p:spPr>
              <a:xfrm>
                <a:off x="274158" y="1194603"/>
                <a:ext cx="4730400" cy="4730400"/>
              </a:xfrm>
              <a:prstGeom prst="pie">
                <a:avLst>
                  <a:gd name="adj1" fmla="val 11886005"/>
                  <a:gd name="adj2" fmla="val 16204148"/>
                </a:avLst>
              </a:prstGeom>
              <a:grpFill/>
              <a:ln w="2857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solidFill>
                    <a:schemeClr val="tx1"/>
                  </a:solidFill>
                  <a:latin typeface="Century Gothic" panose="020B0502020202020204" pitchFamily="34" charset="0"/>
                </a:endParaRPr>
              </a:p>
            </p:txBody>
          </p:sp>
          <p:sp>
            <p:nvSpPr>
              <p:cNvPr id="22" name="Partial Circle 21">
                <a:extLst>
                  <a:ext uri="{FF2B5EF4-FFF2-40B4-BE49-F238E27FC236}">
                    <a16:creationId xmlns:a16="http://schemas.microsoft.com/office/drawing/2014/main" id="{F360C8B0-C0C7-B859-808E-E7DA16EC9AA4}"/>
                  </a:ext>
                </a:extLst>
              </p:cNvPr>
              <p:cNvSpPr/>
              <p:nvPr/>
            </p:nvSpPr>
            <p:spPr>
              <a:xfrm rot="17281298">
                <a:off x="274158" y="1194603"/>
                <a:ext cx="4730400" cy="4730400"/>
              </a:xfrm>
              <a:prstGeom prst="pie">
                <a:avLst>
                  <a:gd name="adj1" fmla="val 11886005"/>
                  <a:gd name="adj2" fmla="val 16204148"/>
                </a:avLst>
              </a:prstGeom>
              <a:grpFill/>
              <a:ln w="2857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solidFill>
                    <a:schemeClr val="tx1"/>
                  </a:solidFill>
                  <a:latin typeface="Century Gothic" panose="020B0502020202020204" pitchFamily="34" charset="0"/>
                </a:endParaRPr>
              </a:p>
            </p:txBody>
          </p:sp>
          <p:sp>
            <p:nvSpPr>
              <p:cNvPr id="23" name="Partial Circle 22">
                <a:extLst>
                  <a:ext uri="{FF2B5EF4-FFF2-40B4-BE49-F238E27FC236}">
                    <a16:creationId xmlns:a16="http://schemas.microsoft.com/office/drawing/2014/main" id="{C094FDE1-AC27-F514-49A5-C9D39F041E50}"/>
                  </a:ext>
                </a:extLst>
              </p:cNvPr>
              <p:cNvSpPr/>
              <p:nvPr/>
            </p:nvSpPr>
            <p:spPr>
              <a:xfrm rot="12962867">
                <a:off x="274158" y="1194603"/>
                <a:ext cx="4730400" cy="4730400"/>
              </a:xfrm>
              <a:prstGeom prst="pie">
                <a:avLst>
                  <a:gd name="adj1" fmla="val 11886005"/>
                  <a:gd name="adj2" fmla="val 16204148"/>
                </a:avLst>
              </a:prstGeom>
              <a:grpFill/>
              <a:ln w="2857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solidFill>
                    <a:schemeClr val="tx1"/>
                  </a:solidFill>
                  <a:latin typeface="Century Gothic" panose="020B0502020202020204" pitchFamily="34" charset="0"/>
                </a:endParaRPr>
              </a:p>
            </p:txBody>
          </p:sp>
          <p:sp>
            <p:nvSpPr>
              <p:cNvPr id="24" name="Partial Circle 23">
                <a:extLst>
                  <a:ext uri="{FF2B5EF4-FFF2-40B4-BE49-F238E27FC236}">
                    <a16:creationId xmlns:a16="http://schemas.microsoft.com/office/drawing/2014/main" id="{F14DBD88-D764-E3B9-2F9D-2A55F75C4FE2}"/>
                  </a:ext>
                </a:extLst>
              </p:cNvPr>
              <p:cNvSpPr/>
              <p:nvPr/>
            </p:nvSpPr>
            <p:spPr>
              <a:xfrm rot="8629641">
                <a:off x="273032" y="1194603"/>
                <a:ext cx="4730400" cy="4730400"/>
              </a:xfrm>
              <a:prstGeom prst="pie">
                <a:avLst>
                  <a:gd name="adj1" fmla="val 11886005"/>
                  <a:gd name="adj2" fmla="val 16204148"/>
                </a:avLst>
              </a:prstGeom>
              <a:grpFill/>
              <a:ln w="2857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solidFill>
                    <a:schemeClr val="tx1"/>
                  </a:solidFill>
                  <a:latin typeface="Century Gothic" panose="020B0502020202020204" pitchFamily="34" charset="0"/>
                </a:endParaRPr>
              </a:p>
            </p:txBody>
          </p:sp>
          <p:sp>
            <p:nvSpPr>
              <p:cNvPr id="25" name="Partial Circle 24">
                <a:extLst>
                  <a:ext uri="{FF2B5EF4-FFF2-40B4-BE49-F238E27FC236}">
                    <a16:creationId xmlns:a16="http://schemas.microsoft.com/office/drawing/2014/main" id="{71031575-2D93-613A-09F5-9D9D21EB5A6A}"/>
                  </a:ext>
                </a:extLst>
              </p:cNvPr>
              <p:cNvSpPr/>
              <p:nvPr/>
            </p:nvSpPr>
            <p:spPr>
              <a:xfrm rot="4323983">
                <a:off x="273032" y="1194603"/>
                <a:ext cx="4730400" cy="4730400"/>
              </a:xfrm>
              <a:prstGeom prst="pie">
                <a:avLst>
                  <a:gd name="adj1" fmla="val 11886005"/>
                  <a:gd name="adj2" fmla="val 16204148"/>
                </a:avLst>
              </a:prstGeom>
              <a:grpFill/>
              <a:ln w="2857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solidFill>
                    <a:schemeClr val="tx1"/>
                  </a:solidFill>
                  <a:latin typeface="Century Gothic" panose="020B0502020202020204" pitchFamily="34" charset="0"/>
                </a:endParaRPr>
              </a:p>
            </p:txBody>
          </p:sp>
        </p:grpSp>
        <p:grpSp>
          <p:nvGrpSpPr>
            <p:cNvPr id="62" name="Group 61">
              <a:extLst>
                <a:ext uri="{FF2B5EF4-FFF2-40B4-BE49-F238E27FC236}">
                  <a16:creationId xmlns:a16="http://schemas.microsoft.com/office/drawing/2014/main" id="{39C3FDA0-878D-9D4E-5777-D33C322CCD3F}"/>
                </a:ext>
              </a:extLst>
            </p:cNvPr>
            <p:cNvGrpSpPr/>
            <p:nvPr/>
          </p:nvGrpSpPr>
          <p:grpSpPr>
            <a:xfrm>
              <a:off x="1067395" y="1988402"/>
              <a:ext cx="3142801" cy="3142801"/>
              <a:chOff x="1067395" y="1988402"/>
              <a:chExt cx="3142801" cy="3142801"/>
            </a:xfrm>
          </p:grpSpPr>
          <p:sp>
            <p:nvSpPr>
              <p:cNvPr id="30" name="Partial Circle 29">
                <a:extLst>
                  <a:ext uri="{FF2B5EF4-FFF2-40B4-BE49-F238E27FC236}">
                    <a16:creationId xmlns:a16="http://schemas.microsoft.com/office/drawing/2014/main" id="{10DD38DC-2F9E-056F-09E9-6DCC73A6832F}"/>
                  </a:ext>
                </a:extLst>
              </p:cNvPr>
              <p:cNvSpPr/>
              <p:nvPr/>
            </p:nvSpPr>
            <p:spPr>
              <a:xfrm rot="17275485">
                <a:off x="1067672" y="1989243"/>
                <a:ext cx="3141119" cy="3141119"/>
              </a:xfrm>
              <a:prstGeom prst="pie">
                <a:avLst>
                  <a:gd name="adj1" fmla="val 11886005"/>
                  <a:gd name="adj2" fmla="val 16204148"/>
                </a:avLst>
              </a:prstGeom>
              <a:solidFill>
                <a:srgbClr val="1399D6"/>
              </a:solidFill>
              <a:ln w="2857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solidFill>
                    <a:schemeClr val="tx1"/>
                  </a:solidFill>
                  <a:latin typeface="Century Gothic" panose="020B0502020202020204" pitchFamily="34" charset="0"/>
                </a:endParaRPr>
              </a:p>
            </p:txBody>
          </p:sp>
          <p:sp>
            <p:nvSpPr>
              <p:cNvPr id="44" name="Partial Circle 43">
                <a:extLst>
                  <a:ext uri="{FF2B5EF4-FFF2-40B4-BE49-F238E27FC236}">
                    <a16:creationId xmlns:a16="http://schemas.microsoft.com/office/drawing/2014/main" id="{210A3B40-DD4D-BD5B-26BB-701B2407A208}"/>
                  </a:ext>
                </a:extLst>
              </p:cNvPr>
              <p:cNvSpPr/>
              <p:nvPr/>
            </p:nvSpPr>
            <p:spPr>
              <a:xfrm rot="12955750">
                <a:off x="1067672" y="1989243"/>
                <a:ext cx="3141119" cy="3141119"/>
              </a:xfrm>
              <a:prstGeom prst="pie">
                <a:avLst>
                  <a:gd name="adj1" fmla="val 11886005"/>
                  <a:gd name="adj2" fmla="val 16204148"/>
                </a:avLst>
              </a:prstGeom>
              <a:solidFill>
                <a:schemeClr val="tx1"/>
              </a:solidFill>
              <a:ln w="2857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solidFill>
                    <a:schemeClr val="tx1"/>
                  </a:solidFill>
                  <a:latin typeface="Century Gothic" panose="020B0502020202020204" pitchFamily="34" charset="0"/>
                </a:endParaRPr>
              </a:p>
            </p:txBody>
          </p:sp>
          <p:sp>
            <p:nvSpPr>
              <p:cNvPr id="45" name="Partial Circle 44">
                <a:extLst>
                  <a:ext uri="{FF2B5EF4-FFF2-40B4-BE49-F238E27FC236}">
                    <a16:creationId xmlns:a16="http://schemas.microsoft.com/office/drawing/2014/main" id="{1A217AAD-0F2E-77E0-D64B-2944F9632374}"/>
                  </a:ext>
                </a:extLst>
              </p:cNvPr>
              <p:cNvSpPr/>
              <p:nvPr/>
            </p:nvSpPr>
            <p:spPr>
              <a:xfrm rot="12955750">
                <a:off x="1067672" y="1989243"/>
                <a:ext cx="3141119" cy="3141119"/>
              </a:xfrm>
              <a:prstGeom prst="pie">
                <a:avLst>
                  <a:gd name="adj1" fmla="val 11886005"/>
                  <a:gd name="adj2" fmla="val 16204148"/>
                </a:avLst>
              </a:prstGeom>
              <a:solidFill>
                <a:srgbClr val="BBCE00"/>
              </a:solidFill>
              <a:ln w="2857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solidFill>
                    <a:schemeClr val="tx1"/>
                  </a:solidFill>
                  <a:latin typeface="Century Gothic" panose="020B0502020202020204" pitchFamily="34" charset="0"/>
                </a:endParaRPr>
              </a:p>
            </p:txBody>
          </p:sp>
          <p:grpSp>
            <p:nvGrpSpPr>
              <p:cNvPr id="48" name="Group 47">
                <a:extLst>
                  <a:ext uri="{FF2B5EF4-FFF2-40B4-BE49-F238E27FC236}">
                    <a16:creationId xmlns:a16="http://schemas.microsoft.com/office/drawing/2014/main" id="{8318C062-AAD6-C449-F932-8B0EB18FA157}"/>
                  </a:ext>
                </a:extLst>
              </p:cNvPr>
              <p:cNvGrpSpPr/>
              <p:nvPr/>
            </p:nvGrpSpPr>
            <p:grpSpPr>
              <a:xfrm>
                <a:off x="1067395" y="1988403"/>
                <a:ext cx="3142801" cy="3142800"/>
                <a:chOff x="1067395" y="1988403"/>
                <a:chExt cx="3142801" cy="3142800"/>
              </a:xfrm>
            </p:grpSpPr>
            <p:sp>
              <p:nvSpPr>
                <p:cNvPr id="46" name="Partial Circle 45">
                  <a:extLst>
                    <a:ext uri="{FF2B5EF4-FFF2-40B4-BE49-F238E27FC236}">
                      <a16:creationId xmlns:a16="http://schemas.microsoft.com/office/drawing/2014/main" id="{ECF8533C-A550-3D38-7F5F-BFC4F44763E3}"/>
                    </a:ext>
                  </a:extLst>
                </p:cNvPr>
                <p:cNvSpPr/>
                <p:nvPr/>
              </p:nvSpPr>
              <p:spPr>
                <a:xfrm rot="10800000">
                  <a:off x="1067396" y="1988403"/>
                  <a:ext cx="3142800" cy="3142800"/>
                </a:xfrm>
                <a:prstGeom prst="pie">
                  <a:avLst>
                    <a:gd name="adj1" fmla="val 11886005"/>
                    <a:gd name="adj2" fmla="val 14024542"/>
                  </a:avLst>
                </a:prstGeom>
                <a:solidFill>
                  <a:srgbClr val="FABC00"/>
                </a:solidFill>
                <a:ln w="2857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solidFill>
                      <a:schemeClr val="tx1"/>
                    </a:solidFill>
                    <a:latin typeface="Century Gothic" panose="020B0502020202020204" pitchFamily="34" charset="0"/>
                  </a:endParaRPr>
                </a:p>
              </p:txBody>
            </p:sp>
            <p:sp>
              <p:nvSpPr>
                <p:cNvPr id="47" name="Partial Circle 46">
                  <a:extLst>
                    <a:ext uri="{FF2B5EF4-FFF2-40B4-BE49-F238E27FC236}">
                      <a16:creationId xmlns:a16="http://schemas.microsoft.com/office/drawing/2014/main" id="{BC42D105-DEC0-FAD5-3E9D-09537B526A6E}"/>
                    </a:ext>
                  </a:extLst>
                </p:cNvPr>
                <p:cNvSpPr/>
                <p:nvPr/>
              </p:nvSpPr>
              <p:spPr>
                <a:xfrm rot="8652091">
                  <a:off x="1067395" y="1988403"/>
                  <a:ext cx="3142800" cy="3142800"/>
                </a:xfrm>
                <a:prstGeom prst="pie">
                  <a:avLst>
                    <a:gd name="adj1" fmla="val 11886005"/>
                    <a:gd name="adj2" fmla="val 14024542"/>
                  </a:avLst>
                </a:prstGeom>
                <a:solidFill>
                  <a:srgbClr val="E7680A"/>
                </a:solidFill>
                <a:ln w="2857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solidFill>
                      <a:schemeClr val="tx1"/>
                    </a:solidFill>
                    <a:latin typeface="Century Gothic" panose="020B0502020202020204" pitchFamily="34" charset="0"/>
                  </a:endParaRPr>
                </a:p>
              </p:txBody>
            </p:sp>
          </p:grpSp>
          <p:sp>
            <p:nvSpPr>
              <p:cNvPr id="58" name="Partial Circle 57">
                <a:extLst>
                  <a:ext uri="{FF2B5EF4-FFF2-40B4-BE49-F238E27FC236}">
                    <a16:creationId xmlns:a16="http://schemas.microsoft.com/office/drawing/2014/main" id="{8CFD8454-6339-851B-54BA-D3C96978B1AB}"/>
                  </a:ext>
                </a:extLst>
              </p:cNvPr>
              <p:cNvSpPr/>
              <p:nvPr/>
            </p:nvSpPr>
            <p:spPr>
              <a:xfrm rot="2173702">
                <a:off x="1067395" y="1988402"/>
                <a:ext cx="3142800" cy="3142800"/>
              </a:xfrm>
              <a:prstGeom prst="pie">
                <a:avLst>
                  <a:gd name="adj1" fmla="val 12947641"/>
                  <a:gd name="adj2" fmla="val 14024542"/>
                </a:avLst>
              </a:prstGeom>
              <a:solidFill>
                <a:srgbClr val="E62285"/>
              </a:solidFill>
              <a:ln w="2857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solidFill>
                    <a:schemeClr val="tx1"/>
                  </a:solidFill>
                  <a:latin typeface="Century Gothic" panose="020B0502020202020204" pitchFamily="34" charset="0"/>
                </a:endParaRPr>
              </a:p>
            </p:txBody>
          </p:sp>
          <p:sp>
            <p:nvSpPr>
              <p:cNvPr id="59" name="Partial Circle 58">
                <a:extLst>
                  <a:ext uri="{FF2B5EF4-FFF2-40B4-BE49-F238E27FC236}">
                    <a16:creationId xmlns:a16="http://schemas.microsoft.com/office/drawing/2014/main" id="{011E8F1C-AF80-1E54-131A-7A218B419CA7}"/>
                  </a:ext>
                </a:extLst>
              </p:cNvPr>
              <p:cNvSpPr/>
              <p:nvPr/>
            </p:nvSpPr>
            <p:spPr>
              <a:xfrm rot="1078781">
                <a:off x="1067395" y="1988402"/>
                <a:ext cx="3142800" cy="3142800"/>
              </a:xfrm>
              <a:prstGeom prst="pie">
                <a:avLst>
                  <a:gd name="adj1" fmla="val 12947641"/>
                  <a:gd name="adj2" fmla="val 14024542"/>
                </a:avLst>
              </a:prstGeom>
              <a:solidFill>
                <a:srgbClr val="0DB5CA"/>
              </a:solidFill>
              <a:ln w="2857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solidFill>
                    <a:schemeClr val="tx1"/>
                  </a:solidFill>
                  <a:latin typeface="Century Gothic" panose="020B0502020202020204" pitchFamily="34" charset="0"/>
                </a:endParaRPr>
              </a:p>
            </p:txBody>
          </p:sp>
          <p:grpSp>
            <p:nvGrpSpPr>
              <p:cNvPr id="49" name="Group 48">
                <a:extLst>
                  <a:ext uri="{FF2B5EF4-FFF2-40B4-BE49-F238E27FC236}">
                    <a16:creationId xmlns:a16="http://schemas.microsoft.com/office/drawing/2014/main" id="{4C41C54F-8489-AC4B-7A86-5EB261871225}"/>
                  </a:ext>
                </a:extLst>
              </p:cNvPr>
              <p:cNvGrpSpPr/>
              <p:nvPr/>
            </p:nvGrpSpPr>
            <p:grpSpPr>
              <a:xfrm rot="17297270">
                <a:off x="1067395" y="1988403"/>
                <a:ext cx="3142801" cy="3142800"/>
                <a:chOff x="1067395" y="1988403"/>
                <a:chExt cx="3142801" cy="3142800"/>
              </a:xfrm>
            </p:grpSpPr>
            <p:sp>
              <p:nvSpPr>
                <p:cNvPr id="50" name="Partial Circle 49">
                  <a:extLst>
                    <a:ext uri="{FF2B5EF4-FFF2-40B4-BE49-F238E27FC236}">
                      <a16:creationId xmlns:a16="http://schemas.microsoft.com/office/drawing/2014/main" id="{238AB01A-16E1-5A0C-6AD9-103A3DFF338C}"/>
                    </a:ext>
                  </a:extLst>
                </p:cNvPr>
                <p:cNvSpPr/>
                <p:nvPr/>
              </p:nvSpPr>
              <p:spPr>
                <a:xfrm rot="10800000">
                  <a:off x="1067396" y="1988403"/>
                  <a:ext cx="3142800" cy="3142800"/>
                </a:xfrm>
                <a:prstGeom prst="pie">
                  <a:avLst>
                    <a:gd name="adj1" fmla="val 11886005"/>
                    <a:gd name="adj2" fmla="val 14024542"/>
                  </a:avLst>
                </a:prstGeom>
                <a:solidFill>
                  <a:srgbClr val="51AD32"/>
                </a:solidFill>
                <a:ln w="2857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solidFill>
                      <a:schemeClr val="tx1"/>
                    </a:solidFill>
                    <a:latin typeface="Century Gothic" panose="020B0502020202020204" pitchFamily="34" charset="0"/>
                  </a:endParaRPr>
                </a:p>
              </p:txBody>
            </p:sp>
            <p:sp>
              <p:nvSpPr>
                <p:cNvPr id="51" name="Partial Circle 50">
                  <a:extLst>
                    <a:ext uri="{FF2B5EF4-FFF2-40B4-BE49-F238E27FC236}">
                      <a16:creationId xmlns:a16="http://schemas.microsoft.com/office/drawing/2014/main" id="{E518E75B-BE2A-A42D-D03E-0F9445BAF84F}"/>
                    </a:ext>
                  </a:extLst>
                </p:cNvPr>
                <p:cNvSpPr/>
                <p:nvPr/>
              </p:nvSpPr>
              <p:spPr>
                <a:xfrm rot="8652091">
                  <a:off x="1067395" y="1988403"/>
                  <a:ext cx="3142800" cy="3142800"/>
                </a:xfrm>
                <a:prstGeom prst="pie">
                  <a:avLst>
                    <a:gd name="adj1" fmla="val 11886005"/>
                    <a:gd name="adj2" fmla="val 14024542"/>
                  </a:avLst>
                </a:prstGeom>
                <a:solidFill>
                  <a:srgbClr val="F19DC3"/>
                </a:solidFill>
                <a:ln w="2857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solidFill>
                      <a:schemeClr val="tx1"/>
                    </a:solidFill>
                    <a:latin typeface="Century Gothic" panose="020B0502020202020204" pitchFamily="34" charset="0"/>
                  </a:endParaRPr>
                </a:p>
              </p:txBody>
            </p:sp>
          </p:grpSp>
          <p:sp>
            <p:nvSpPr>
              <p:cNvPr id="60" name="Partial Circle 59">
                <a:extLst>
                  <a:ext uri="{FF2B5EF4-FFF2-40B4-BE49-F238E27FC236}">
                    <a16:creationId xmlns:a16="http://schemas.microsoft.com/office/drawing/2014/main" id="{3CE2FE36-341C-11DD-D919-B8742DBD2240}"/>
                  </a:ext>
                </a:extLst>
              </p:cNvPr>
              <p:cNvSpPr/>
              <p:nvPr/>
            </p:nvSpPr>
            <p:spPr>
              <a:xfrm>
                <a:off x="1067395" y="1988402"/>
                <a:ext cx="3142800" cy="3142800"/>
              </a:xfrm>
              <a:prstGeom prst="pie">
                <a:avLst>
                  <a:gd name="adj1" fmla="val 12947641"/>
                  <a:gd name="adj2" fmla="val 14024542"/>
                </a:avLst>
              </a:prstGeom>
              <a:solidFill>
                <a:srgbClr val="98CDAD"/>
              </a:solidFill>
              <a:ln w="2857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solidFill>
                    <a:schemeClr val="tx1"/>
                  </a:solidFill>
                  <a:latin typeface="Century Gothic" panose="020B0502020202020204" pitchFamily="34" charset="0"/>
                </a:endParaRPr>
              </a:p>
            </p:txBody>
          </p:sp>
          <p:sp>
            <p:nvSpPr>
              <p:cNvPr id="61" name="Partial Circle 60">
                <a:extLst>
                  <a:ext uri="{FF2B5EF4-FFF2-40B4-BE49-F238E27FC236}">
                    <a16:creationId xmlns:a16="http://schemas.microsoft.com/office/drawing/2014/main" id="{3A85F016-A769-7951-176B-B9089A2FACDB}"/>
                  </a:ext>
                </a:extLst>
              </p:cNvPr>
              <p:cNvSpPr/>
              <p:nvPr/>
            </p:nvSpPr>
            <p:spPr>
              <a:xfrm rot="20524837">
                <a:off x="1067395" y="1988402"/>
                <a:ext cx="3142800" cy="3142800"/>
              </a:xfrm>
              <a:prstGeom prst="pie">
                <a:avLst>
                  <a:gd name="adj1" fmla="val 12947641"/>
                  <a:gd name="adj2" fmla="val 14024542"/>
                </a:avLst>
              </a:prstGeom>
              <a:solidFill>
                <a:srgbClr val="8C5F97"/>
              </a:solidFill>
              <a:ln w="2857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solidFill>
                    <a:schemeClr val="tx1"/>
                  </a:solidFill>
                  <a:latin typeface="Century Gothic" panose="020B0502020202020204" pitchFamily="34" charset="0"/>
                </a:endParaRPr>
              </a:p>
            </p:txBody>
          </p:sp>
        </p:grpSp>
        <p:sp>
          <p:nvSpPr>
            <p:cNvPr id="63" name="Oval 62">
              <a:extLst>
                <a:ext uri="{FF2B5EF4-FFF2-40B4-BE49-F238E27FC236}">
                  <a16:creationId xmlns:a16="http://schemas.microsoft.com/office/drawing/2014/main" id="{6B9B8F47-8F63-562A-38AD-F7C2D0680CCB}"/>
                </a:ext>
              </a:extLst>
            </p:cNvPr>
            <p:cNvSpPr/>
            <p:nvPr/>
          </p:nvSpPr>
          <p:spPr>
            <a:xfrm>
              <a:off x="1967125" y="2888133"/>
              <a:ext cx="1343340" cy="1343340"/>
            </a:xfrm>
            <a:prstGeom prst="ellipse">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latin typeface="Century Gothic" panose="020B0502020202020204" pitchFamily="34" charset="0"/>
              </a:endParaRPr>
            </a:p>
          </p:txBody>
        </p:sp>
        <p:grpSp>
          <p:nvGrpSpPr>
            <p:cNvPr id="3082" name="Group 3081">
              <a:extLst>
                <a:ext uri="{FF2B5EF4-FFF2-40B4-BE49-F238E27FC236}">
                  <a16:creationId xmlns:a16="http://schemas.microsoft.com/office/drawing/2014/main" id="{0D197380-2222-2660-C7C7-0515109C615E}"/>
                </a:ext>
              </a:extLst>
            </p:cNvPr>
            <p:cNvGrpSpPr/>
            <p:nvPr/>
          </p:nvGrpSpPr>
          <p:grpSpPr>
            <a:xfrm>
              <a:off x="745197" y="2053312"/>
              <a:ext cx="3798862" cy="3338187"/>
              <a:chOff x="745197" y="2053312"/>
              <a:chExt cx="3798862" cy="3338187"/>
            </a:xfrm>
          </p:grpSpPr>
          <p:sp>
            <p:nvSpPr>
              <p:cNvPr id="3073" name="Rectangle 3072">
                <a:extLst>
                  <a:ext uri="{FF2B5EF4-FFF2-40B4-BE49-F238E27FC236}">
                    <a16:creationId xmlns:a16="http://schemas.microsoft.com/office/drawing/2014/main" id="{2260835C-A44E-FCC6-ECA0-B03B6869D024}"/>
                  </a:ext>
                </a:extLst>
              </p:cNvPr>
              <p:cNvSpPr/>
              <p:nvPr/>
            </p:nvSpPr>
            <p:spPr>
              <a:xfrm rot="2369171">
                <a:off x="2340642" y="2069265"/>
                <a:ext cx="2203417" cy="839578"/>
              </a:xfrm>
              <a:prstGeom prst="rect">
                <a:avLst/>
              </a:prstGeom>
              <a:noFill/>
            </p:spPr>
            <p:txBody>
              <a:bodyPr spcFirstLastPara="1" wrap="none" lIns="91440" tIns="45721" rIns="91440" bIns="45721" numCol="1">
                <a:prstTxWarp prst="textArchUp">
                  <a:avLst/>
                </a:prstTxWarp>
                <a:spAutoFit/>
              </a:bodyPr>
              <a:lstStyle/>
              <a:p>
                <a:pPr algn="ctr"/>
                <a:r>
                  <a:rPr lang="en-GB" sz="2000" b="1">
                    <a:ln w="0"/>
                    <a:latin typeface="Century Gothic" panose="020B0502020202020204" pitchFamily="34" charset="0"/>
                  </a:rPr>
                  <a:t>Delivering </a:t>
                </a:r>
                <a:br>
                  <a:rPr lang="en-GB" sz="2000" b="1">
                    <a:ln w="0"/>
                    <a:latin typeface="Century Gothic" panose="020B0502020202020204" pitchFamily="34" charset="0"/>
                  </a:rPr>
                </a:br>
                <a:r>
                  <a:rPr lang="en-GB" sz="2000" b="1">
                    <a:ln w="0"/>
                    <a:latin typeface="Century Gothic" panose="020B0502020202020204" pitchFamily="34" charset="0"/>
                  </a:rPr>
                  <a:t>Purposefully</a:t>
                </a:r>
              </a:p>
            </p:txBody>
          </p:sp>
          <p:sp>
            <p:nvSpPr>
              <p:cNvPr id="3077" name="Rectangle 3076">
                <a:extLst>
                  <a:ext uri="{FF2B5EF4-FFF2-40B4-BE49-F238E27FC236}">
                    <a16:creationId xmlns:a16="http://schemas.microsoft.com/office/drawing/2014/main" id="{2E737C8F-978F-D542-6A15-33640A62AF35}"/>
                  </a:ext>
                </a:extLst>
              </p:cNvPr>
              <p:cNvSpPr/>
              <p:nvPr/>
            </p:nvSpPr>
            <p:spPr>
              <a:xfrm rot="19342755">
                <a:off x="745197" y="2053312"/>
                <a:ext cx="2203417" cy="839578"/>
              </a:xfrm>
              <a:prstGeom prst="rect">
                <a:avLst/>
              </a:prstGeom>
              <a:noFill/>
            </p:spPr>
            <p:txBody>
              <a:bodyPr spcFirstLastPara="1" wrap="none" lIns="91440" tIns="45721" rIns="91440" bIns="45721" numCol="1">
                <a:prstTxWarp prst="textArchUp">
                  <a:avLst/>
                </a:prstTxWarp>
                <a:spAutoFit/>
              </a:bodyPr>
              <a:lstStyle/>
              <a:p>
                <a:pPr algn="ctr"/>
                <a:r>
                  <a:rPr lang="en-GB" sz="2000" b="1">
                    <a:ln w="0"/>
                    <a:latin typeface="Century Gothic" panose="020B0502020202020204" pitchFamily="34" charset="0"/>
                  </a:rPr>
                  <a:t>Citizen </a:t>
                </a:r>
                <a:br>
                  <a:rPr lang="en-GB" sz="2000" b="1">
                    <a:ln w="0"/>
                    <a:latin typeface="Century Gothic" panose="020B0502020202020204" pitchFamily="34" charset="0"/>
                  </a:rPr>
                </a:br>
                <a:r>
                  <a:rPr lang="en-GB" sz="2000" b="1">
                    <a:ln w="0"/>
                    <a:latin typeface="Century Gothic" panose="020B0502020202020204" pitchFamily="34" charset="0"/>
                  </a:rPr>
                  <a:t>Involvement</a:t>
                </a:r>
              </a:p>
            </p:txBody>
          </p:sp>
          <p:sp>
            <p:nvSpPr>
              <p:cNvPr id="3079" name="Rectangle 3078">
                <a:extLst>
                  <a:ext uri="{FF2B5EF4-FFF2-40B4-BE49-F238E27FC236}">
                    <a16:creationId xmlns:a16="http://schemas.microsoft.com/office/drawing/2014/main" id="{849B3D13-6D9A-553E-309C-4F3EC0F9F1D1}"/>
                  </a:ext>
                </a:extLst>
              </p:cNvPr>
              <p:cNvSpPr/>
              <p:nvPr/>
            </p:nvSpPr>
            <p:spPr>
              <a:xfrm>
                <a:off x="1536522" y="4551921"/>
                <a:ext cx="2203417" cy="839578"/>
              </a:xfrm>
              <a:prstGeom prst="rect">
                <a:avLst/>
              </a:prstGeom>
              <a:noFill/>
            </p:spPr>
            <p:txBody>
              <a:bodyPr spcFirstLastPara="1" wrap="none" lIns="91440" tIns="45721" rIns="91440" bIns="45721" numCol="1">
                <a:prstTxWarp prst="textArchDown">
                  <a:avLst/>
                </a:prstTxWarp>
                <a:spAutoFit/>
              </a:bodyPr>
              <a:lstStyle/>
              <a:p>
                <a:pPr algn="ctr"/>
                <a:r>
                  <a:rPr lang="en-GB" sz="2000" b="1">
                    <a:ln w="0"/>
                    <a:latin typeface="Century Gothic" panose="020B0502020202020204" pitchFamily="34" charset="0"/>
                  </a:rPr>
                  <a:t>Leading from </a:t>
                </a:r>
                <a:br>
                  <a:rPr lang="en-GB" sz="2000" b="1">
                    <a:ln w="0"/>
                    <a:latin typeface="Century Gothic" panose="020B0502020202020204" pitchFamily="34" charset="0"/>
                  </a:rPr>
                </a:br>
                <a:r>
                  <a:rPr lang="en-GB" sz="2000" b="1">
                    <a:ln w="0"/>
                    <a:latin typeface="Century Gothic" panose="020B0502020202020204" pitchFamily="34" charset="0"/>
                  </a:rPr>
                  <a:t>the Front</a:t>
                </a:r>
              </a:p>
            </p:txBody>
          </p:sp>
          <p:sp>
            <p:nvSpPr>
              <p:cNvPr id="3080" name="Rectangle 3079">
                <a:extLst>
                  <a:ext uri="{FF2B5EF4-FFF2-40B4-BE49-F238E27FC236}">
                    <a16:creationId xmlns:a16="http://schemas.microsoft.com/office/drawing/2014/main" id="{AFF29D1B-7E4E-F0EC-D981-0C5A3642F6D1}"/>
                  </a:ext>
                </a:extLst>
              </p:cNvPr>
              <p:cNvSpPr/>
              <p:nvPr/>
            </p:nvSpPr>
            <p:spPr>
              <a:xfrm rot="17046712">
                <a:off x="2844544" y="3607692"/>
                <a:ext cx="2203417" cy="839578"/>
              </a:xfrm>
              <a:prstGeom prst="rect">
                <a:avLst/>
              </a:prstGeom>
              <a:noFill/>
            </p:spPr>
            <p:txBody>
              <a:bodyPr spcFirstLastPara="1" wrap="none" lIns="91440" tIns="45721" rIns="91440" bIns="45721" numCol="1">
                <a:prstTxWarp prst="textArchDown">
                  <a:avLst/>
                </a:prstTxWarp>
                <a:spAutoFit/>
              </a:bodyPr>
              <a:lstStyle/>
              <a:p>
                <a:pPr algn="ctr"/>
                <a:r>
                  <a:rPr lang="en-GB" sz="2000" b="1">
                    <a:ln w="0"/>
                    <a:latin typeface="Century Gothic" panose="020B0502020202020204" pitchFamily="34" charset="0"/>
                  </a:rPr>
                  <a:t>Designing</a:t>
                </a:r>
                <a:br>
                  <a:rPr lang="en-GB" sz="2000" b="1">
                    <a:ln w="0"/>
                    <a:latin typeface="Century Gothic" panose="020B0502020202020204" pitchFamily="34" charset="0"/>
                  </a:rPr>
                </a:br>
                <a:r>
                  <a:rPr lang="en-GB" sz="2000" b="1">
                    <a:ln w="0"/>
                    <a:latin typeface="Century Gothic" panose="020B0502020202020204" pitchFamily="34" charset="0"/>
                  </a:rPr>
                  <a:t> Innovatively</a:t>
                </a:r>
              </a:p>
            </p:txBody>
          </p:sp>
          <p:sp>
            <p:nvSpPr>
              <p:cNvPr id="3081" name="Rectangle 3080">
                <a:extLst>
                  <a:ext uri="{FF2B5EF4-FFF2-40B4-BE49-F238E27FC236}">
                    <a16:creationId xmlns:a16="http://schemas.microsoft.com/office/drawing/2014/main" id="{A271A3D2-9DC0-6BB3-7EDE-73B0F6B31080}"/>
                  </a:ext>
                </a:extLst>
              </p:cNvPr>
              <p:cNvSpPr/>
              <p:nvPr/>
            </p:nvSpPr>
            <p:spPr>
              <a:xfrm rot="4383746">
                <a:off x="194388" y="3537953"/>
                <a:ext cx="2203417" cy="839578"/>
              </a:xfrm>
              <a:prstGeom prst="rect">
                <a:avLst/>
              </a:prstGeom>
              <a:noFill/>
            </p:spPr>
            <p:txBody>
              <a:bodyPr spcFirstLastPara="1" wrap="none" lIns="91440" tIns="45721" rIns="91440" bIns="45721" numCol="1">
                <a:prstTxWarp prst="textArchDown">
                  <a:avLst/>
                </a:prstTxWarp>
                <a:spAutoFit/>
              </a:bodyPr>
              <a:lstStyle/>
              <a:p>
                <a:pPr algn="ctr"/>
                <a:r>
                  <a:rPr lang="en-GB" sz="2000" b="1">
                    <a:ln w="0"/>
                    <a:latin typeface="Century Gothic" panose="020B0502020202020204" pitchFamily="34" charset="0"/>
                  </a:rPr>
                  <a:t>Training and</a:t>
                </a:r>
                <a:br>
                  <a:rPr lang="en-GB" sz="2000" b="1">
                    <a:ln w="0"/>
                    <a:latin typeface="Century Gothic" panose="020B0502020202020204" pitchFamily="34" charset="0"/>
                  </a:rPr>
                </a:br>
                <a:r>
                  <a:rPr lang="en-GB" sz="2000" b="1">
                    <a:ln w="0"/>
                    <a:latin typeface="Century Gothic" panose="020B0502020202020204" pitchFamily="34" charset="0"/>
                  </a:rPr>
                  <a:t> Upskilling</a:t>
                </a:r>
              </a:p>
            </p:txBody>
          </p:sp>
        </p:grpSp>
      </p:grpSp>
      <p:sp>
        <p:nvSpPr>
          <p:cNvPr id="8" name="Partial Circle 7">
            <a:extLst>
              <a:ext uri="{FF2B5EF4-FFF2-40B4-BE49-F238E27FC236}">
                <a16:creationId xmlns:a16="http://schemas.microsoft.com/office/drawing/2014/main" id="{D8430A8C-6AA8-2872-25F9-A9B64FD4D03F}"/>
              </a:ext>
            </a:extLst>
          </p:cNvPr>
          <p:cNvSpPr/>
          <p:nvPr/>
        </p:nvSpPr>
        <p:spPr>
          <a:xfrm rot="9749480">
            <a:off x="280296" y="1191710"/>
            <a:ext cx="4730400" cy="4730400"/>
          </a:xfrm>
          <a:prstGeom prst="pie">
            <a:avLst>
              <a:gd name="adj1" fmla="val 2085981"/>
              <a:gd name="adj2" fmla="val 10827767"/>
            </a:avLst>
          </a:prstGeom>
          <a:solidFill>
            <a:schemeClr val="bg1">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solidFill>
                <a:schemeClr val="tx1"/>
              </a:solidFill>
              <a:latin typeface="Century Gothic" panose="020B0502020202020204" pitchFamily="34" charset="0"/>
            </a:endParaRPr>
          </a:p>
        </p:txBody>
      </p:sp>
      <p:sp>
        <p:nvSpPr>
          <p:cNvPr id="3" name="Partial Circle 2">
            <a:extLst>
              <a:ext uri="{FF2B5EF4-FFF2-40B4-BE49-F238E27FC236}">
                <a16:creationId xmlns:a16="http://schemas.microsoft.com/office/drawing/2014/main" id="{778C30E8-72BE-7BCE-DE32-97547AB5D31A}"/>
              </a:ext>
            </a:extLst>
          </p:cNvPr>
          <p:cNvSpPr/>
          <p:nvPr/>
        </p:nvSpPr>
        <p:spPr>
          <a:xfrm rot="1139326">
            <a:off x="280296" y="1191710"/>
            <a:ext cx="4730400" cy="4730400"/>
          </a:xfrm>
          <a:prstGeom prst="pie">
            <a:avLst>
              <a:gd name="adj1" fmla="val 2085981"/>
              <a:gd name="adj2" fmla="val 6416522"/>
            </a:avLst>
          </a:prstGeom>
          <a:solidFill>
            <a:schemeClr val="bg1">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solidFill>
                <a:schemeClr val="tx1"/>
              </a:solidFill>
              <a:latin typeface="Century Gothic" panose="020B0502020202020204" pitchFamily="34" charset="0"/>
            </a:endParaRPr>
          </a:p>
        </p:txBody>
      </p:sp>
      <p:sp>
        <p:nvSpPr>
          <p:cNvPr id="6" name="Rectangle: Rounded Corners 52">
            <a:extLst>
              <a:ext uri="{FF2B5EF4-FFF2-40B4-BE49-F238E27FC236}">
                <a16:creationId xmlns:a16="http://schemas.microsoft.com/office/drawing/2014/main" id="{FB328114-AF9C-BE05-A23D-7C5AC103BE59}"/>
              </a:ext>
            </a:extLst>
          </p:cNvPr>
          <p:cNvSpPr/>
          <p:nvPr/>
        </p:nvSpPr>
        <p:spPr>
          <a:xfrm>
            <a:off x="5514625" y="1213011"/>
            <a:ext cx="3380950" cy="976536"/>
          </a:xfrm>
          <a:prstGeom prst="rect">
            <a:avLst/>
          </a:prstGeom>
          <a:solidFill>
            <a:srgbClr val="E7680A"/>
          </a:solidFill>
          <a:ln>
            <a:solidFill>
              <a:srgbClr val="E7680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latin typeface="Century Gothic" panose="020B0502020202020204" pitchFamily="34" charset="0"/>
            </a:endParaRPr>
          </a:p>
        </p:txBody>
      </p:sp>
      <p:sp>
        <p:nvSpPr>
          <p:cNvPr id="7" name="Rectangle: Rounded Corners 58">
            <a:extLst>
              <a:ext uri="{FF2B5EF4-FFF2-40B4-BE49-F238E27FC236}">
                <a16:creationId xmlns:a16="http://schemas.microsoft.com/office/drawing/2014/main" id="{D8ED876D-E49D-8306-E5BF-68D7A47491F3}"/>
              </a:ext>
            </a:extLst>
          </p:cNvPr>
          <p:cNvSpPr/>
          <p:nvPr/>
        </p:nvSpPr>
        <p:spPr>
          <a:xfrm flipV="1">
            <a:off x="5514625" y="2183138"/>
            <a:ext cx="3380950" cy="975600"/>
          </a:xfrm>
          <a:prstGeom prst="round2SameRect">
            <a:avLst/>
          </a:prstGeom>
          <a:solidFill>
            <a:srgbClr val="FABC00"/>
          </a:solidFill>
          <a:ln>
            <a:solidFill>
              <a:srgbClr val="FABC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latin typeface="Century Gothic" panose="020B0502020202020204" pitchFamily="34" charset="0"/>
            </a:endParaRPr>
          </a:p>
        </p:txBody>
      </p:sp>
      <p:sp>
        <p:nvSpPr>
          <p:cNvPr id="3072" name="Rectangle 3071">
            <a:extLst>
              <a:ext uri="{FF2B5EF4-FFF2-40B4-BE49-F238E27FC236}">
                <a16:creationId xmlns:a16="http://schemas.microsoft.com/office/drawing/2014/main" id="{7179637E-EF47-7786-8271-036AC3C6E7F5}"/>
              </a:ext>
            </a:extLst>
          </p:cNvPr>
          <p:cNvSpPr/>
          <p:nvPr/>
        </p:nvSpPr>
        <p:spPr>
          <a:xfrm>
            <a:off x="6721278" y="1147052"/>
            <a:ext cx="2509381" cy="2294531"/>
          </a:xfrm>
          <a:prstGeom prst="rect">
            <a:avLst/>
          </a:prstGeom>
          <a:solidFill>
            <a:schemeClr val="bg2"/>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latin typeface="Century Gothic" panose="020B0502020202020204" pitchFamily="34" charset="0"/>
            </a:endParaRPr>
          </a:p>
        </p:txBody>
      </p:sp>
      <p:sp>
        <p:nvSpPr>
          <p:cNvPr id="3074" name="Rectangle: Rounded Corners 3073">
            <a:extLst>
              <a:ext uri="{FF2B5EF4-FFF2-40B4-BE49-F238E27FC236}">
                <a16:creationId xmlns:a16="http://schemas.microsoft.com/office/drawing/2014/main" id="{192D1560-A9FA-2D6F-8A9E-BA0EAD664121}"/>
              </a:ext>
            </a:extLst>
          </p:cNvPr>
          <p:cNvSpPr/>
          <p:nvPr/>
        </p:nvSpPr>
        <p:spPr>
          <a:xfrm>
            <a:off x="5514625" y="983469"/>
            <a:ext cx="6371523" cy="2462635"/>
          </a:xfrm>
          <a:prstGeom prst="roundRect">
            <a:avLst>
              <a:gd name="adj" fmla="val 7611"/>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latin typeface="Century Gothic" panose="020B0502020202020204" pitchFamily="34" charset="0"/>
            </a:endParaRPr>
          </a:p>
        </p:txBody>
      </p:sp>
      <p:sp>
        <p:nvSpPr>
          <p:cNvPr id="3075" name="Rectangle: Rounded Corners 35">
            <a:extLst>
              <a:ext uri="{FF2B5EF4-FFF2-40B4-BE49-F238E27FC236}">
                <a16:creationId xmlns:a16="http://schemas.microsoft.com/office/drawing/2014/main" id="{88B26EFE-3297-C22A-BC20-1675F1E3288E}"/>
              </a:ext>
            </a:extLst>
          </p:cNvPr>
          <p:cNvSpPr/>
          <p:nvPr/>
        </p:nvSpPr>
        <p:spPr>
          <a:xfrm>
            <a:off x="5514625" y="954894"/>
            <a:ext cx="6374276" cy="265507"/>
          </a:xfrm>
          <a:prstGeom prst="round2Same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1" b="1">
                <a:latin typeface="Century Gothic" panose="020B0502020202020204" pitchFamily="34" charset="0"/>
              </a:rPr>
              <a:t>Designing Innovatively</a:t>
            </a:r>
          </a:p>
        </p:txBody>
      </p:sp>
      <p:sp>
        <p:nvSpPr>
          <p:cNvPr id="3083" name="TextBox 3082">
            <a:extLst>
              <a:ext uri="{FF2B5EF4-FFF2-40B4-BE49-F238E27FC236}">
                <a16:creationId xmlns:a16="http://schemas.microsoft.com/office/drawing/2014/main" id="{701AF088-E883-81AA-32AB-7318F961776A}"/>
              </a:ext>
            </a:extLst>
          </p:cNvPr>
          <p:cNvSpPr txBox="1"/>
          <p:nvPr/>
        </p:nvSpPr>
        <p:spPr>
          <a:xfrm>
            <a:off x="5569277" y="1401443"/>
            <a:ext cx="1072800" cy="583200"/>
          </a:xfrm>
          <a:prstGeom prst="round2SameRect">
            <a:avLst/>
          </a:prstGeom>
          <a:noFill/>
        </p:spPr>
        <p:txBody>
          <a:bodyPr wrap="square" lIns="36000" tIns="36000" rIns="36000" bIns="36000" rtlCol="0">
            <a:normAutofit fontScale="92500" lnSpcReduction="10000"/>
          </a:bodyPr>
          <a:lstStyle/>
          <a:p>
            <a:pPr algn="ctr"/>
            <a:r>
              <a:rPr lang="en-GB" sz="1200" b="1">
                <a:solidFill>
                  <a:schemeClr val="bg1"/>
                </a:solidFill>
                <a:latin typeface="Century Gothic" panose="020B0502020202020204" pitchFamily="34" charset="0"/>
                <a:ea typeface="Sans Serif Collection" panose="020B0502040504020204" pitchFamily="34" charset="0"/>
                <a:cs typeface="Arial" panose="020B0604020202020204" pitchFamily="34" charset="0"/>
              </a:rPr>
              <a:t>New Models</a:t>
            </a:r>
            <a:br>
              <a:rPr lang="en-GB" sz="1200" b="1">
                <a:solidFill>
                  <a:schemeClr val="bg1"/>
                </a:solidFill>
                <a:latin typeface="Century Gothic" panose="020B0502020202020204" pitchFamily="34" charset="0"/>
                <a:ea typeface="Sans Serif Collection" panose="020B0502040504020204" pitchFamily="34" charset="0"/>
                <a:cs typeface="Arial" panose="020B0604020202020204" pitchFamily="34" charset="0"/>
              </a:rPr>
            </a:br>
            <a:r>
              <a:rPr lang="en-GB" sz="1200" b="1">
                <a:solidFill>
                  <a:schemeClr val="bg1"/>
                </a:solidFill>
                <a:latin typeface="Century Gothic" panose="020B0502020202020204" pitchFamily="34" charset="0"/>
                <a:ea typeface="Sans Serif Collection" panose="020B0502040504020204" pitchFamily="34" charset="0"/>
                <a:cs typeface="Arial" panose="020B0604020202020204" pitchFamily="34" charset="0"/>
              </a:rPr>
              <a:t> of Meeting Priority Needs</a:t>
            </a:r>
          </a:p>
        </p:txBody>
      </p:sp>
      <p:sp>
        <p:nvSpPr>
          <p:cNvPr id="3084" name="TextBox 3083">
            <a:extLst>
              <a:ext uri="{FF2B5EF4-FFF2-40B4-BE49-F238E27FC236}">
                <a16:creationId xmlns:a16="http://schemas.microsoft.com/office/drawing/2014/main" id="{0A9D0455-4222-BBC8-AF4A-1C9D6FE44ACB}"/>
              </a:ext>
            </a:extLst>
          </p:cNvPr>
          <p:cNvSpPr txBox="1"/>
          <p:nvPr/>
        </p:nvSpPr>
        <p:spPr>
          <a:xfrm>
            <a:off x="5580815" y="2427621"/>
            <a:ext cx="1072800" cy="583200"/>
          </a:xfrm>
          <a:prstGeom prst="round2SameRect">
            <a:avLst/>
          </a:prstGeom>
          <a:noFill/>
        </p:spPr>
        <p:txBody>
          <a:bodyPr wrap="square" lIns="36000" tIns="36000" rIns="36000" bIns="36000" rtlCol="0">
            <a:normAutofit/>
          </a:bodyPr>
          <a:lstStyle/>
          <a:p>
            <a:pPr algn="ctr"/>
            <a:r>
              <a:rPr lang="en-GB" sz="1200" b="1">
                <a:solidFill>
                  <a:schemeClr val="bg1"/>
                </a:solidFill>
                <a:latin typeface="Century Gothic" panose="020B0502020202020204" pitchFamily="34" charset="0"/>
                <a:ea typeface="Sans Serif Collection" panose="020B0502040504020204" pitchFamily="34" charset="0"/>
                <a:cs typeface="Arial" panose="020B0604020202020204" pitchFamily="34" charset="0"/>
              </a:rPr>
              <a:t>Innovation</a:t>
            </a:r>
          </a:p>
        </p:txBody>
      </p:sp>
      <p:sp>
        <p:nvSpPr>
          <p:cNvPr id="3098" name="TextBox 3097">
            <a:extLst>
              <a:ext uri="{FF2B5EF4-FFF2-40B4-BE49-F238E27FC236}">
                <a16:creationId xmlns:a16="http://schemas.microsoft.com/office/drawing/2014/main" id="{FC3E671F-4389-F71F-927A-89C07760BE86}"/>
              </a:ext>
            </a:extLst>
          </p:cNvPr>
          <p:cNvSpPr txBox="1"/>
          <p:nvPr/>
        </p:nvSpPr>
        <p:spPr>
          <a:xfrm>
            <a:off x="6721277" y="1224931"/>
            <a:ext cx="5164871" cy="1954381"/>
          </a:xfrm>
          <a:prstGeom prst="rect">
            <a:avLst/>
          </a:prstGeom>
          <a:noFill/>
          <a:ln>
            <a:noFill/>
          </a:ln>
        </p:spPr>
        <p:txBody>
          <a:bodyPr wrap="square" lIns="91440" tIns="45720" rIns="91440" bIns="45720" rtlCol="0" anchor="t">
            <a:spAutoFit/>
          </a:bodyPr>
          <a:lstStyle/>
          <a:p>
            <a:r>
              <a:rPr lang="en-GB" sz="1100">
                <a:solidFill>
                  <a:srgbClr val="595959"/>
                </a:solidFill>
                <a:latin typeface="Century Gothic"/>
              </a:rPr>
              <a:t>Al may be at the forefront of modern technology, but public service leaders still have a responsibility to consider its features and understand how AI, with its breadth of capabilities, will meet the needs of the community in the best way possible. </a:t>
            </a:r>
          </a:p>
          <a:p>
            <a:endParaRPr lang="en-GB" sz="1100">
              <a:solidFill>
                <a:srgbClr val="595959"/>
              </a:solidFill>
              <a:latin typeface="Century Gothic" panose="020B0502020202020204" pitchFamily="34" charset="0"/>
            </a:endParaRPr>
          </a:p>
          <a:p>
            <a:r>
              <a:rPr lang="en-GB" sz="1100">
                <a:solidFill>
                  <a:srgbClr val="595959"/>
                </a:solidFill>
                <a:latin typeface="Century Gothic"/>
              </a:rPr>
              <a:t>Practical considerations:</a:t>
            </a:r>
          </a:p>
          <a:p>
            <a:pPr marL="171450" indent="-171450">
              <a:buFont typeface="Arial" panose="020B0604020202020204" pitchFamily="34" charset="0"/>
              <a:buChar char="•"/>
            </a:pPr>
            <a:r>
              <a:rPr lang="en-GB" sz="1100">
                <a:solidFill>
                  <a:srgbClr val="595959"/>
                </a:solidFill>
                <a:latin typeface="Century Gothic"/>
              </a:rPr>
              <a:t>Have all service positions and areas been assessed against how AI could support them?</a:t>
            </a:r>
          </a:p>
          <a:p>
            <a:pPr marL="171450" indent="-171450">
              <a:buFont typeface="Arial" panose="020B0604020202020204" pitchFamily="34" charset="0"/>
              <a:buChar char="•"/>
            </a:pPr>
            <a:r>
              <a:rPr lang="en-GB" sz="1100">
                <a:solidFill>
                  <a:srgbClr val="595959"/>
                </a:solidFill>
                <a:latin typeface="Century Gothic"/>
              </a:rPr>
              <a:t>What needs to be done to introduce AI in BAU ways of working?</a:t>
            </a:r>
          </a:p>
          <a:p>
            <a:pPr marL="171450" indent="-171450">
              <a:buFont typeface="Arial" panose="020B0604020202020204" pitchFamily="34" charset="0"/>
              <a:buChar char="•"/>
            </a:pPr>
            <a:r>
              <a:rPr lang="en-GB" sz="1100">
                <a:solidFill>
                  <a:srgbClr val="595959"/>
                </a:solidFill>
                <a:latin typeface="Century Gothic"/>
              </a:rPr>
              <a:t>Is there a long-term plan outlining what the council wants to achieve using AI?</a:t>
            </a:r>
          </a:p>
        </p:txBody>
      </p:sp>
      <p:grpSp>
        <p:nvGrpSpPr>
          <p:cNvPr id="12" name="Group 11">
            <a:extLst>
              <a:ext uri="{FF2B5EF4-FFF2-40B4-BE49-F238E27FC236}">
                <a16:creationId xmlns:a16="http://schemas.microsoft.com/office/drawing/2014/main" id="{7919031D-83EB-0A14-EEBE-A50C2727F444}"/>
              </a:ext>
            </a:extLst>
          </p:cNvPr>
          <p:cNvGrpSpPr/>
          <p:nvPr/>
        </p:nvGrpSpPr>
        <p:grpSpPr>
          <a:xfrm>
            <a:off x="5533640" y="3207389"/>
            <a:ext cx="6374276" cy="2931639"/>
            <a:chOff x="5517185" y="3725721"/>
            <a:chExt cx="6374276" cy="2722138"/>
          </a:xfrm>
        </p:grpSpPr>
        <p:sp>
          <p:nvSpPr>
            <p:cNvPr id="3092" name="Rectangle: Top Corners Rounded 3091">
              <a:extLst>
                <a:ext uri="{FF2B5EF4-FFF2-40B4-BE49-F238E27FC236}">
                  <a16:creationId xmlns:a16="http://schemas.microsoft.com/office/drawing/2014/main" id="{C6571442-D745-E1D9-ADAB-B23FCC9267C8}"/>
                </a:ext>
              </a:extLst>
            </p:cNvPr>
            <p:cNvSpPr/>
            <p:nvPr/>
          </p:nvSpPr>
          <p:spPr>
            <a:xfrm>
              <a:off x="5517185" y="3992682"/>
              <a:ext cx="3380950" cy="2395658"/>
            </a:xfrm>
            <a:prstGeom prst="round2SameRect">
              <a:avLst>
                <a:gd name="adj1" fmla="val 0"/>
                <a:gd name="adj2" fmla="val 10938"/>
              </a:avLst>
            </a:prstGeom>
            <a:solidFill>
              <a:srgbClr val="1399D6"/>
            </a:solidFill>
            <a:ln>
              <a:solidFill>
                <a:srgbClr val="1399D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latin typeface="Century Gothic" panose="020B0502020202020204" pitchFamily="34" charset="0"/>
              </a:endParaRPr>
            </a:p>
          </p:txBody>
        </p:sp>
        <p:sp>
          <p:nvSpPr>
            <p:cNvPr id="3093" name="Rectangle 3092">
              <a:extLst>
                <a:ext uri="{FF2B5EF4-FFF2-40B4-BE49-F238E27FC236}">
                  <a16:creationId xmlns:a16="http://schemas.microsoft.com/office/drawing/2014/main" id="{B5AD1FA2-863D-3A1A-CC43-BC745E58486F}"/>
                </a:ext>
              </a:extLst>
            </p:cNvPr>
            <p:cNvSpPr/>
            <p:nvPr/>
          </p:nvSpPr>
          <p:spPr>
            <a:xfrm>
              <a:off x="6642896" y="3987869"/>
              <a:ext cx="2576165" cy="2459990"/>
            </a:xfrm>
            <a:prstGeom prst="rect">
              <a:avLst/>
            </a:prstGeom>
            <a:solidFill>
              <a:schemeClr val="bg2"/>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latin typeface="Century Gothic" panose="020B0502020202020204" pitchFamily="34" charset="0"/>
              </a:endParaRPr>
            </a:p>
          </p:txBody>
        </p:sp>
        <p:sp>
          <p:nvSpPr>
            <p:cNvPr id="3095" name="Rectangle: Rounded Corners 3094">
              <a:extLst>
                <a:ext uri="{FF2B5EF4-FFF2-40B4-BE49-F238E27FC236}">
                  <a16:creationId xmlns:a16="http://schemas.microsoft.com/office/drawing/2014/main" id="{CC126383-241F-76CE-91EA-86DC79C58359}"/>
                </a:ext>
              </a:extLst>
            </p:cNvPr>
            <p:cNvSpPr/>
            <p:nvPr/>
          </p:nvSpPr>
          <p:spPr>
            <a:xfrm>
              <a:off x="5517185" y="3725721"/>
              <a:ext cx="6374276" cy="2579645"/>
            </a:xfrm>
            <a:prstGeom prst="roundRect">
              <a:avLst>
                <a:gd name="adj" fmla="val 9552"/>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latin typeface="Century Gothic" panose="020B0502020202020204" pitchFamily="34" charset="0"/>
              </a:endParaRPr>
            </a:p>
          </p:txBody>
        </p:sp>
        <p:sp>
          <p:nvSpPr>
            <p:cNvPr id="3097" name="TextBox 3096">
              <a:extLst>
                <a:ext uri="{FF2B5EF4-FFF2-40B4-BE49-F238E27FC236}">
                  <a16:creationId xmlns:a16="http://schemas.microsoft.com/office/drawing/2014/main" id="{E56DF7A2-3286-55BF-5D4A-576AFAA63F8F}"/>
                </a:ext>
              </a:extLst>
            </p:cNvPr>
            <p:cNvSpPr txBox="1"/>
            <p:nvPr/>
          </p:nvSpPr>
          <p:spPr>
            <a:xfrm>
              <a:off x="5517185" y="4899715"/>
              <a:ext cx="1072800" cy="611643"/>
            </a:xfrm>
            <a:prstGeom prst="rect">
              <a:avLst/>
            </a:prstGeom>
            <a:noFill/>
          </p:spPr>
          <p:txBody>
            <a:bodyPr wrap="square" lIns="36000" tIns="36000" rIns="36000" bIns="36000" rtlCol="0" anchor="ctr">
              <a:normAutofit/>
            </a:bodyPr>
            <a:lstStyle/>
            <a:p>
              <a:pPr algn="ctr"/>
              <a:r>
                <a:rPr lang="en-GB" sz="1200" b="1">
                  <a:solidFill>
                    <a:schemeClr val="bg1"/>
                  </a:solidFill>
                  <a:latin typeface="Century Gothic" panose="020B0502020202020204" pitchFamily="34" charset="0"/>
                  <a:ea typeface="Sans Serif Collection" panose="020B0502040504020204" pitchFamily="34" charset="0"/>
                  <a:cs typeface="Arial" panose="020B0604020202020204" pitchFamily="34" charset="0"/>
                </a:rPr>
                <a:t>Learning</a:t>
              </a:r>
            </a:p>
          </p:txBody>
        </p:sp>
        <p:sp>
          <p:nvSpPr>
            <p:cNvPr id="3099" name="TextBox 3098">
              <a:extLst>
                <a:ext uri="{FF2B5EF4-FFF2-40B4-BE49-F238E27FC236}">
                  <a16:creationId xmlns:a16="http://schemas.microsoft.com/office/drawing/2014/main" id="{CF362945-16D9-F1FF-FD29-2C9804CC6F0B}"/>
                </a:ext>
              </a:extLst>
            </p:cNvPr>
            <p:cNvSpPr txBox="1"/>
            <p:nvPr/>
          </p:nvSpPr>
          <p:spPr>
            <a:xfrm>
              <a:off x="6632172" y="4004422"/>
              <a:ext cx="5235745" cy="2286257"/>
            </a:xfrm>
            <a:prstGeom prst="rect">
              <a:avLst/>
            </a:prstGeom>
            <a:noFill/>
            <a:ln>
              <a:noFill/>
            </a:ln>
          </p:spPr>
          <p:txBody>
            <a:bodyPr wrap="square" lIns="91440" tIns="45720" rIns="91440" bIns="45720" rtlCol="0" anchor="t">
              <a:spAutoFit/>
            </a:bodyPr>
            <a:lstStyle/>
            <a:p>
              <a:r>
                <a:rPr lang="en-GB" sz="1100">
                  <a:solidFill>
                    <a:srgbClr val="595959"/>
                  </a:solidFill>
                  <a:latin typeface="Century Gothic"/>
                </a:rPr>
                <a:t>AI is new and people need new skills and understanding to use it effectively, with confidence, and security. Training is necessary to enable service workers to get the best out of AI as a new technology. </a:t>
              </a:r>
            </a:p>
            <a:p>
              <a:endParaRPr lang="en-GB" sz="1100">
                <a:solidFill>
                  <a:srgbClr val="595959"/>
                </a:solidFill>
                <a:latin typeface="Century Gothic" panose="020B0502020202020204" pitchFamily="34" charset="0"/>
              </a:endParaRPr>
            </a:p>
            <a:p>
              <a:r>
                <a:rPr lang="en-GB" sz="1100">
                  <a:solidFill>
                    <a:srgbClr val="595959"/>
                  </a:solidFill>
                  <a:latin typeface="Century Gothic"/>
                </a:rPr>
                <a:t>Practical considerations: </a:t>
              </a:r>
            </a:p>
            <a:p>
              <a:pPr marL="171450" indent="-171450">
                <a:buFont typeface="Arial" panose="020B0604020202020204" pitchFamily="34" charset="0"/>
                <a:buChar char="•"/>
              </a:pPr>
              <a:r>
                <a:rPr lang="en-GB" sz="1100">
                  <a:solidFill>
                    <a:srgbClr val="595959"/>
                  </a:solidFill>
                  <a:latin typeface="Century Gothic"/>
                </a:rPr>
                <a:t>Is there a list that details all the service workers that will need training, and does it specify what training they require, and when they need it? </a:t>
              </a:r>
            </a:p>
            <a:p>
              <a:pPr marL="171450" indent="-171450">
                <a:buFont typeface="Arial" panose="020B0604020202020204" pitchFamily="34" charset="0"/>
                <a:buChar char="•"/>
              </a:pPr>
              <a:r>
                <a:rPr lang="en-GB" sz="1100">
                  <a:solidFill>
                    <a:srgbClr val="595959"/>
                  </a:solidFill>
                  <a:latin typeface="Century Gothic"/>
                </a:rPr>
                <a:t>Have champions been identified to support AI roll-out and upskilling?</a:t>
              </a:r>
            </a:p>
            <a:p>
              <a:pPr marL="171450" indent="-171450">
                <a:buFont typeface="Arial" panose="020B0604020202020204" pitchFamily="34" charset="0"/>
                <a:buChar char="•"/>
              </a:pPr>
              <a:r>
                <a:rPr lang="en-GB" sz="1100">
                  <a:solidFill>
                    <a:srgbClr val="595959"/>
                  </a:solidFill>
                  <a:latin typeface="Century Gothic"/>
                </a:rPr>
                <a:t>What training modules and materials are necessary for different teams to thrive? </a:t>
              </a:r>
            </a:p>
            <a:p>
              <a:pPr marL="171450" indent="-171450">
                <a:buFont typeface="Arial" panose="020B0604020202020204" pitchFamily="34" charset="0"/>
                <a:buChar char="•"/>
              </a:pPr>
              <a:r>
                <a:rPr lang="en-GB" sz="1100">
                  <a:solidFill>
                    <a:srgbClr val="595959"/>
                  </a:solidFill>
                  <a:latin typeface="Century Gothic"/>
                </a:rPr>
                <a:t>Has training been provided for the new roles that team members can take on due to improved efficiencies through AI?</a:t>
              </a:r>
            </a:p>
            <a:p>
              <a:pPr marL="171450" indent="-171450">
                <a:buFont typeface="Arial" panose="020B0604020202020204" pitchFamily="34" charset="0"/>
                <a:buChar char="•"/>
              </a:pPr>
              <a:r>
                <a:rPr lang="en-GB" sz="1100">
                  <a:solidFill>
                    <a:srgbClr val="595959"/>
                  </a:solidFill>
                  <a:latin typeface="Century Gothic"/>
                </a:rPr>
                <a:t>Has a plan been put together that provides further detail on the support the workforce will receive to enable sustainable adoption of AI?</a:t>
              </a:r>
            </a:p>
          </p:txBody>
        </p:sp>
      </p:grpSp>
      <p:sp>
        <p:nvSpPr>
          <p:cNvPr id="3094" name="Rectangle: Rounded Corners 35">
            <a:extLst>
              <a:ext uri="{FF2B5EF4-FFF2-40B4-BE49-F238E27FC236}">
                <a16:creationId xmlns:a16="http://schemas.microsoft.com/office/drawing/2014/main" id="{B6DE6771-AEB8-5D1C-28B8-7ADC6E699D21}"/>
              </a:ext>
            </a:extLst>
          </p:cNvPr>
          <p:cNvSpPr/>
          <p:nvPr/>
        </p:nvSpPr>
        <p:spPr>
          <a:xfrm>
            <a:off x="5526862" y="3248098"/>
            <a:ext cx="6374276" cy="265507"/>
          </a:xfrm>
          <a:prstGeom prst="round2SameRect">
            <a:avLst>
              <a:gd name="adj1" fmla="val 50000"/>
              <a:gd name="adj2" fmla="val 0"/>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1" b="1">
                <a:latin typeface="Century Gothic" panose="020B0502020202020204" pitchFamily="34" charset="0"/>
              </a:rPr>
              <a:t>Training and Upskilling</a:t>
            </a:r>
          </a:p>
        </p:txBody>
      </p:sp>
    </p:spTree>
    <p:extLst>
      <p:ext uri="{BB962C8B-B14F-4D97-AF65-F5344CB8AC3E}">
        <p14:creationId xmlns:p14="http://schemas.microsoft.com/office/powerpoint/2010/main" val="18270088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9BEBD-71B2-FDB0-901F-2969F7912927}"/>
              </a:ext>
            </a:extLst>
          </p:cNvPr>
          <p:cNvSpPr>
            <a:spLocks noGrp="1"/>
          </p:cNvSpPr>
          <p:nvPr>
            <p:ph type="title"/>
          </p:nvPr>
        </p:nvSpPr>
        <p:spPr/>
        <p:txBody>
          <a:bodyPr>
            <a:normAutofit fontScale="90000"/>
          </a:bodyPr>
          <a:lstStyle/>
          <a:p>
            <a:r>
              <a:rPr lang="en-GB">
                <a:solidFill>
                  <a:srgbClr val="8C5F97"/>
                </a:solidFill>
              </a:rPr>
              <a:t>Practically applying the principles</a:t>
            </a:r>
          </a:p>
        </p:txBody>
      </p:sp>
      <p:sp>
        <p:nvSpPr>
          <p:cNvPr id="4" name="Slide Number Placeholder 3">
            <a:extLst>
              <a:ext uri="{FF2B5EF4-FFF2-40B4-BE49-F238E27FC236}">
                <a16:creationId xmlns:a16="http://schemas.microsoft.com/office/drawing/2014/main" id="{2E361F19-D793-3EFA-A495-5199B55F7C3E}"/>
              </a:ext>
            </a:extLst>
          </p:cNvPr>
          <p:cNvSpPr>
            <a:spLocks noGrp="1"/>
          </p:cNvSpPr>
          <p:nvPr>
            <p:ph type="sldNum" sz="quarter" idx="4294967295"/>
          </p:nvPr>
        </p:nvSpPr>
        <p:spPr>
          <a:xfrm>
            <a:off x="9221789" y="6354431"/>
            <a:ext cx="2706687" cy="362282"/>
          </a:xfrm>
        </p:spPr>
        <p:txBody>
          <a:bodyPr/>
          <a:lstStyle/>
          <a:p>
            <a:fld id="{6D317083-583A-4C42-B2C5-F5A08834B545}" type="slidenum">
              <a:rPr lang="en-GB" smtClean="0"/>
              <a:t>21</a:t>
            </a:fld>
            <a:endParaRPr lang="en-GB"/>
          </a:p>
        </p:txBody>
      </p:sp>
      <p:grpSp>
        <p:nvGrpSpPr>
          <p:cNvPr id="16" name="Group 15">
            <a:extLst>
              <a:ext uri="{FF2B5EF4-FFF2-40B4-BE49-F238E27FC236}">
                <a16:creationId xmlns:a16="http://schemas.microsoft.com/office/drawing/2014/main" id="{1358370B-620B-E07E-892F-D1A6D83AFF2D}"/>
              </a:ext>
            </a:extLst>
          </p:cNvPr>
          <p:cNvGrpSpPr/>
          <p:nvPr/>
        </p:nvGrpSpPr>
        <p:grpSpPr>
          <a:xfrm>
            <a:off x="273033" y="1191711"/>
            <a:ext cx="4737664" cy="4733294"/>
            <a:chOff x="273032" y="1191710"/>
            <a:chExt cx="4737664" cy="4733293"/>
          </a:xfrm>
        </p:grpSpPr>
        <p:grpSp>
          <p:nvGrpSpPr>
            <p:cNvPr id="26" name="Group 25">
              <a:extLst>
                <a:ext uri="{FF2B5EF4-FFF2-40B4-BE49-F238E27FC236}">
                  <a16:creationId xmlns:a16="http://schemas.microsoft.com/office/drawing/2014/main" id="{1F6E97E6-60E1-0FB5-D6AE-A4DF27D37125}"/>
                </a:ext>
              </a:extLst>
            </p:cNvPr>
            <p:cNvGrpSpPr/>
            <p:nvPr/>
          </p:nvGrpSpPr>
          <p:grpSpPr>
            <a:xfrm>
              <a:off x="273032" y="1194603"/>
              <a:ext cx="4731526" cy="4730400"/>
              <a:chOff x="273032" y="1194603"/>
              <a:chExt cx="4731526" cy="4730400"/>
            </a:xfrm>
            <a:solidFill>
              <a:schemeClr val="bg2">
                <a:lumMod val="85000"/>
              </a:schemeClr>
            </a:solidFill>
          </p:grpSpPr>
          <p:sp>
            <p:nvSpPr>
              <p:cNvPr id="5" name="Partial Circle 4">
                <a:extLst>
                  <a:ext uri="{FF2B5EF4-FFF2-40B4-BE49-F238E27FC236}">
                    <a16:creationId xmlns:a16="http://schemas.microsoft.com/office/drawing/2014/main" id="{46C04888-6E4D-B8CD-50E4-CA0608207355}"/>
                  </a:ext>
                </a:extLst>
              </p:cNvPr>
              <p:cNvSpPr/>
              <p:nvPr/>
            </p:nvSpPr>
            <p:spPr>
              <a:xfrm>
                <a:off x="274158" y="1194603"/>
                <a:ext cx="4730400" cy="4730400"/>
              </a:xfrm>
              <a:prstGeom prst="pie">
                <a:avLst>
                  <a:gd name="adj1" fmla="val 11886005"/>
                  <a:gd name="adj2" fmla="val 16204148"/>
                </a:avLst>
              </a:prstGeom>
              <a:grpFill/>
              <a:ln w="2857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solidFill>
                    <a:schemeClr val="tx1"/>
                  </a:solidFill>
                  <a:latin typeface="Century Gothic" panose="020B0502020202020204" pitchFamily="34" charset="0"/>
                </a:endParaRPr>
              </a:p>
            </p:txBody>
          </p:sp>
          <p:sp>
            <p:nvSpPr>
              <p:cNvPr id="22" name="Partial Circle 21">
                <a:extLst>
                  <a:ext uri="{FF2B5EF4-FFF2-40B4-BE49-F238E27FC236}">
                    <a16:creationId xmlns:a16="http://schemas.microsoft.com/office/drawing/2014/main" id="{F360C8B0-C0C7-B859-808E-E7DA16EC9AA4}"/>
                  </a:ext>
                </a:extLst>
              </p:cNvPr>
              <p:cNvSpPr/>
              <p:nvPr/>
            </p:nvSpPr>
            <p:spPr>
              <a:xfrm rot="17281298">
                <a:off x="274158" y="1194603"/>
                <a:ext cx="4730400" cy="4730400"/>
              </a:xfrm>
              <a:prstGeom prst="pie">
                <a:avLst>
                  <a:gd name="adj1" fmla="val 11886005"/>
                  <a:gd name="adj2" fmla="val 16204148"/>
                </a:avLst>
              </a:prstGeom>
              <a:grpFill/>
              <a:ln w="2857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solidFill>
                    <a:schemeClr val="tx1"/>
                  </a:solidFill>
                  <a:latin typeface="Century Gothic" panose="020B0502020202020204" pitchFamily="34" charset="0"/>
                </a:endParaRPr>
              </a:p>
            </p:txBody>
          </p:sp>
          <p:sp>
            <p:nvSpPr>
              <p:cNvPr id="23" name="Partial Circle 22">
                <a:extLst>
                  <a:ext uri="{FF2B5EF4-FFF2-40B4-BE49-F238E27FC236}">
                    <a16:creationId xmlns:a16="http://schemas.microsoft.com/office/drawing/2014/main" id="{C094FDE1-AC27-F514-49A5-C9D39F041E50}"/>
                  </a:ext>
                </a:extLst>
              </p:cNvPr>
              <p:cNvSpPr/>
              <p:nvPr/>
            </p:nvSpPr>
            <p:spPr>
              <a:xfrm rot="12962867">
                <a:off x="274158" y="1194603"/>
                <a:ext cx="4730400" cy="4730400"/>
              </a:xfrm>
              <a:prstGeom prst="pie">
                <a:avLst>
                  <a:gd name="adj1" fmla="val 11886005"/>
                  <a:gd name="adj2" fmla="val 16204148"/>
                </a:avLst>
              </a:prstGeom>
              <a:grpFill/>
              <a:ln w="2857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solidFill>
                    <a:schemeClr val="tx1"/>
                  </a:solidFill>
                  <a:latin typeface="Century Gothic" panose="020B0502020202020204" pitchFamily="34" charset="0"/>
                </a:endParaRPr>
              </a:p>
            </p:txBody>
          </p:sp>
          <p:sp>
            <p:nvSpPr>
              <p:cNvPr id="24" name="Partial Circle 23">
                <a:extLst>
                  <a:ext uri="{FF2B5EF4-FFF2-40B4-BE49-F238E27FC236}">
                    <a16:creationId xmlns:a16="http://schemas.microsoft.com/office/drawing/2014/main" id="{F14DBD88-D764-E3B9-2F9D-2A55F75C4FE2}"/>
                  </a:ext>
                </a:extLst>
              </p:cNvPr>
              <p:cNvSpPr/>
              <p:nvPr/>
            </p:nvSpPr>
            <p:spPr>
              <a:xfrm rot="8629641">
                <a:off x="273032" y="1194603"/>
                <a:ext cx="4730400" cy="4730400"/>
              </a:xfrm>
              <a:prstGeom prst="pie">
                <a:avLst>
                  <a:gd name="adj1" fmla="val 11886005"/>
                  <a:gd name="adj2" fmla="val 16204148"/>
                </a:avLst>
              </a:prstGeom>
              <a:grpFill/>
              <a:ln w="2857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solidFill>
                    <a:schemeClr val="tx1"/>
                  </a:solidFill>
                  <a:latin typeface="Century Gothic" panose="020B0502020202020204" pitchFamily="34" charset="0"/>
                </a:endParaRPr>
              </a:p>
            </p:txBody>
          </p:sp>
          <p:sp>
            <p:nvSpPr>
              <p:cNvPr id="25" name="Partial Circle 24">
                <a:extLst>
                  <a:ext uri="{FF2B5EF4-FFF2-40B4-BE49-F238E27FC236}">
                    <a16:creationId xmlns:a16="http://schemas.microsoft.com/office/drawing/2014/main" id="{71031575-2D93-613A-09F5-9D9D21EB5A6A}"/>
                  </a:ext>
                </a:extLst>
              </p:cNvPr>
              <p:cNvSpPr/>
              <p:nvPr/>
            </p:nvSpPr>
            <p:spPr>
              <a:xfrm rot="4323983">
                <a:off x="273032" y="1194603"/>
                <a:ext cx="4730400" cy="4730400"/>
              </a:xfrm>
              <a:prstGeom prst="pie">
                <a:avLst>
                  <a:gd name="adj1" fmla="val 11886005"/>
                  <a:gd name="adj2" fmla="val 16204148"/>
                </a:avLst>
              </a:prstGeom>
              <a:grpFill/>
              <a:ln w="2857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solidFill>
                    <a:schemeClr val="tx1"/>
                  </a:solidFill>
                  <a:latin typeface="Century Gothic" panose="020B0502020202020204" pitchFamily="34" charset="0"/>
                </a:endParaRPr>
              </a:p>
            </p:txBody>
          </p:sp>
        </p:grpSp>
        <p:grpSp>
          <p:nvGrpSpPr>
            <p:cNvPr id="62" name="Group 61">
              <a:extLst>
                <a:ext uri="{FF2B5EF4-FFF2-40B4-BE49-F238E27FC236}">
                  <a16:creationId xmlns:a16="http://schemas.microsoft.com/office/drawing/2014/main" id="{39C3FDA0-878D-9D4E-5777-D33C322CCD3F}"/>
                </a:ext>
              </a:extLst>
            </p:cNvPr>
            <p:cNvGrpSpPr/>
            <p:nvPr/>
          </p:nvGrpSpPr>
          <p:grpSpPr>
            <a:xfrm>
              <a:off x="1067395" y="1988402"/>
              <a:ext cx="3142801" cy="3142801"/>
              <a:chOff x="1067395" y="1988402"/>
              <a:chExt cx="3142801" cy="3142801"/>
            </a:xfrm>
          </p:grpSpPr>
          <p:sp>
            <p:nvSpPr>
              <p:cNvPr id="30" name="Partial Circle 29">
                <a:extLst>
                  <a:ext uri="{FF2B5EF4-FFF2-40B4-BE49-F238E27FC236}">
                    <a16:creationId xmlns:a16="http://schemas.microsoft.com/office/drawing/2014/main" id="{10DD38DC-2F9E-056F-09E9-6DCC73A6832F}"/>
                  </a:ext>
                </a:extLst>
              </p:cNvPr>
              <p:cNvSpPr/>
              <p:nvPr/>
            </p:nvSpPr>
            <p:spPr>
              <a:xfrm rot="17275485">
                <a:off x="1067672" y="1989243"/>
                <a:ext cx="3141119" cy="3141119"/>
              </a:xfrm>
              <a:prstGeom prst="pie">
                <a:avLst>
                  <a:gd name="adj1" fmla="val 11886005"/>
                  <a:gd name="adj2" fmla="val 16204148"/>
                </a:avLst>
              </a:prstGeom>
              <a:solidFill>
                <a:srgbClr val="1399D6"/>
              </a:solidFill>
              <a:ln w="2857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solidFill>
                    <a:schemeClr val="tx1"/>
                  </a:solidFill>
                  <a:latin typeface="Century Gothic" panose="020B0502020202020204" pitchFamily="34" charset="0"/>
                </a:endParaRPr>
              </a:p>
            </p:txBody>
          </p:sp>
          <p:sp>
            <p:nvSpPr>
              <p:cNvPr id="44" name="Partial Circle 43">
                <a:extLst>
                  <a:ext uri="{FF2B5EF4-FFF2-40B4-BE49-F238E27FC236}">
                    <a16:creationId xmlns:a16="http://schemas.microsoft.com/office/drawing/2014/main" id="{210A3B40-DD4D-BD5B-26BB-701B2407A208}"/>
                  </a:ext>
                </a:extLst>
              </p:cNvPr>
              <p:cNvSpPr/>
              <p:nvPr/>
            </p:nvSpPr>
            <p:spPr>
              <a:xfrm rot="12955750">
                <a:off x="1067672" y="1989243"/>
                <a:ext cx="3141119" cy="3141119"/>
              </a:xfrm>
              <a:prstGeom prst="pie">
                <a:avLst>
                  <a:gd name="adj1" fmla="val 11886005"/>
                  <a:gd name="adj2" fmla="val 16204148"/>
                </a:avLst>
              </a:prstGeom>
              <a:solidFill>
                <a:schemeClr val="tx1"/>
              </a:solidFill>
              <a:ln w="2857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solidFill>
                    <a:schemeClr val="tx1"/>
                  </a:solidFill>
                  <a:latin typeface="Century Gothic" panose="020B0502020202020204" pitchFamily="34" charset="0"/>
                </a:endParaRPr>
              </a:p>
            </p:txBody>
          </p:sp>
          <p:sp>
            <p:nvSpPr>
              <p:cNvPr id="45" name="Partial Circle 44">
                <a:extLst>
                  <a:ext uri="{FF2B5EF4-FFF2-40B4-BE49-F238E27FC236}">
                    <a16:creationId xmlns:a16="http://schemas.microsoft.com/office/drawing/2014/main" id="{1A217AAD-0F2E-77E0-D64B-2944F9632374}"/>
                  </a:ext>
                </a:extLst>
              </p:cNvPr>
              <p:cNvSpPr/>
              <p:nvPr/>
            </p:nvSpPr>
            <p:spPr>
              <a:xfrm rot="12955750">
                <a:off x="1067672" y="1989243"/>
                <a:ext cx="3141119" cy="3141119"/>
              </a:xfrm>
              <a:prstGeom prst="pie">
                <a:avLst>
                  <a:gd name="adj1" fmla="val 11886005"/>
                  <a:gd name="adj2" fmla="val 16204148"/>
                </a:avLst>
              </a:prstGeom>
              <a:solidFill>
                <a:srgbClr val="BBCE00"/>
              </a:solidFill>
              <a:ln w="2857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solidFill>
                    <a:schemeClr val="tx1"/>
                  </a:solidFill>
                  <a:latin typeface="Century Gothic" panose="020B0502020202020204" pitchFamily="34" charset="0"/>
                </a:endParaRPr>
              </a:p>
            </p:txBody>
          </p:sp>
          <p:grpSp>
            <p:nvGrpSpPr>
              <p:cNvPr id="48" name="Group 47">
                <a:extLst>
                  <a:ext uri="{FF2B5EF4-FFF2-40B4-BE49-F238E27FC236}">
                    <a16:creationId xmlns:a16="http://schemas.microsoft.com/office/drawing/2014/main" id="{8318C062-AAD6-C449-F932-8B0EB18FA157}"/>
                  </a:ext>
                </a:extLst>
              </p:cNvPr>
              <p:cNvGrpSpPr/>
              <p:nvPr/>
            </p:nvGrpSpPr>
            <p:grpSpPr>
              <a:xfrm>
                <a:off x="1067395" y="1988403"/>
                <a:ext cx="3142801" cy="3142800"/>
                <a:chOff x="1067395" y="1988403"/>
                <a:chExt cx="3142801" cy="3142800"/>
              </a:xfrm>
            </p:grpSpPr>
            <p:sp>
              <p:nvSpPr>
                <p:cNvPr id="46" name="Partial Circle 45">
                  <a:extLst>
                    <a:ext uri="{FF2B5EF4-FFF2-40B4-BE49-F238E27FC236}">
                      <a16:creationId xmlns:a16="http://schemas.microsoft.com/office/drawing/2014/main" id="{ECF8533C-A550-3D38-7F5F-BFC4F44763E3}"/>
                    </a:ext>
                  </a:extLst>
                </p:cNvPr>
                <p:cNvSpPr/>
                <p:nvPr/>
              </p:nvSpPr>
              <p:spPr>
                <a:xfrm rot="10800000">
                  <a:off x="1067396" y="1988403"/>
                  <a:ext cx="3142800" cy="3142800"/>
                </a:xfrm>
                <a:prstGeom prst="pie">
                  <a:avLst>
                    <a:gd name="adj1" fmla="val 11886005"/>
                    <a:gd name="adj2" fmla="val 14024542"/>
                  </a:avLst>
                </a:prstGeom>
                <a:solidFill>
                  <a:srgbClr val="FABC00"/>
                </a:solidFill>
                <a:ln w="2857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solidFill>
                      <a:schemeClr val="tx1"/>
                    </a:solidFill>
                    <a:latin typeface="Century Gothic" panose="020B0502020202020204" pitchFamily="34" charset="0"/>
                  </a:endParaRPr>
                </a:p>
              </p:txBody>
            </p:sp>
            <p:sp>
              <p:nvSpPr>
                <p:cNvPr id="47" name="Partial Circle 46">
                  <a:extLst>
                    <a:ext uri="{FF2B5EF4-FFF2-40B4-BE49-F238E27FC236}">
                      <a16:creationId xmlns:a16="http://schemas.microsoft.com/office/drawing/2014/main" id="{BC42D105-DEC0-FAD5-3E9D-09537B526A6E}"/>
                    </a:ext>
                  </a:extLst>
                </p:cNvPr>
                <p:cNvSpPr/>
                <p:nvPr/>
              </p:nvSpPr>
              <p:spPr>
                <a:xfrm rot="8652091">
                  <a:off x="1067395" y="1988403"/>
                  <a:ext cx="3142800" cy="3142800"/>
                </a:xfrm>
                <a:prstGeom prst="pie">
                  <a:avLst>
                    <a:gd name="adj1" fmla="val 11886005"/>
                    <a:gd name="adj2" fmla="val 14024542"/>
                  </a:avLst>
                </a:prstGeom>
                <a:solidFill>
                  <a:srgbClr val="E7680A"/>
                </a:solidFill>
                <a:ln w="2857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solidFill>
                      <a:schemeClr val="tx1"/>
                    </a:solidFill>
                    <a:latin typeface="Century Gothic" panose="020B0502020202020204" pitchFamily="34" charset="0"/>
                  </a:endParaRPr>
                </a:p>
              </p:txBody>
            </p:sp>
          </p:grpSp>
          <p:sp>
            <p:nvSpPr>
              <p:cNvPr id="58" name="Partial Circle 57">
                <a:extLst>
                  <a:ext uri="{FF2B5EF4-FFF2-40B4-BE49-F238E27FC236}">
                    <a16:creationId xmlns:a16="http://schemas.microsoft.com/office/drawing/2014/main" id="{8CFD8454-6339-851B-54BA-D3C96978B1AB}"/>
                  </a:ext>
                </a:extLst>
              </p:cNvPr>
              <p:cNvSpPr/>
              <p:nvPr/>
            </p:nvSpPr>
            <p:spPr>
              <a:xfrm rot="2173702">
                <a:off x="1067395" y="1988402"/>
                <a:ext cx="3142800" cy="3142800"/>
              </a:xfrm>
              <a:prstGeom prst="pie">
                <a:avLst>
                  <a:gd name="adj1" fmla="val 12947641"/>
                  <a:gd name="adj2" fmla="val 14024542"/>
                </a:avLst>
              </a:prstGeom>
              <a:solidFill>
                <a:srgbClr val="E62285"/>
              </a:solidFill>
              <a:ln w="2857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solidFill>
                    <a:schemeClr val="tx1"/>
                  </a:solidFill>
                  <a:latin typeface="Century Gothic" panose="020B0502020202020204" pitchFamily="34" charset="0"/>
                </a:endParaRPr>
              </a:p>
            </p:txBody>
          </p:sp>
          <p:sp>
            <p:nvSpPr>
              <p:cNvPr id="59" name="Partial Circle 58">
                <a:extLst>
                  <a:ext uri="{FF2B5EF4-FFF2-40B4-BE49-F238E27FC236}">
                    <a16:creationId xmlns:a16="http://schemas.microsoft.com/office/drawing/2014/main" id="{011E8F1C-AF80-1E54-131A-7A218B419CA7}"/>
                  </a:ext>
                </a:extLst>
              </p:cNvPr>
              <p:cNvSpPr/>
              <p:nvPr/>
            </p:nvSpPr>
            <p:spPr>
              <a:xfrm rot="1078781">
                <a:off x="1067395" y="1988402"/>
                <a:ext cx="3142800" cy="3142800"/>
              </a:xfrm>
              <a:prstGeom prst="pie">
                <a:avLst>
                  <a:gd name="adj1" fmla="val 12947641"/>
                  <a:gd name="adj2" fmla="val 14024542"/>
                </a:avLst>
              </a:prstGeom>
              <a:solidFill>
                <a:srgbClr val="0DB5CA"/>
              </a:solidFill>
              <a:ln w="2857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solidFill>
                    <a:schemeClr val="tx1"/>
                  </a:solidFill>
                  <a:latin typeface="Century Gothic" panose="020B0502020202020204" pitchFamily="34" charset="0"/>
                </a:endParaRPr>
              </a:p>
            </p:txBody>
          </p:sp>
          <p:grpSp>
            <p:nvGrpSpPr>
              <p:cNvPr id="49" name="Group 48">
                <a:extLst>
                  <a:ext uri="{FF2B5EF4-FFF2-40B4-BE49-F238E27FC236}">
                    <a16:creationId xmlns:a16="http://schemas.microsoft.com/office/drawing/2014/main" id="{4C41C54F-8489-AC4B-7A86-5EB261871225}"/>
                  </a:ext>
                </a:extLst>
              </p:cNvPr>
              <p:cNvGrpSpPr/>
              <p:nvPr/>
            </p:nvGrpSpPr>
            <p:grpSpPr>
              <a:xfrm rot="17297270">
                <a:off x="1067395" y="1988403"/>
                <a:ext cx="3142801" cy="3142800"/>
                <a:chOff x="1067395" y="1988403"/>
                <a:chExt cx="3142801" cy="3142800"/>
              </a:xfrm>
            </p:grpSpPr>
            <p:sp>
              <p:nvSpPr>
                <p:cNvPr id="50" name="Partial Circle 49">
                  <a:extLst>
                    <a:ext uri="{FF2B5EF4-FFF2-40B4-BE49-F238E27FC236}">
                      <a16:creationId xmlns:a16="http://schemas.microsoft.com/office/drawing/2014/main" id="{238AB01A-16E1-5A0C-6AD9-103A3DFF338C}"/>
                    </a:ext>
                  </a:extLst>
                </p:cNvPr>
                <p:cNvSpPr/>
                <p:nvPr/>
              </p:nvSpPr>
              <p:spPr>
                <a:xfrm rot="10800000">
                  <a:off x="1067396" y="1988403"/>
                  <a:ext cx="3142800" cy="3142800"/>
                </a:xfrm>
                <a:prstGeom prst="pie">
                  <a:avLst>
                    <a:gd name="adj1" fmla="val 11886005"/>
                    <a:gd name="adj2" fmla="val 14024542"/>
                  </a:avLst>
                </a:prstGeom>
                <a:solidFill>
                  <a:srgbClr val="51AD32"/>
                </a:solidFill>
                <a:ln w="2857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solidFill>
                      <a:schemeClr val="tx1"/>
                    </a:solidFill>
                    <a:latin typeface="Century Gothic" panose="020B0502020202020204" pitchFamily="34" charset="0"/>
                  </a:endParaRPr>
                </a:p>
              </p:txBody>
            </p:sp>
            <p:sp>
              <p:nvSpPr>
                <p:cNvPr id="51" name="Partial Circle 50">
                  <a:extLst>
                    <a:ext uri="{FF2B5EF4-FFF2-40B4-BE49-F238E27FC236}">
                      <a16:creationId xmlns:a16="http://schemas.microsoft.com/office/drawing/2014/main" id="{E518E75B-BE2A-A42D-D03E-0F9445BAF84F}"/>
                    </a:ext>
                  </a:extLst>
                </p:cNvPr>
                <p:cNvSpPr/>
                <p:nvPr/>
              </p:nvSpPr>
              <p:spPr>
                <a:xfrm rot="8652091">
                  <a:off x="1067395" y="1988403"/>
                  <a:ext cx="3142800" cy="3142800"/>
                </a:xfrm>
                <a:prstGeom prst="pie">
                  <a:avLst>
                    <a:gd name="adj1" fmla="val 11886005"/>
                    <a:gd name="adj2" fmla="val 14024542"/>
                  </a:avLst>
                </a:prstGeom>
                <a:solidFill>
                  <a:srgbClr val="F19DC3"/>
                </a:solidFill>
                <a:ln w="2857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solidFill>
                      <a:schemeClr val="tx1"/>
                    </a:solidFill>
                    <a:latin typeface="Century Gothic" panose="020B0502020202020204" pitchFamily="34" charset="0"/>
                  </a:endParaRPr>
                </a:p>
              </p:txBody>
            </p:sp>
          </p:grpSp>
          <p:sp>
            <p:nvSpPr>
              <p:cNvPr id="60" name="Partial Circle 59">
                <a:extLst>
                  <a:ext uri="{FF2B5EF4-FFF2-40B4-BE49-F238E27FC236}">
                    <a16:creationId xmlns:a16="http://schemas.microsoft.com/office/drawing/2014/main" id="{3CE2FE36-341C-11DD-D919-B8742DBD2240}"/>
                  </a:ext>
                </a:extLst>
              </p:cNvPr>
              <p:cNvSpPr/>
              <p:nvPr/>
            </p:nvSpPr>
            <p:spPr>
              <a:xfrm>
                <a:off x="1067395" y="1988402"/>
                <a:ext cx="3142800" cy="3142800"/>
              </a:xfrm>
              <a:prstGeom prst="pie">
                <a:avLst>
                  <a:gd name="adj1" fmla="val 12947641"/>
                  <a:gd name="adj2" fmla="val 14024542"/>
                </a:avLst>
              </a:prstGeom>
              <a:solidFill>
                <a:srgbClr val="98CDAD"/>
              </a:solidFill>
              <a:ln w="2857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solidFill>
                    <a:schemeClr val="tx1"/>
                  </a:solidFill>
                  <a:latin typeface="Century Gothic" panose="020B0502020202020204" pitchFamily="34" charset="0"/>
                </a:endParaRPr>
              </a:p>
            </p:txBody>
          </p:sp>
          <p:sp>
            <p:nvSpPr>
              <p:cNvPr id="61" name="Partial Circle 60">
                <a:extLst>
                  <a:ext uri="{FF2B5EF4-FFF2-40B4-BE49-F238E27FC236}">
                    <a16:creationId xmlns:a16="http://schemas.microsoft.com/office/drawing/2014/main" id="{3A85F016-A769-7951-176B-B9089A2FACDB}"/>
                  </a:ext>
                </a:extLst>
              </p:cNvPr>
              <p:cNvSpPr/>
              <p:nvPr/>
            </p:nvSpPr>
            <p:spPr>
              <a:xfrm rot="20524837">
                <a:off x="1067395" y="1988402"/>
                <a:ext cx="3142800" cy="3142800"/>
              </a:xfrm>
              <a:prstGeom prst="pie">
                <a:avLst>
                  <a:gd name="adj1" fmla="val 12947641"/>
                  <a:gd name="adj2" fmla="val 14024542"/>
                </a:avLst>
              </a:prstGeom>
              <a:solidFill>
                <a:srgbClr val="8C5F97"/>
              </a:solidFill>
              <a:ln w="2857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solidFill>
                    <a:schemeClr val="tx1"/>
                  </a:solidFill>
                  <a:latin typeface="Century Gothic" panose="020B0502020202020204" pitchFamily="34" charset="0"/>
                </a:endParaRPr>
              </a:p>
            </p:txBody>
          </p:sp>
        </p:grpSp>
        <p:sp>
          <p:nvSpPr>
            <p:cNvPr id="63" name="Oval 62">
              <a:extLst>
                <a:ext uri="{FF2B5EF4-FFF2-40B4-BE49-F238E27FC236}">
                  <a16:creationId xmlns:a16="http://schemas.microsoft.com/office/drawing/2014/main" id="{6B9B8F47-8F63-562A-38AD-F7C2D0680CCB}"/>
                </a:ext>
              </a:extLst>
            </p:cNvPr>
            <p:cNvSpPr/>
            <p:nvPr/>
          </p:nvSpPr>
          <p:spPr>
            <a:xfrm>
              <a:off x="1967125" y="2888133"/>
              <a:ext cx="1343340" cy="1343340"/>
            </a:xfrm>
            <a:prstGeom prst="ellipse">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latin typeface="Century Gothic" panose="020B0502020202020204" pitchFamily="34" charset="0"/>
              </a:endParaRPr>
            </a:p>
          </p:txBody>
        </p:sp>
        <p:grpSp>
          <p:nvGrpSpPr>
            <p:cNvPr id="3082" name="Group 3081">
              <a:extLst>
                <a:ext uri="{FF2B5EF4-FFF2-40B4-BE49-F238E27FC236}">
                  <a16:creationId xmlns:a16="http://schemas.microsoft.com/office/drawing/2014/main" id="{0D197380-2222-2660-C7C7-0515109C615E}"/>
                </a:ext>
              </a:extLst>
            </p:cNvPr>
            <p:cNvGrpSpPr/>
            <p:nvPr/>
          </p:nvGrpSpPr>
          <p:grpSpPr>
            <a:xfrm>
              <a:off x="745197" y="2053312"/>
              <a:ext cx="3798862" cy="3338187"/>
              <a:chOff x="745197" y="2053312"/>
              <a:chExt cx="3798862" cy="3338187"/>
            </a:xfrm>
          </p:grpSpPr>
          <p:sp>
            <p:nvSpPr>
              <p:cNvPr id="3073" name="Rectangle 3072">
                <a:extLst>
                  <a:ext uri="{FF2B5EF4-FFF2-40B4-BE49-F238E27FC236}">
                    <a16:creationId xmlns:a16="http://schemas.microsoft.com/office/drawing/2014/main" id="{2260835C-A44E-FCC6-ECA0-B03B6869D024}"/>
                  </a:ext>
                </a:extLst>
              </p:cNvPr>
              <p:cNvSpPr/>
              <p:nvPr/>
            </p:nvSpPr>
            <p:spPr>
              <a:xfrm rot="2369171">
                <a:off x="2340642" y="2069265"/>
                <a:ext cx="2203417" cy="839578"/>
              </a:xfrm>
              <a:prstGeom prst="rect">
                <a:avLst/>
              </a:prstGeom>
              <a:noFill/>
            </p:spPr>
            <p:txBody>
              <a:bodyPr spcFirstLastPara="1" wrap="none" lIns="91440" tIns="45721" rIns="91440" bIns="45721" numCol="1">
                <a:prstTxWarp prst="textArchUp">
                  <a:avLst/>
                </a:prstTxWarp>
                <a:spAutoFit/>
              </a:bodyPr>
              <a:lstStyle/>
              <a:p>
                <a:pPr algn="ctr"/>
                <a:r>
                  <a:rPr lang="en-GB" sz="2000" b="1">
                    <a:ln w="0"/>
                    <a:latin typeface="Century Gothic" panose="020B0502020202020204" pitchFamily="34" charset="0"/>
                  </a:rPr>
                  <a:t>Delivering </a:t>
                </a:r>
                <a:br>
                  <a:rPr lang="en-GB" sz="2000" b="1">
                    <a:ln w="0"/>
                    <a:latin typeface="Century Gothic" panose="020B0502020202020204" pitchFamily="34" charset="0"/>
                  </a:rPr>
                </a:br>
                <a:r>
                  <a:rPr lang="en-GB" sz="2000" b="1">
                    <a:ln w="0"/>
                    <a:latin typeface="Century Gothic" panose="020B0502020202020204" pitchFamily="34" charset="0"/>
                  </a:rPr>
                  <a:t>Purposefully</a:t>
                </a:r>
              </a:p>
            </p:txBody>
          </p:sp>
          <p:sp>
            <p:nvSpPr>
              <p:cNvPr id="3077" name="Rectangle 3076">
                <a:extLst>
                  <a:ext uri="{FF2B5EF4-FFF2-40B4-BE49-F238E27FC236}">
                    <a16:creationId xmlns:a16="http://schemas.microsoft.com/office/drawing/2014/main" id="{2E737C8F-978F-D542-6A15-33640A62AF35}"/>
                  </a:ext>
                </a:extLst>
              </p:cNvPr>
              <p:cNvSpPr/>
              <p:nvPr/>
            </p:nvSpPr>
            <p:spPr>
              <a:xfrm rot="19342755">
                <a:off x="745197" y="2053312"/>
                <a:ext cx="2203417" cy="839578"/>
              </a:xfrm>
              <a:prstGeom prst="rect">
                <a:avLst/>
              </a:prstGeom>
              <a:noFill/>
            </p:spPr>
            <p:txBody>
              <a:bodyPr spcFirstLastPara="1" wrap="none" lIns="91440" tIns="45721" rIns="91440" bIns="45721" numCol="1">
                <a:prstTxWarp prst="textArchUp">
                  <a:avLst/>
                </a:prstTxWarp>
                <a:spAutoFit/>
              </a:bodyPr>
              <a:lstStyle/>
              <a:p>
                <a:pPr algn="ctr"/>
                <a:r>
                  <a:rPr lang="en-GB" sz="2000" b="1">
                    <a:ln w="0"/>
                    <a:latin typeface="Century Gothic" panose="020B0502020202020204" pitchFamily="34" charset="0"/>
                  </a:rPr>
                  <a:t>Citizen </a:t>
                </a:r>
                <a:br>
                  <a:rPr lang="en-GB" sz="2000" b="1">
                    <a:ln w="0"/>
                    <a:latin typeface="Century Gothic" panose="020B0502020202020204" pitchFamily="34" charset="0"/>
                  </a:rPr>
                </a:br>
                <a:r>
                  <a:rPr lang="en-GB" sz="2000" b="1">
                    <a:ln w="0"/>
                    <a:latin typeface="Century Gothic" panose="020B0502020202020204" pitchFamily="34" charset="0"/>
                  </a:rPr>
                  <a:t>Involvement</a:t>
                </a:r>
              </a:p>
            </p:txBody>
          </p:sp>
          <p:sp>
            <p:nvSpPr>
              <p:cNvPr id="3079" name="Rectangle 3078">
                <a:extLst>
                  <a:ext uri="{FF2B5EF4-FFF2-40B4-BE49-F238E27FC236}">
                    <a16:creationId xmlns:a16="http://schemas.microsoft.com/office/drawing/2014/main" id="{849B3D13-6D9A-553E-309C-4F3EC0F9F1D1}"/>
                  </a:ext>
                </a:extLst>
              </p:cNvPr>
              <p:cNvSpPr/>
              <p:nvPr/>
            </p:nvSpPr>
            <p:spPr>
              <a:xfrm>
                <a:off x="1536522" y="4551921"/>
                <a:ext cx="2203417" cy="839578"/>
              </a:xfrm>
              <a:prstGeom prst="rect">
                <a:avLst/>
              </a:prstGeom>
              <a:noFill/>
            </p:spPr>
            <p:txBody>
              <a:bodyPr spcFirstLastPara="1" wrap="none" lIns="91440" tIns="45721" rIns="91440" bIns="45721" numCol="1">
                <a:prstTxWarp prst="textArchDown">
                  <a:avLst/>
                </a:prstTxWarp>
                <a:spAutoFit/>
              </a:bodyPr>
              <a:lstStyle/>
              <a:p>
                <a:pPr algn="ctr"/>
                <a:r>
                  <a:rPr lang="en-GB" sz="2000" b="1">
                    <a:ln w="0"/>
                    <a:latin typeface="Century Gothic" panose="020B0502020202020204" pitchFamily="34" charset="0"/>
                  </a:rPr>
                  <a:t>Leading from </a:t>
                </a:r>
                <a:br>
                  <a:rPr lang="en-GB" sz="2000" b="1">
                    <a:ln w="0"/>
                    <a:latin typeface="Century Gothic" panose="020B0502020202020204" pitchFamily="34" charset="0"/>
                  </a:rPr>
                </a:br>
                <a:r>
                  <a:rPr lang="en-GB" sz="2000" b="1">
                    <a:ln w="0"/>
                    <a:latin typeface="Century Gothic" panose="020B0502020202020204" pitchFamily="34" charset="0"/>
                  </a:rPr>
                  <a:t>the Front</a:t>
                </a:r>
              </a:p>
            </p:txBody>
          </p:sp>
          <p:sp>
            <p:nvSpPr>
              <p:cNvPr id="3080" name="Rectangle 3079">
                <a:extLst>
                  <a:ext uri="{FF2B5EF4-FFF2-40B4-BE49-F238E27FC236}">
                    <a16:creationId xmlns:a16="http://schemas.microsoft.com/office/drawing/2014/main" id="{AFF29D1B-7E4E-F0EC-D981-0C5A3642F6D1}"/>
                  </a:ext>
                </a:extLst>
              </p:cNvPr>
              <p:cNvSpPr/>
              <p:nvPr/>
            </p:nvSpPr>
            <p:spPr>
              <a:xfrm rot="17046712">
                <a:off x="2844544" y="3607692"/>
                <a:ext cx="2203417" cy="839578"/>
              </a:xfrm>
              <a:prstGeom prst="rect">
                <a:avLst/>
              </a:prstGeom>
              <a:noFill/>
            </p:spPr>
            <p:txBody>
              <a:bodyPr spcFirstLastPara="1" wrap="none" lIns="91440" tIns="45721" rIns="91440" bIns="45721" numCol="1">
                <a:prstTxWarp prst="textArchDown">
                  <a:avLst/>
                </a:prstTxWarp>
                <a:spAutoFit/>
              </a:bodyPr>
              <a:lstStyle/>
              <a:p>
                <a:pPr algn="ctr"/>
                <a:r>
                  <a:rPr lang="en-GB" sz="2000" b="1">
                    <a:ln w="0"/>
                    <a:latin typeface="Century Gothic" panose="020B0502020202020204" pitchFamily="34" charset="0"/>
                  </a:rPr>
                  <a:t>Designing</a:t>
                </a:r>
                <a:br>
                  <a:rPr lang="en-GB" sz="2000" b="1">
                    <a:ln w="0"/>
                    <a:latin typeface="Century Gothic" panose="020B0502020202020204" pitchFamily="34" charset="0"/>
                  </a:rPr>
                </a:br>
                <a:r>
                  <a:rPr lang="en-GB" sz="2000" b="1">
                    <a:ln w="0"/>
                    <a:latin typeface="Century Gothic" panose="020B0502020202020204" pitchFamily="34" charset="0"/>
                  </a:rPr>
                  <a:t> Innovatively</a:t>
                </a:r>
              </a:p>
            </p:txBody>
          </p:sp>
          <p:sp>
            <p:nvSpPr>
              <p:cNvPr id="3081" name="Rectangle 3080">
                <a:extLst>
                  <a:ext uri="{FF2B5EF4-FFF2-40B4-BE49-F238E27FC236}">
                    <a16:creationId xmlns:a16="http://schemas.microsoft.com/office/drawing/2014/main" id="{A271A3D2-9DC0-6BB3-7EDE-73B0F6B31080}"/>
                  </a:ext>
                </a:extLst>
              </p:cNvPr>
              <p:cNvSpPr/>
              <p:nvPr/>
            </p:nvSpPr>
            <p:spPr>
              <a:xfrm rot="4383746">
                <a:off x="194388" y="3537953"/>
                <a:ext cx="2203417" cy="839578"/>
              </a:xfrm>
              <a:prstGeom prst="rect">
                <a:avLst/>
              </a:prstGeom>
              <a:noFill/>
            </p:spPr>
            <p:txBody>
              <a:bodyPr spcFirstLastPara="1" wrap="none" lIns="91440" tIns="45721" rIns="91440" bIns="45721" numCol="1">
                <a:prstTxWarp prst="textArchDown">
                  <a:avLst/>
                </a:prstTxWarp>
                <a:spAutoFit/>
              </a:bodyPr>
              <a:lstStyle/>
              <a:p>
                <a:pPr algn="ctr"/>
                <a:r>
                  <a:rPr lang="en-GB" sz="2000" b="1">
                    <a:ln w="0"/>
                    <a:latin typeface="Century Gothic" panose="020B0502020202020204" pitchFamily="34" charset="0"/>
                  </a:rPr>
                  <a:t>Training and</a:t>
                </a:r>
                <a:br>
                  <a:rPr lang="en-GB" sz="2000" b="1">
                    <a:ln w="0"/>
                    <a:latin typeface="Century Gothic" panose="020B0502020202020204" pitchFamily="34" charset="0"/>
                  </a:rPr>
                </a:br>
                <a:r>
                  <a:rPr lang="en-GB" sz="2000" b="1">
                    <a:ln w="0"/>
                    <a:latin typeface="Century Gothic" panose="020B0502020202020204" pitchFamily="34" charset="0"/>
                  </a:rPr>
                  <a:t> Upskilling</a:t>
                </a:r>
              </a:p>
            </p:txBody>
          </p:sp>
        </p:grpSp>
        <p:sp>
          <p:nvSpPr>
            <p:cNvPr id="8" name="Partial Circle 7">
              <a:extLst>
                <a:ext uri="{FF2B5EF4-FFF2-40B4-BE49-F238E27FC236}">
                  <a16:creationId xmlns:a16="http://schemas.microsoft.com/office/drawing/2014/main" id="{D8430A8C-6AA8-2872-25F9-A9B64FD4D03F}"/>
                </a:ext>
              </a:extLst>
            </p:cNvPr>
            <p:cNvSpPr/>
            <p:nvPr/>
          </p:nvSpPr>
          <p:spPr>
            <a:xfrm rot="9749480">
              <a:off x="280296" y="1191710"/>
              <a:ext cx="4730400" cy="4730400"/>
            </a:xfrm>
            <a:prstGeom prst="pie">
              <a:avLst>
                <a:gd name="adj1" fmla="val 19392387"/>
                <a:gd name="adj2" fmla="val 15098112"/>
              </a:avLst>
            </a:prstGeom>
            <a:solidFill>
              <a:schemeClr val="bg1">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solidFill>
                  <a:schemeClr val="tx1"/>
                </a:solidFill>
                <a:latin typeface="Century Gothic" panose="020B0502020202020204" pitchFamily="34" charset="0"/>
              </a:endParaRPr>
            </a:p>
          </p:txBody>
        </p:sp>
      </p:grpSp>
      <p:sp>
        <p:nvSpPr>
          <p:cNvPr id="3072" name="Rectangle 3071">
            <a:extLst>
              <a:ext uri="{FF2B5EF4-FFF2-40B4-BE49-F238E27FC236}">
                <a16:creationId xmlns:a16="http://schemas.microsoft.com/office/drawing/2014/main" id="{7179637E-EF47-7786-8271-036AC3C6E7F5}"/>
              </a:ext>
            </a:extLst>
          </p:cNvPr>
          <p:cNvSpPr/>
          <p:nvPr/>
        </p:nvSpPr>
        <p:spPr>
          <a:xfrm>
            <a:off x="6711601" y="1321103"/>
            <a:ext cx="2509381" cy="2664079"/>
          </a:xfrm>
          <a:prstGeom prst="rect">
            <a:avLst/>
          </a:prstGeom>
          <a:solidFill>
            <a:schemeClr val="bg2"/>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latin typeface="Century Gothic" panose="020B0502020202020204" pitchFamily="34" charset="0"/>
            </a:endParaRPr>
          </a:p>
        </p:txBody>
      </p:sp>
      <p:sp>
        <p:nvSpPr>
          <p:cNvPr id="11" name="Rectangle: Top Corners Rounded 10">
            <a:extLst>
              <a:ext uri="{FF2B5EF4-FFF2-40B4-BE49-F238E27FC236}">
                <a16:creationId xmlns:a16="http://schemas.microsoft.com/office/drawing/2014/main" id="{2B169AE5-FFD0-342E-6511-835551C659C8}"/>
              </a:ext>
            </a:extLst>
          </p:cNvPr>
          <p:cNvSpPr/>
          <p:nvPr/>
        </p:nvSpPr>
        <p:spPr>
          <a:xfrm>
            <a:off x="5517863" y="1402817"/>
            <a:ext cx="3368035" cy="2560253"/>
          </a:xfrm>
          <a:prstGeom prst="round2SameRect">
            <a:avLst>
              <a:gd name="adj1" fmla="val 0"/>
              <a:gd name="adj2" fmla="val 9255"/>
            </a:avLst>
          </a:prstGeom>
          <a:solidFill>
            <a:srgbClr val="BBCE00"/>
          </a:solidFill>
          <a:ln>
            <a:solidFill>
              <a:srgbClr val="BBCE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latin typeface="Century Gothic" panose="020B0502020202020204" pitchFamily="34" charset="0"/>
            </a:endParaRPr>
          </a:p>
        </p:txBody>
      </p:sp>
      <p:sp>
        <p:nvSpPr>
          <p:cNvPr id="13" name="TextBox 12">
            <a:extLst>
              <a:ext uri="{FF2B5EF4-FFF2-40B4-BE49-F238E27FC236}">
                <a16:creationId xmlns:a16="http://schemas.microsoft.com/office/drawing/2014/main" id="{6CE3B7BB-3F11-2339-493C-08C84403C89B}"/>
              </a:ext>
            </a:extLst>
          </p:cNvPr>
          <p:cNvSpPr txBox="1"/>
          <p:nvPr/>
        </p:nvSpPr>
        <p:spPr>
          <a:xfrm>
            <a:off x="5523045" y="2521968"/>
            <a:ext cx="1072800" cy="583200"/>
          </a:xfrm>
          <a:prstGeom prst="rect">
            <a:avLst/>
          </a:prstGeom>
          <a:noFill/>
        </p:spPr>
        <p:txBody>
          <a:bodyPr wrap="square" lIns="36000" tIns="36000" rIns="36000" bIns="36000" rtlCol="0">
            <a:normAutofit/>
          </a:bodyPr>
          <a:lstStyle/>
          <a:p>
            <a:pPr algn="ctr"/>
            <a:r>
              <a:rPr lang="en-GB" sz="1200" b="1">
                <a:solidFill>
                  <a:schemeClr val="bg1"/>
                </a:solidFill>
                <a:latin typeface="Century Gothic" panose="020B0502020202020204" pitchFamily="34" charset="0"/>
                <a:ea typeface="Sans Serif Collection" panose="020B0502040504020204" pitchFamily="34" charset="0"/>
                <a:cs typeface="Arial" panose="020B0604020202020204" pitchFamily="34" charset="0"/>
              </a:rPr>
              <a:t>Walking the talk</a:t>
            </a:r>
          </a:p>
        </p:txBody>
      </p:sp>
      <p:sp>
        <p:nvSpPr>
          <p:cNvPr id="14" name="Rectangle 13">
            <a:extLst>
              <a:ext uri="{FF2B5EF4-FFF2-40B4-BE49-F238E27FC236}">
                <a16:creationId xmlns:a16="http://schemas.microsoft.com/office/drawing/2014/main" id="{0B71378B-A761-BE0F-F7D9-8F8D0BA7A8D3}"/>
              </a:ext>
            </a:extLst>
          </p:cNvPr>
          <p:cNvSpPr/>
          <p:nvPr/>
        </p:nvSpPr>
        <p:spPr>
          <a:xfrm>
            <a:off x="6642896" y="1249678"/>
            <a:ext cx="2576165" cy="3123913"/>
          </a:xfrm>
          <a:prstGeom prst="rect">
            <a:avLst/>
          </a:prstGeom>
          <a:solidFill>
            <a:schemeClr val="bg2"/>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latin typeface="Century Gothic" panose="020B0502020202020204" pitchFamily="34" charset="0"/>
            </a:endParaRPr>
          </a:p>
        </p:txBody>
      </p:sp>
      <p:sp>
        <p:nvSpPr>
          <p:cNvPr id="3074" name="Rectangle: Rounded Corners 3073">
            <a:extLst>
              <a:ext uri="{FF2B5EF4-FFF2-40B4-BE49-F238E27FC236}">
                <a16:creationId xmlns:a16="http://schemas.microsoft.com/office/drawing/2014/main" id="{192D1560-A9FA-2D6F-8A9E-BA0EAD664121}"/>
              </a:ext>
            </a:extLst>
          </p:cNvPr>
          <p:cNvSpPr/>
          <p:nvPr/>
        </p:nvSpPr>
        <p:spPr>
          <a:xfrm>
            <a:off x="5504948" y="1157521"/>
            <a:ext cx="6371523" cy="2553665"/>
          </a:xfrm>
          <a:prstGeom prst="roundRect">
            <a:avLst>
              <a:gd name="adj" fmla="val 7611"/>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latin typeface="Century Gothic" panose="020B0502020202020204" pitchFamily="34" charset="0"/>
            </a:endParaRPr>
          </a:p>
        </p:txBody>
      </p:sp>
      <p:sp>
        <p:nvSpPr>
          <p:cNvPr id="12" name="Rectangle: Rounded Corners 35">
            <a:extLst>
              <a:ext uri="{FF2B5EF4-FFF2-40B4-BE49-F238E27FC236}">
                <a16:creationId xmlns:a16="http://schemas.microsoft.com/office/drawing/2014/main" id="{D269AA1E-E2DD-37AB-71EE-C9171F7790BA}"/>
              </a:ext>
            </a:extLst>
          </p:cNvPr>
          <p:cNvSpPr/>
          <p:nvPr/>
        </p:nvSpPr>
        <p:spPr>
          <a:xfrm>
            <a:off x="5504948" y="1142420"/>
            <a:ext cx="6371523" cy="265507"/>
          </a:xfrm>
          <a:prstGeom prst="round2Same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1" b="1">
                <a:latin typeface="Century Gothic" panose="020B0502020202020204" pitchFamily="34" charset="0"/>
              </a:rPr>
              <a:t>Leading from the Front</a:t>
            </a:r>
          </a:p>
        </p:txBody>
      </p:sp>
      <p:sp>
        <p:nvSpPr>
          <p:cNvPr id="15" name="TextBox 14">
            <a:extLst>
              <a:ext uri="{FF2B5EF4-FFF2-40B4-BE49-F238E27FC236}">
                <a16:creationId xmlns:a16="http://schemas.microsoft.com/office/drawing/2014/main" id="{3FA68C95-80E8-1B5F-C58A-B93830381921}"/>
              </a:ext>
            </a:extLst>
          </p:cNvPr>
          <p:cNvSpPr txBox="1"/>
          <p:nvPr/>
        </p:nvSpPr>
        <p:spPr>
          <a:xfrm>
            <a:off x="6642896" y="1402862"/>
            <a:ext cx="5233575" cy="2462213"/>
          </a:xfrm>
          <a:prstGeom prst="rect">
            <a:avLst/>
          </a:prstGeom>
          <a:noFill/>
          <a:ln>
            <a:noFill/>
          </a:ln>
        </p:spPr>
        <p:txBody>
          <a:bodyPr wrap="square" lIns="91440" tIns="45720" rIns="91440" bIns="45720" rtlCol="0" anchor="t">
            <a:spAutoFit/>
          </a:bodyPr>
          <a:lstStyle/>
          <a:p>
            <a:r>
              <a:rPr lang="en-GB" sz="1100">
                <a:solidFill>
                  <a:srgbClr val="595959"/>
                </a:solidFill>
                <a:latin typeface="Century Gothic"/>
              </a:rPr>
              <a:t>AI adoption could prove challenging for communities and service staff alike and it is important that leadership is positioned to fully endorse specific AI solutions and drive change to ensure it benefits everyone.</a:t>
            </a:r>
          </a:p>
          <a:p>
            <a:endParaRPr lang="en-GB" sz="1100">
              <a:solidFill>
                <a:srgbClr val="595959"/>
              </a:solidFill>
              <a:latin typeface="Century Gothic" panose="020B0502020202020204" pitchFamily="34" charset="0"/>
            </a:endParaRPr>
          </a:p>
          <a:p>
            <a:r>
              <a:rPr lang="en-GB" sz="1100">
                <a:solidFill>
                  <a:srgbClr val="595959"/>
                </a:solidFill>
                <a:latin typeface="Century Gothic"/>
              </a:rPr>
              <a:t>Practical considerations:</a:t>
            </a:r>
          </a:p>
          <a:p>
            <a:pPr marL="171450" indent="-171450">
              <a:buFont typeface="Arial" panose="020B0604020202020204" pitchFamily="34" charset="0"/>
              <a:buChar char="•"/>
            </a:pPr>
            <a:r>
              <a:rPr lang="en-GB" sz="1100">
                <a:solidFill>
                  <a:srgbClr val="595959"/>
                </a:solidFill>
                <a:latin typeface="Century Gothic"/>
              </a:rPr>
              <a:t>Have leaders made efforts to speak to key stakeholders about AI and get their thoughts and feedback?</a:t>
            </a:r>
          </a:p>
          <a:p>
            <a:pPr marL="171450" indent="-171450">
              <a:buFont typeface="Arial" panose="020B0604020202020204" pitchFamily="34" charset="0"/>
              <a:buChar char="•"/>
            </a:pPr>
            <a:r>
              <a:rPr lang="en-GB" sz="1100">
                <a:solidFill>
                  <a:srgbClr val="595959"/>
                </a:solidFill>
                <a:latin typeface="Century Gothic"/>
              </a:rPr>
              <a:t>Do leaders understand the fundamentals of AI and are they able to talk confidently about how it works, and why they want to introduce it?</a:t>
            </a:r>
          </a:p>
          <a:p>
            <a:pPr marL="171450" indent="-171450">
              <a:buFont typeface="Arial" panose="020B0604020202020204" pitchFamily="34" charset="0"/>
              <a:buChar char="•"/>
            </a:pPr>
            <a:r>
              <a:rPr lang="en-GB" sz="1100">
                <a:solidFill>
                  <a:srgbClr val="595959"/>
                </a:solidFill>
                <a:latin typeface="Century Gothic"/>
              </a:rPr>
              <a:t>Do leaders understand the risks associated with AI technology and are they happy to be responsible for mitigating and dealing with the risks?</a:t>
            </a:r>
          </a:p>
          <a:p>
            <a:pPr marL="171450" indent="-171450">
              <a:buFont typeface="Arial" panose="020B0604020202020204" pitchFamily="34" charset="0"/>
              <a:buChar char="•"/>
            </a:pPr>
            <a:r>
              <a:rPr lang="en-GB" sz="1100">
                <a:solidFill>
                  <a:srgbClr val="595959"/>
                </a:solidFill>
                <a:latin typeface="Century Gothic"/>
              </a:rPr>
              <a:t>Have middle managers been brought on the AI journey and are they driving messaging within their own teams? Will they be able to support AI projects in the right way?</a:t>
            </a:r>
          </a:p>
        </p:txBody>
      </p:sp>
    </p:spTree>
    <p:extLst>
      <p:ext uri="{BB962C8B-B14F-4D97-AF65-F5344CB8AC3E}">
        <p14:creationId xmlns:p14="http://schemas.microsoft.com/office/powerpoint/2010/main" val="11697174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FA8F9B5-10E8-3E1E-E875-857B31D5B5BA}"/>
              </a:ext>
            </a:extLst>
          </p:cNvPr>
          <p:cNvSpPr>
            <a:spLocks noGrp="1"/>
          </p:cNvSpPr>
          <p:nvPr>
            <p:ph type="title"/>
          </p:nvPr>
        </p:nvSpPr>
        <p:spPr>
          <a:xfrm>
            <a:off x="4763134" y="2961167"/>
            <a:ext cx="6179730" cy="935665"/>
          </a:xfrm>
        </p:spPr>
        <p:txBody>
          <a:bodyPr>
            <a:normAutofit/>
          </a:bodyPr>
          <a:lstStyle/>
          <a:p>
            <a:r>
              <a:rPr lang="en-GB" sz="5000">
                <a:solidFill>
                  <a:srgbClr val="8C5F97"/>
                </a:solidFill>
                <a:latin typeface="Century Gothic"/>
              </a:rPr>
              <a:t>Case studies</a:t>
            </a:r>
            <a:endParaRPr lang="en-GB" sz="5000">
              <a:solidFill>
                <a:srgbClr val="8C5F97"/>
              </a:solidFill>
            </a:endParaRPr>
          </a:p>
        </p:txBody>
      </p:sp>
      <p:sp>
        <p:nvSpPr>
          <p:cNvPr id="4" name="Slide Number Placeholder 3">
            <a:extLst>
              <a:ext uri="{FF2B5EF4-FFF2-40B4-BE49-F238E27FC236}">
                <a16:creationId xmlns:a16="http://schemas.microsoft.com/office/drawing/2014/main" id="{A3B1C70B-A972-62AD-83E9-38FEDB31B70F}"/>
              </a:ext>
            </a:extLst>
          </p:cNvPr>
          <p:cNvSpPr>
            <a:spLocks noGrp="1"/>
          </p:cNvSpPr>
          <p:nvPr>
            <p:ph type="sldNum" sz="quarter" idx="4294967295"/>
          </p:nvPr>
        </p:nvSpPr>
        <p:spPr>
          <a:xfrm>
            <a:off x="9485313" y="6354763"/>
            <a:ext cx="2706687" cy="361950"/>
          </a:xfrm>
        </p:spPr>
        <p:txBody>
          <a:bodyPr/>
          <a:lstStyle/>
          <a:p>
            <a:pPr defTabSz="914423">
              <a:defRPr/>
            </a:pPr>
            <a:fld id="{6D317083-583A-4C42-B2C5-F5A08834B545}" type="slidenum">
              <a:rPr lang="en-GB">
                <a:solidFill>
                  <a:srgbClr val="767879">
                    <a:tint val="75000"/>
                  </a:srgbClr>
                </a:solidFill>
              </a:rPr>
              <a:pPr defTabSz="914423">
                <a:defRPr/>
              </a:pPr>
              <a:t>22</a:t>
            </a:fld>
            <a:endParaRPr lang="en-GB">
              <a:solidFill>
                <a:srgbClr val="767879">
                  <a:tint val="75000"/>
                </a:srgbClr>
              </a:solidFill>
            </a:endParaRPr>
          </a:p>
        </p:txBody>
      </p:sp>
    </p:spTree>
    <p:extLst>
      <p:ext uri="{BB962C8B-B14F-4D97-AF65-F5344CB8AC3E}">
        <p14:creationId xmlns:p14="http://schemas.microsoft.com/office/powerpoint/2010/main" val="26519551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059FBA-FEEE-9EEF-0E55-699B0152860A}"/>
            </a:ext>
          </a:extLst>
        </p:cNvPr>
        <p:cNvGrpSpPr/>
        <p:nvPr/>
      </p:nvGrpSpPr>
      <p:grpSpPr>
        <a:xfrm>
          <a:off x="0" y="0"/>
          <a:ext cx="0" cy="0"/>
          <a:chOff x="0" y="0"/>
          <a:chExt cx="0" cy="0"/>
        </a:xfrm>
      </p:grpSpPr>
      <p:sp>
        <p:nvSpPr>
          <p:cNvPr id="20" name="Rectangle 19">
            <a:extLst>
              <a:ext uri="{FF2B5EF4-FFF2-40B4-BE49-F238E27FC236}">
                <a16:creationId xmlns:a16="http://schemas.microsoft.com/office/drawing/2014/main" id="{0E932666-A05E-D2A3-86BB-8D919A9ABBAA}"/>
              </a:ext>
            </a:extLst>
          </p:cNvPr>
          <p:cNvSpPr/>
          <p:nvPr/>
        </p:nvSpPr>
        <p:spPr>
          <a:xfrm>
            <a:off x="313540" y="2505407"/>
            <a:ext cx="1988153" cy="452510"/>
          </a:xfrm>
          <a:prstGeom prst="rect">
            <a:avLst/>
          </a:prstGeom>
          <a:solidFill>
            <a:srgbClr val="52A633"/>
          </a:solidFill>
          <a:ln>
            <a:solidFill>
              <a:srgbClr val="52A63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9D6652C5-642A-519A-EFFA-D8947E10AC61}"/>
              </a:ext>
            </a:extLst>
          </p:cNvPr>
          <p:cNvSpPr/>
          <p:nvPr/>
        </p:nvSpPr>
        <p:spPr>
          <a:xfrm>
            <a:off x="1" y="981496"/>
            <a:ext cx="12192000" cy="922881"/>
          </a:xfrm>
          <a:prstGeom prst="rect">
            <a:avLst/>
          </a:prstGeom>
          <a:solidFill>
            <a:srgbClr val="00A2DC"/>
          </a:solidFill>
          <a:ln>
            <a:solidFill>
              <a:srgbClr val="00A2D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55E7E55A-7B75-434C-CB35-DADEEC4D5D3D}"/>
              </a:ext>
            </a:extLst>
          </p:cNvPr>
          <p:cNvSpPr>
            <a:spLocks noGrp="1"/>
          </p:cNvSpPr>
          <p:nvPr>
            <p:ph type="title"/>
          </p:nvPr>
        </p:nvSpPr>
        <p:spPr>
          <a:xfrm>
            <a:off x="274157" y="307383"/>
            <a:ext cx="9601362" cy="468313"/>
          </a:xfrm>
        </p:spPr>
        <p:txBody>
          <a:bodyPr>
            <a:normAutofit fontScale="90000"/>
          </a:bodyPr>
          <a:lstStyle/>
          <a:p>
            <a:r>
              <a:rPr lang="en-GB" err="1">
                <a:solidFill>
                  <a:srgbClr val="8C5F97"/>
                </a:solidFill>
              </a:rPr>
              <a:t>QuickAction</a:t>
            </a:r>
            <a:r>
              <a:rPr lang="en-GB">
                <a:solidFill>
                  <a:srgbClr val="8C5F97"/>
                </a:solidFill>
              </a:rPr>
              <a:t> (1)</a:t>
            </a:r>
          </a:p>
        </p:txBody>
      </p:sp>
      <p:sp>
        <p:nvSpPr>
          <p:cNvPr id="4" name="Slide Number Placeholder 3">
            <a:extLst>
              <a:ext uri="{FF2B5EF4-FFF2-40B4-BE49-F238E27FC236}">
                <a16:creationId xmlns:a16="http://schemas.microsoft.com/office/drawing/2014/main" id="{4EC426AD-74B0-002D-ABD3-EEF3BE4D16D6}"/>
              </a:ext>
            </a:extLst>
          </p:cNvPr>
          <p:cNvSpPr>
            <a:spLocks noGrp="1"/>
          </p:cNvSpPr>
          <p:nvPr>
            <p:ph type="sldNum" sz="quarter" idx="4294967295"/>
          </p:nvPr>
        </p:nvSpPr>
        <p:spPr>
          <a:xfrm>
            <a:off x="9221789" y="6354431"/>
            <a:ext cx="2706687" cy="362282"/>
          </a:xfrm>
        </p:spPr>
        <p:txBody>
          <a:bodyPr/>
          <a:lstStyle/>
          <a:p>
            <a:pPr defTabSz="914423">
              <a:defRPr/>
            </a:pPr>
            <a:fld id="{6D317083-583A-4C42-B2C5-F5A08834B545}" type="slidenum">
              <a:rPr lang="en-GB"/>
              <a:pPr defTabSz="914423">
                <a:defRPr/>
              </a:pPr>
              <a:t>23</a:t>
            </a:fld>
            <a:endParaRPr lang="en-GB"/>
          </a:p>
        </p:txBody>
      </p:sp>
      <p:sp>
        <p:nvSpPr>
          <p:cNvPr id="3" name="Rectangle 2">
            <a:extLst>
              <a:ext uri="{FF2B5EF4-FFF2-40B4-BE49-F238E27FC236}">
                <a16:creationId xmlns:a16="http://schemas.microsoft.com/office/drawing/2014/main" id="{4C599302-0D2F-4F3B-5D6D-DDB4D88E9A43}"/>
              </a:ext>
            </a:extLst>
          </p:cNvPr>
          <p:cNvSpPr/>
          <p:nvPr/>
        </p:nvSpPr>
        <p:spPr>
          <a:xfrm>
            <a:off x="325192" y="2518072"/>
            <a:ext cx="1962403" cy="2301036"/>
          </a:xfrm>
          <a:prstGeom prst="rect">
            <a:avLst/>
          </a:prstGeom>
          <a:noFill/>
          <a:ln w="28575">
            <a:solidFill>
              <a:srgbClr val="52A633"/>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611F6C20-BA75-2DA4-51EB-65D4214B0ECE}"/>
              </a:ext>
            </a:extLst>
          </p:cNvPr>
          <p:cNvSpPr txBox="1"/>
          <p:nvPr/>
        </p:nvSpPr>
        <p:spPr>
          <a:xfrm>
            <a:off x="292691" y="2595221"/>
            <a:ext cx="1968190" cy="915700"/>
          </a:xfrm>
          <a:prstGeom prst="rect">
            <a:avLst/>
          </a:prstGeom>
          <a:noFill/>
        </p:spPr>
        <p:txBody>
          <a:bodyPr wrap="square">
            <a:spAutoFit/>
          </a:bodyPr>
          <a:lstStyle/>
          <a:p>
            <a:pPr>
              <a:lnSpc>
                <a:spcPct val="115000"/>
              </a:lnSpc>
              <a:spcAft>
                <a:spcPts val="800"/>
              </a:spcAft>
            </a:pPr>
            <a:r>
              <a:rPr lang="en-GB" sz="1200" b="1" kern="100">
                <a:solidFill>
                  <a:schemeClr val="bg1"/>
                </a:solidFill>
                <a:effectLst/>
                <a:latin typeface="Century Gothic" panose="020B0502020202020204" pitchFamily="34" charset="0"/>
                <a:ea typeface="Aptos" panose="020B0004020202020204" pitchFamily="34" charset="0"/>
                <a:cs typeface="Times New Roman" panose="02020603050405020304" pitchFamily="18" charset="0"/>
              </a:rPr>
              <a:t>Identifying the problem: </a:t>
            </a:r>
          </a:p>
          <a:p>
            <a:pPr>
              <a:lnSpc>
                <a:spcPct val="115000"/>
              </a:lnSpc>
              <a:spcAft>
                <a:spcPts val="800"/>
              </a:spcAft>
            </a:pPr>
            <a:endParaRPr lang="en-GB" sz="1200" kern="100">
              <a:effectLst/>
              <a:latin typeface="Century Gothic" panose="020B0502020202020204" pitchFamily="34" charset="0"/>
              <a:ea typeface="Aptos" panose="020B0004020202020204" pitchFamily="34" charset="0"/>
              <a:cs typeface="Times New Roman" panose="02020603050405020304" pitchFamily="18" charset="0"/>
            </a:endParaRPr>
          </a:p>
          <a:p>
            <a:pPr>
              <a:lnSpc>
                <a:spcPct val="115000"/>
              </a:lnSpc>
              <a:spcAft>
                <a:spcPts val="800"/>
              </a:spcAft>
            </a:pPr>
            <a:endParaRPr lang="en-GB" sz="1200" kern="100">
              <a:effectLst/>
              <a:latin typeface="Century Gothic" panose="020B0502020202020204" pitchFamily="34" charset="0"/>
              <a:ea typeface="Aptos" panose="020B000402020202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FC802738-0D6D-9003-0665-572B3C5F5BB7}"/>
              </a:ext>
            </a:extLst>
          </p:cNvPr>
          <p:cNvSpPr txBox="1"/>
          <p:nvPr/>
        </p:nvSpPr>
        <p:spPr>
          <a:xfrm>
            <a:off x="274157" y="1053409"/>
            <a:ext cx="11441650" cy="710516"/>
          </a:xfrm>
          <a:prstGeom prst="rect">
            <a:avLst/>
          </a:prstGeom>
          <a:noFill/>
        </p:spPr>
        <p:txBody>
          <a:bodyPr wrap="square">
            <a:spAutoFit/>
          </a:bodyPr>
          <a:lstStyle/>
          <a:p>
            <a:pPr>
              <a:lnSpc>
                <a:spcPct val="115000"/>
              </a:lnSpc>
              <a:spcAft>
                <a:spcPts val="800"/>
              </a:spcAft>
            </a:pPr>
            <a:r>
              <a:rPr lang="en-GB" sz="1200" kern="100" err="1">
                <a:solidFill>
                  <a:schemeClr val="bg1"/>
                </a:solidFill>
                <a:effectLst/>
                <a:latin typeface="Century Gothic" panose="020B0502020202020204" pitchFamily="34" charset="0"/>
                <a:ea typeface="Aptos" panose="020B0004020202020204" pitchFamily="34" charset="0"/>
                <a:cs typeface="Times New Roman" panose="02020603050405020304" pitchFamily="18" charset="0"/>
              </a:rPr>
              <a:t>QuickAction</a:t>
            </a:r>
            <a:r>
              <a:rPr lang="en-GB" sz="1200" kern="100">
                <a:solidFill>
                  <a:schemeClr val="bg1"/>
                </a:solidFill>
                <a:effectLst/>
                <a:latin typeface="Century Gothic" panose="020B0502020202020204" pitchFamily="34" charset="0"/>
                <a:ea typeface="Aptos" panose="020B0004020202020204" pitchFamily="34" charset="0"/>
                <a:cs typeface="Times New Roman" panose="02020603050405020304" pitchFamily="18" charset="0"/>
              </a:rPr>
              <a:t> (QA) is a </a:t>
            </a:r>
            <a:r>
              <a:rPr lang="en-GB" sz="1200" kern="100" err="1">
                <a:solidFill>
                  <a:schemeClr val="bg1"/>
                </a:solidFill>
                <a:effectLst/>
                <a:latin typeface="Century Gothic" panose="020B0502020202020204" pitchFamily="34" charset="0"/>
                <a:ea typeface="Aptos" panose="020B0004020202020204" pitchFamily="34" charset="0"/>
                <a:cs typeface="Times New Roman" panose="02020603050405020304" pitchFamily="18" charset="0"/>
              </a:rPr>
              <a:t>GenAI</a:t>
            </a:r>
            <a:r>
              <a:rPr lang="en-GB" sz="1200" kern="100">
                <a:solidFill>
                  <a:schemeClr val="bg1"/>
                </a:solidFill>
                <a:effectLst/>
                <a:latin typeface="Century Gothic" panose="020B0502020202020204" pitchFamily="34" charset="0"/>
                <a:ea typeface="Aptos" panose="020B0004020202020204" pitchFamily="34" charset="0"/>
                <a:cs typeface="Times New Roman" panose="02020603050405020304" pitchFamily="18" charset="0"/>
              </a:rPr>
              <a:t> tool developed by Wigan’s IT service provider Agilisys. QA uses repeatable prompts and can analyse bodies of text to produce content. Using </a:t>
            </a:r>
            <a:r>
              <a:rPr lang="en-GB" sz="1200" kern="100">
                <a:solidFill>
                  <a:schemeClr val="bg1"/>
                </a:solidFill>
                <a:latin typeface="Century Gothic" panose="020B0502020202020204" pitchFamily="34" charset="0"/>
                <a:ea typeface="Aptos" panose="020B0004020202020204" pitchFamily="34" charset="0"/>
                <a:cs typeface="Times New Roman" panose="02020603050405020304" pitchFamily="18" charset="0"/>
              </a:rPr>
              <a:t>large language model (LLM)</a:t>
            </a:r>
            <a:r>
              <a:rPr lang="en-GB" sz="1200" kern="100">
                <a:solidFill>
                  <a:schemeClr val="bg1"/>
                </a:solidFill>
                <a:effectLst/>
                <a:latin typeface="Century Gothic" panose="020B0502020202020204" pitchFamily="34" charset="0"/>
                <a:ea typeface="Aptos" panose="020B0004020202020204" pitchFamily="34" charset="0"/>
                <a:cs typeface="Times New Roman" panose="02020603050405020304" pitchFamily="18" charset="0"/>
              </a:rPr>
              <a:t> capabilities, QA resides in a secure environment with no third-party access to the data, making it a safe space to upload corporate data. </a:t>
            </a:r>
          </a:p>
        </p:txBody>
      </p:sp>
      <p:sp>
        <p:nvSpPr>
          <p:cNvPr id="14" name="TextBox 13">
            <a:extLst>
              <a:ext uri="{FF2B5EF4-FFF2-40B4-BE49-F238E27FC236}">
                <a16:creationId xmlns:a16="http://schemas.microsoft.com/office/drawing/2014/main" id="{6570ADEF-B894-877F-EF92-42DCCE82E2AF}"/>
              </a:ext>
            </a:extLst>
          </p:cNvPr>
          <p:cNvSpPr txBox="1"/>
          <p:nvPr/>
        </p:nvSpPr>
        <p:spPr>
          <a:xfrm>
            <a:off x="181251" y="2079850"/>
            <a:ext cx="11441650" cy="285784"/>
          </a:xfrm>
          <a:prstGeom prst="rect">
            <a:avLst/>
          </a:prstGeom>
          <a:noFill/>
        </p:spPr>
        <p:txBody>
          <a:bodyPr wrap="square" lIns="91440" tIns="45720" rIns="91440" bIns="45720" anchor="t">
            <a:spAutoFit/>
          </a:bodyPr>
          <a:lstStyle/>
          <a:p>
            <a:pPr>
              <a:lnSpc>
                <a:spcPct val="115000"/>
              </a:lnSpc>
              <a:spcAft>
                <a:spcPts val="800"/>
              </a:spcAft>
            </a:pPr>
            <a:r>
              <a:rPr lang="en-GB" sz="1200" kern="100">
                <a:effectLst/>
                <a:latin typeface="Century Gothic"/>
                <a:ea typeface="Aptos" panose="020B0004020202020204" pitchFamily="34" charset="0"/>
                <a:cs typeface="Times New Roman"/>
              </a:rPr>
              <a:t>The implementation of </a:t>
            </a:r>
            <a:r>
              <a:rPr lang="en-GB" sz="1200" kern="100" err="1">
                <a:latin typeface="Century Gothic"/>
                <a:ea typeface="Aptos" panose="020B0004020202020204" pitchFamily="34" charset="0"/>
                <a:cs typeface="Times New Roman"/>
              </a:rPr>
              <a:t>QuickAction</a:t>
            </a:r>
            <a:r>
              <a:rPr lang="en-GB" sz="1200" kern="100">
                <a:effectLst/>
                <a:latin typeface="Century Gothic"/>
                <a:ea typeface="Aptos" panose="020B0004020202020204" pitchFamily="34" charset="0"/>
                <a:cs typeface="Times New Roman"/>
              </a:rPr>
              <a:t> involved several key steps:</a:t>
            </a:r>
          </a:p>
        </p:txBody>
      </p:sp>
      <p:sp>
        <p:nvSpPr>
          <p:cNvPr id="15" name="TextBox 14">
            <a:extLst>
              <a:ext uri="{FF2B5EF4-FFF2-40B4-BE49-F238E27FC236}">
                <a16:creationId xmlns:a16="http://schemas.microsoft.com/office/drawing/2014/main" id="{5473444A-DF87-17B8-B627-B871484715CA}"/>
              </a:ext>
            </a:extLst>
          </p:cNvPr>
          <p:cNvSpPr txBox="1"/>
          <p:nvPr/>
        </p:nvSpPr>
        <p:spPr>
          <a:xfrm>
            <a:off x="274157" y="5185942"/>
            <a:ext cx="11441650" cy="1024896"/>
          </a:xfrm>
          <a:prstGeom prst="rect">
            <a:avLst/>
          </a:prstGeom>
          <a:noFill/>
        </p:spPr>
        <p:txBody>
          <a:bodyPr wrap="square">
            <a:spAutoFit/>
          </a:bodyPr>
          <a:lstStyle/>
          <a:p>
            <a:pPr>
              <a:lnSpc>
                <a:spcPct val="115000"/>
              </a:lnSpc>
              <a:spcAft>
                <a:spcPts val="800"/>
              </a:spcAft>
            </a:pPr>
            <a:r>
              <a:rPr lang="en-GB" sz="1200" b="1" kern="100">
                <a:latin typeface="Century Gothic" panose="020B0502020202020204" pitchFamily="34" charset="0"/>
                <a:ea typeface="Aptos" panose="020B0004020202020204" pitchFamily="34" charset="0"/>
                <a:cs typeface="Times New Roman" panose="02020603050405020304" pitchFamily="18" charset="0"/>
              </a:rPr>
              <a:t>Use of AI: </a:t>
            </a:r>
            <a:r>
              <a:rPr lang="en-GB" sz="1200" kern="100">
                <a:latin typeface="Century Gothic" panose="020B0502020202020204" pitchFamily="34" charset="0"/>
                <a:ea typeface="Aptos" panose="020B0004020202020204" pitchFamily="34" charset="0"/>
                <a:cs typeface="Times New Roman" panose="02020603050405020304" pitchFamily="18" charset="0"/>
              </a:rPr>
              <a:t>The </a:t>
            </a:r>
            <a:r>
              <a:rPr lang="en-GB" sz="1200" kern="100" err="1">
                <a:latin typeface="Century Gothic" panose="020B0502020202020204" pitchFamily="34" charset="0"/>
                <a:ea typeface="Aptos" panose="020B0004020202020204" pitchFamily="34" charset="0"/>
                <a:cs typeface="Times New Roman" panose="02020603050405020304" pitchFamily="18" charset="0"/>
              </a:rPr>
              <a:t>QuickAction</a:t>
            </a:r>
            <a:r>
              <a:rPr lang="en-GB" sz="1200" kern="100">
                <a:latin typeface="Century Gothic" panose="020B0502020202020204" pitchFamily="34" charset="0"/>
                <a:ea typeface="Aptos" panose="020B0004020202020204" pitchFamily="34" charset="0"/>
                <a:cs typeface="Times New Roman" panose="02020603050405020304" pitchFamily="18" charset="0"/>
              </a:rPr>
              <a:t> tool is used to create formal meeting minutes from transcripts; analyse survey text for key themes and sentiment; summarise reports; review documents for different audiences; compare document versions and explain changes; conduct case audits and create draft assessments in Adult Social Care; and test with the procurement team for tender evaluations.</a:t>
            </a:r>
          </a:p>
          <a:p>
            <a:pPr>
              <a:lnSpc>
                <a:spcPct val="115000"/>
              </a:lnSpc>
              <a:spcAft>
                <a:spcPts val="800"/>
              </a:spcAft>
            </a:pPr>
            <a:endParaRPr lang="en-GB" sz="1200" b="1" kern="100">
              <a:effectLst/>
              <a:latin typeface="Century Gothic" panose="020B0502020202020204" pitchFamily="34" charset="0"/>
              <a:ea typeface="Aptos" panose="020B000402020202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8823B00F-63C8-9B6B-1CEE-6F3D692CB9EA}"/>
              </a:ext>
            </a:extLst>
          </p:cNvPr>
          <p:cNvSpPr/>
          <p:nvPr/>
        </p:nvSpPr>
        <p:spPr>
          <a:xfrm>
            <a:off x="2703109" y="2507719"/>
            <a:ext cx="1986026" cy="464424"/>
          </a:xfrm>
          <a:prstGeom prst="rect">
            <a:avLst/>
          </a:prstGeom>
          <a:solidFill>
            <a:srgbClr val="52A633"/>
          </a:solidFill>
          <a:ln>
            <a:solidFill>
              <a:srgbClr val="52A63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02BD848A-81EA-4476-C05B-CDC5C9FB0495}"/>
              </a:ext>
            </a:extLst>
          </p:cNvPr>
          <p:cNvSpPr/>
          <p:nvPr/>
        </p:nvSpPr>
        <p:spPr>
          <a:xfrm>
            <a:off x="2715730" y="2518072"/>
            <a:ext cx="1959903" cy="2301036"/>
          </a:xfrm>
          <a:prstGeom prst="rect">
            <a:avLst/>
          </a:prstGeom>
          <a:noFill/>
          <a:ln w="28575">
            <a:solidFill>
              <a:srgbClr val="52A633"/>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B73D6143-91F9-13D0-B741-35F8AC512882}"/>
              </a:ext>
            </a:extLst>
          </p:cNvPr>
          <p:cNvSpPr txBox="1"/>
          <p:nvPr/>
        </p:nvSpPr>
        <p:spPr>
          <a:xfrm>
            <a:off x="2703108" y="2516358"/>
            <a:ext cx="2028268" cy="497572"/>
          </a:xfrm>
          <a:prstGeom prst="rect">
            <a:avLst/>
          </a:prstGeom>
          <a:noFill/>
        </p:spPr>
        <p:txBody>
          <a:bodyPr wrap="square">
            <a:spAutoFit/>
          </a:bodyPr>
          <a:lstStyle/>
          <a:p>
            <a:pPr>
              <a:lnSpc>
                <a:spcPct val="115000"/>
              </a:lnSpc>
              <a:spcAft>
                <a:spcPts val="800"/>
              </a:spcAft>
            </a:pPr>
            <a:r>
              <a:rPr lang="en-GB" sz="1200" b="1" kern="100">
                <a:solidFill>
                  <a:schemeClr val="bg1"/>
                </a:solidFill>
                <a:effectLst/>
                <a:latin typeface="Century Gothic" panose="020B0502020202020204" pitchFamily="34" charset="0"/>
                <a:ea typeface="Aptos" panose="020B0004020202020204" pitchFamily="34" charset="0"/>
                <a:cs typeface="Times New Roman" panose="02020603050405020304" pitchFamily="18" charset="0"/>
              </a:rPr>
              <a:t>Ensuring safe and secure technology access: </a:t>
            </a:r>
          </a:p>
        </p:txBody>
      </p:sp>
      <p:sp>
        <p:nvSpPr>
          <p:cNvPr id="8" name="Rectangle 7">
            <a:extLst>
              <a:ext uri="{FF2B5EF4-FFF2-40B4-BE49-F238E27FC236}">
                <a16:creationId xmlns:a16="http://schemas.microsoft.com/office/drawing/2014/main" id="{DC4889F5-CE7E-AC84-DC92-EF89A28A530F}"/>
              </a:ext>
            </a:extLst>
          </p:cNvPr>
          <p:cNvSpPr/>
          <p:nvPr/>
        </p:nvSpPr>
        <p:spPr>
          <a:xfrm>
            <a:off x="5097891" y="2516358"/>
            <a:ext cx="1973405" cy="464424"/>
          </a:xfrm>
          <a:prstGeom prst="rect">
            <a:avLst/>
          </a:prstGeom>
          <a:solidFill>
            <a:srgbClr val="52A633"/>
          </a:solidFill>
          <a:ln>
            <a:solidFill>
              <a:srgbClr val="52A63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4C9FB8FD-D681-D143-A035-36C9E838CD8B}"/>
              </a:ext>
            </a:extLst>
          </p:cNvPr>
          <p:cNvSpPr/>
          <p:nvPr/>
        </p:nvSpPr>
        <p:spPr>
          <a:xfrm>
            <a:off x="5110513" y="2526711"/>
            <a:ext cx="1951074" cy="2292397"/>
          </a:xfrm>
          <a:prstGeom prst="rect">
            <a:avLst/>
          </a:prstGeom>
          <a:noFill/>
          <a:ln w="28575">
            <a:solidFill>
              <a:srgbClr val="52A633"/>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AC2B6573-38D6-D113-0033-E5AC16D35CEF}"/>
              </a:ext>
            </a:extLst>
          </p:cNvPr>
          <p:cNvSpPr txBox="1"/>
          <p:nvPr/>
        </p:nvSpPr>
        <p:spPr>
          <a:xfrm>
            <a:off x="5092591" y="2493733"/>
            <a:ext cx="1968190" cy="1450205"/>
          </a:xfrm>
          <a:prstGeom prst="rect">
            <a:avLst/>
          </a:prstGeom>
          <a:noFill/>
        </p:spPr>
        <p:txBody>
          <a:bodyPr wrap="square">
            <a:spAutoFit/>
          </a:bodyPr>
          <a:lstStyle/>
          <a:p>
            <a:pPr>
              <a:lnSpc>
                <a:spcPct val="115000"/>
              </a:lnSpc>
              <a:spcAft>
                <a:spcPts val="800"/>
              </a:spcAft>
            </a:pPr>
            <a:r>
              <a:rPr lang="en-GB" sz="1200" b="1" kern="100">
                <a:solidFill>
                  <a:schemeClr val="bg1"/>
                </a:solidFill>
                <a:effectLst/>
                <a:latin typeface="Century Gothic" panose="020B0502020202020204" pitchFamily="34" charset="0"/>
                <a:ea typeface="Aptos" panose="020B0004020202020204" pitchFamily="34" charset="0"/>
                <a:cs typeface="Times New Roman" panose="02020603050405020304" pitchFamily="18" charset="0"/>
              </a:rPr>
              <a:t>Working with the Innovation Partner: </a:t>
            </a:r>
          </a:p>
          <a:p>
            <a:pPr>
              <a:lnSpc>
                <a:spcPct val="115000"/>
              </a:lnSpc>
              <a:spcAft>
                <a:spcPts val="800"/>
              </a:spcAft>
            </a:pPr>
            <a:r>
              <a:rPr lang="en-GB" sz="1200" kern="100">
                <a:effectLst/>
                <a:latin typeface="Century Gothic" panose="020B0502020202020204" pitchFamily="34" charset="0"/>
                <a:ea typeface="Aptos" panose="020B0004020202020204" pitchFamily="34" charset="0"/>
                <a:cs typeface="Times New Roman" panose="02020603050405020304" pitchFamily="18" charset="0"/>
              </a:rPr>
              <a:t>Early adopters and use cases were identified and tested, allowing for agile delivery.</a:t>
            </a:r>
          </a:p>
        </p:txBody>
      </p:sp>
      <p:sp>
        <p:nvSpPr>
          <p:cNvPr id="23" name="Rectangle 22">
            <a:extLst>
              <a:ext uri="{FF2B5EF4-FFF2-40B4-BE49-F238E27FC236}">
                <a16:creationId xmlns:a16="http://schemas.microsoft.com/office/drawing/2014/main" id="{B68CF6E5-96D0-1280-259A-A90110C6E543}"/>
              </a:ext>
            </a:extLst>
          </p:cNvPr>
          <p:cNvSpPr/>
          <p:nvPr/>
        </p:nvSpPr>
        <p:spPr>
          <a:xfrm>
            <a:off x="7505296" y="2526317"/>
            <a:ext cx="1980812" cy="454465"/>
          </a:xfrm>
          <a:prstGeom prst="rect">
            <a:avLst/>
          </a:prstGeom>
          <a:solidFill>
            <a:srgbClr val="52A633"/>
          </a:solidFill>
          <a:ln>
            <a:solidFill>
              <a:srgbClr val="52A63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568EBF91-E572-CF25-39A5-86F97B9D60C0}"/>
              </a:ext>
            </a:extLst>
          </p:cNvPr>
          <p:cNvSpPr/>
          <p:nvPr/>
        </p:nvSpPr>
        <p:spPr>
          <a:xfrm>
            <a:off x="7517917" y="2536670"/>
            <a:ext cx="1958354" cy="2282439"/>
          </a:xfrm>
          <a:prstGeom prst="rect">
            <a:avLst/>
          </a:prstGeom>
          <a:noFill/>
          <a:ln w="28575">
            <a:solidFill>
              <a:srgbClr val="52A633"/>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Box 30">
            <a:extLst>
              <a:ext uri="{FF2B5EF4-FFF2-40B4-BE49-F238E27FC236}">
                <a16:creationId xmlns:a16="http://schemas.microsoft.com/office/drawing/2014/main" id="{073070B6-7902-4998-0165-8CF5FD60F2D8}"/>
              </a:ext>
            </a:extLst>
          </p:cNvPr>
          <p:cNvSpPr txBox="1"/>
          <p:nvPr/>
        </p:nvSpPr>
        <p:spPr>
          <a:xfrm>
            <a:off x="7533808" y="2516358"/>
            <a:ext cx="1968190" cy="2087303"/>
          </a:xfrm>
          <a:prstGeom prst="rect">
            <a:avLst/>
          </a:prstGeom>
          <a:noFill/>
        </p:spPr>
        <p:txBody>
          <a:bodyPr wrap="square">
            <a:spAutoFit/>
          </a:bodyPr>
          <a:lstStyle/>
          <a:p>
            <a:pPr>
              <a:lnSpc>
                <a:spcPct val="115000"/>
              </a:lnSpc>
              <a:spcAft>
                <a:spcPts val="800"/>
              </a:spcAft>
            </a:pPr>
            <a:r>
              <a:rPr lang="en-GB" sz="1200" b="1" kern="100">
                <a:solidFill>
                  <a:schemeClr val="bg1"/>
                </a:solidFill>
                <a:effectLst/>
                <a:latin typeface="Century Gothic" panose="020B0502020202020204" pitchFamily="34" charset="0"/>
                <a:ea typeface="Aptos" panose="020B0004020202020204" pitchFamily="34" charset="0"/>
                <a:cs typeface="Times New Roman" panose="02020603050405020304" pitchFamily="18" charset="0"/>
              </a:rPr>
              <a:t>Policy creation and governance: </a:t>
            </a:r>
          </a:p>
          <a:p>
            <a:pPr>
              <a:lnSpc>
                <a:spcPct val="115000"/>
              </a:lnSpc>
              <a:spcAft>
                <a:spcPts val="800"/>
              </a:spcAft>
            </a:pPr>
            <a:r>
              <a:rPr lang="en-GB" sz="1200" kern="100">
                <a:effectLst/>
                <a:latin typeface="Century Gothic" panose="020B0502020202020204" pitchFamily="34" charset="0"/>
                <a:ea typeface="Aptos" panose="020B0004020202020204" pitchFamily="34" charset="0"/>
                <a:cs typeface="Times New Roman" panose="02020603050405020304" pitchFamily="18" charset="0"/>
              </a:rPr>
              <a:t>A </a:t>
            </a:r>
            <a:r>
              <a:rPr lang="en-GB" sz="1200" kern="100" err="1">
                <a:effectLst/>
                <a:latin typeface="Century Gothic" panose="020B0502020202020204" pitchFamily="34" charset="0"/>
                <a:ea typeface="Aptos" panose="020B0004020202020204" pitchFamily="34" charset="0"/>
                <a:cs typeface="Times New Roman" panose="02020603050405020304" pitchFamily="18" charset="0"/>
              </a:rPr>
              <a:t>GenAI</a:t>
            </a:r>
            <a:r>
              <a:rPr lang="en-GB" sz="1200" kern="100">
                <a:effectLst/>
                <a:latin typeface="Century Gothic" panose="020B0502020202020204" pitchFamily="34" charset="0"/>
                <a:ea typeface="Aptos" panose="020B0004020202020204" pitchFamily="34" charset="0"/>
                <a:cs typeface="Times New Roman" panose="02020603050405020304" pitchFamily="18" charset="0"/>
              </a:rPr>
              <a:t> policy was created and ratified by various boards and a </a:t>
            </a:r>
            <a:r>
              <a:rPr lang="en-GB" sz="1200" kern="100" err="1">
                <a:effectLst/>
                <a:latin typeface="Century Gothic" panose="020B0502020202020204" pitchFamily="34" charset="0"/>
                <a:ea typeface="Aptos" panose="020B0004020202020204" pitchFamily="34" charset="0"/>
                <a:cs typeface="Times New Roman" panose="02020603050405020304" pitchFamily="18" charset="0"/>
              </a:rPr>
              <a:t>GenAI</a:t>
            </a:r>
            <a:r>
              <a:rPr lang="en-GB" sz="1200" kern="100">
                <a:effectLst/>
                <a:latin typeface="Century Gothic" panose="020B0502020202020204" pitchFamily="34" charset="0"/>
                <a:ea typeface="Aptos" panose="020B0004020202020204" pitchFamily="34" charset="0"/>
                <a:cs typeface="Times New Roman" panose="02020603050405020304" pitchFamily="18" charset="0"/>
              </a:rPr>
              <a:t> Working Group was established to review use cases and assess risks.</a:t>
            </a:r>
          </a:p>
        </p:txBody>
      </p:sp>
      <p:sp>
        <p:nvSpPr>
          <p:cNvPr id="32" name="Rectangle 31">
            <a:extLst>
              <a:ext uri="{FF2B5EF4-FFF2-40B4-BE49-F238E27FC236}">
                <a16:creationId xmlns:a16="http://schemas.microsoft.com/office/drawing/2014/main" id="{663507F0-C27E-0049-DFAA-D2032D5AFEAC}"/>
              </a:ext>
            </a:extLst>
          </p:cNvPr>
          <p:cNvSpPr/>
          <p:nvPr/>
        </p:nvSpPr>
        <p:spPr>
          <a:xfrm>
            <a:off x="9903065" y="2531258"/>
            <a:ext cx="1975395" cy="482672"/>
          </a:xfrm>
          <a:prstGeom prst="rect">
            <a:avLst/>
          </a:prstGeom>
          <a:solidFill>
            <a:srgbClr val="52A633"/>
          </a:solidFill>
          <a:ln>
            <a:solidFill>
              <a:srgbClr val="52A63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636E710E-655A-E67E-17F5-8D60CBA80F95}"/>
              </a:ext>
            </a:extLst>
          </p:cNvPr>
          <p:cNvSpPr/>
          <p:nvPr/>
        </p:nvSpPr>
        <p:spPr>
          <a:xfrm>
            <a:off x="9920107" y="2538986"/>
            <a:ext cx="1946701" cy="2280123"/>
          </a:xfrm>
          <a:prstGeom prst="rect">
            <a:avLst/>
          </a:prstGeom>
          <a:noFill/>
          <a:ln w="28575">
            <a:solidFill>
              <a:srgbClr val="52A633"/>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TextBox 33">
            <a:extLst>
              <a:ext uri="{FF2B5EF4-FFF2-40B4-BE49-F238E27FC236}">
                <a16:creationId xmlns:a16="http://schemas.microsoft.com/office/drawing/2014/main" id="{0DB298E6-8D8B-4E5A-6629-8913ECB7030E}"/>
              </a:ext>
            </a:extLst>
          </p:cNvPr>
          <p:cNvSpPr txBox="1"/>
          <p:nvPr/>
        </p:nvSpPr>
        <p:spPr>
          <a:xfrm>
            <a:off x="9917832" y="2517177"/>
            <a:ext cx="1968190" cy="1662571"/>
          </a:xfrm>
          <a:prstGeom prst="rect">
            <a:avLst/>
          </a:prstGeom>
          <a:noFill/>
        </p:spPr>
        <p:txBody>
          <a:bodyPr wrap="square">
            <a:spAutoFit/>
          </a:bodyPr>
          <a:lstStyle/>
          <a:p>
            <a:pPr>
              <a:lnSpc>
                <a:spcPct val="115000"/>
              </a:lnSpc>
              <a:spcAft>
                <a:spcPts val="800"/>
              </a:spcAft>
            </a:pPr>
            <a:r>
              <a:rPr lang="en-GB" sz="1200" b="1" kern="100">
                <a:solidFill>
                  <a:schemeClr val="bg1"/>
                </a:solidFill>
                <a:effectLst/>
                <a:latin typeface="Century Gothic" panose="020B0502020202020204" pitchFamily="34" charset="0"/>
                <a:ea typeface="Aptos" panose="020B0004020202020204" pitchFamily="34" charset="0"/>
                <a:cs typeface="Times New Roman" panose="02020603050405020304" pitchFamily="18" charset="0"/>
              </a:rPr>
              <a:t>Continual review and improvement: </a:t>
            </a:r>
          </a:p>
          <a:p>
            <a:pPr>
              <a:lnSpc>
                <a:spcPct val="115000"/>
              </a:lnSpc>
              <a:spcAft>
                <a:spcPts val="800"/>
              </a:spcAft>
            </a:pPr>
            <a:r>
              <a:rPr lang="en-GB" sz="1200" kern="100">
                <a:effectLst/>
                <a:latin typeface="Century Gothic" panose="020B0502020202020204" pitchFamily="34" charset="0"/>
                <a:ea typeface="Aptos" panose="020B0004020202020204" pitchFamily="34" charset="0"/>
                <a:cs typeface="Times New Roman" panose="02020603050405020304" pitchFamily="18" charset="0"/>
              </a:rPr>
              <a:t>Processes are continually improved, and Equality Impact Assessments are considered.</a:t>
            </a:r>
          </a:p>
        </p:txBody>
      </p:sp>
      <p:sp>
        <p:nvSpPr>
          <p:cNvPr id="36" name="TextBox 35">
            <a:extLst>
              <a:ext uri="{FF2B5EF4-FFF2-40B4-BE49-F238E27FC236}">
                <a16:creationId xmlns:a16="http://schemas.microsoft.com/office/drawing/2014/main" id="{9ACE0AFA-18F6-FCDA-95C9-E49DEEFDFB9E}"/>
              </a:ext>
            </a:extLst>
          </p:cNvPr>
          <p:cNvSpPr txBox="1"/>
          <p:nvPr/>
        </p:nvSpPr>
        <p:spPr>
          <a:xfrm>
            <a:off x="321974" y="3023183"/>
            <a:ext cx="1937484" cy="1015663"/>
          </a:xfrm>
          <a:prstGeom prst="rect">
            <a:avLst/>
          </a:prstGeom>
          <a:noFill/>
        </p:spPr>
        <p:txBody>
          <a:bodyPr wrap="square">
            <a:spAutoFit/>
          </a:bodyPr>
          <a:lstStyle/>
          <a:p>
            <a:r>
              <a:rPr lang="en-GB" sz="1200" kern="100">
                <a:effectLst/>
                <a:latin typeface="Century Gothic" panose="020B0502020202020204" pitchFamily="34" charset="0"/>
                <a:ea typeface="Aptos" panose="020B0004020202020204" pitchFamily="34" charset="0"/>
                <a:cs typeface="Times New Roman" panose="02020603050405020304" pitchFamily="18" charset="0"/>
              </a:rPr>
              <a:t>Discussions on using AI ethically to reduce administrative pressure while maintaining human contact.</a:t>
            </a:r>
            <a:endParaRPr lang="en-GB" sz="1200"/>
          </a:p>
        </p:txBody>
      </p:sp>
      <p:sp>
        <p:nvSpPr>
          <p:cNvPr id="37" name="Arrow: Right 36">
            <a:extLst>
              <a:ext uri="{FF2B5EF4-FFF2-40B4-BE49-F238E27FC236}">
                <a16:creationId xmlns:a16="http://schemas.microsoft.com/office/drawing/2014/main" id="{7D0B0A51-EB44-2D5A-33C4-7470D5FE848E}"/>
              </a:ext>
            </a:extLst>
          </p:cNvPr>
          <p:cNvSpPr/>
          <p:nvPr/>
        </p:nvSpPr>
        <p:spPr>
          <a:xfrm>
            <a:off x="2242703" y="3505446"/>
            <a:ext cx="513236" cy="533400"/>
          </a:xfrm>
          <a:prstGeom prst="rightArrow">
            <a:avLst/>
          </a:prstGeom>
          <a:solidFill>
            <a:srgbClr val="98CDAD"/>
          </a:solidFill>
          <a:ln>
            <a:solidFill>
              <a:srgbClr val="98CD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Arrow: Right 37">
            <a:extLst>
              <a:ext uri="{FF2B5EF4-FFF2-40B4-BE49-F238E27FC236}">
                <a16:creationId xmlns:a16="http://schemas.microsoft.com/office/drawing/2014/main" id="{97A43B90-36ED-367F-09B0-1F780C4612D0}"/>
              </a:ext>
            </a:extLst>
          </p:cNvPr>
          <p:cNvSpPr/>
          <p:nvPr/>
        </p:nvSpPr>
        <p:spPr>
          <a:xfrm>
            <a:off x="4654183" y="3530690"/>
            <a:ext cx="501550" cy="533400"/>
          </a:xfrm>
          <a:prstGeom prst="rightArrow">
            <a:avLst/>
          </a:prstGeom>
          <a:solidFill>
            <a:srgbClr val="98CDAD"/>
          </a:solidFill>
          <a:ln>
            <a:solidFill>
              <a:srgbClr val="98CD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Arrow: Right 38">
            <a:extLst>
              <a:ext uri="{FF2B5EF4-FFF2-40B4-BE49-F238E27FC236}">
                <a16:creationId xmlns:a16="http://schemas.microsoft.com/office/drawing/2014/main" id="{2F1E9491-5F38-8A4A-22A9-7591C7E219FA}"/>
              </a:ext>
            </a:extLst>
          </p:cNvPr>
          <p:cNvSpPr/>
          <p:nvPr/>
        </p:nvSpPr>
        <p:spPr>
          <a:xfrm>
            <a:off x="7036269" y="3550201"/>
            <a:ext cx="511147" cy="533400"/>
          </a:xfrm>
          <a:prstGeom prst="rightArrow">
            <a:avLst/>
          </a:prstGeom>
          <a:solidFill>
            <a:srgbClr val="98CDAD"/>
          </a:solidFill>
          <a:ln>
            <a:solidFill>
              <a:srgbClr val="98CD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Arrow: Right 39">
            <a:extLst>
              <a:ext uri="{FF2B5EF4-FFF2-40B4-BE49-F238E27FC236}">
                <a16:creationId xmlns:a16="http://schemas.microsoft.com/office/drawing/2014/main" id="{C99AFBD1-E6C5-002A-C539-67C85F09F867}"/>
              </a:ext>
            </a:extLst>
          </p:cNvPr>
          <p:cNvSpPr/>
          <p:nvPr/>
        </p:nvSpPr>
        <p:spPr>
          <a:xfrm>
            <a:off x="9454111" y="3561475"/>
            <a:ext cx="493213" cy="533400"/>
          </a:xfrm>
          <a:prstGeom prst="rightArrow">
            <a:avLst/>
          </a:prstGeom>
          <a:solidFill>
            <a:srgbClr val="98CDAD"/>
          </a:solidFill>
          <a:ln>
            <a:solidFill>
              <a:srgbClr val="98CD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TextBox 40">
            <a:extLst>
              <a:ext uri="{FF2B5EF4-FFF2-40B4-BE49-F238E27FC236}">
                <a16:creationId xmlns:a16="http://schemas.microsoft.com/office/drawing/2014/main" id="{30FAA3EF-DF9C-1F07-D568-652816E1FE1D}"/>
              </a:ext>
            </a:extLst>
          </p:cNvPr>
          <p:cNvSpPr txBox="1"/>
          <p:nvPr/>
        </p:nvSpPr>
        <p:spPr>
          <a:xfrm>
            <a:off x="2737889" y="3023808"/>
            <a:ext cx="1937484" cy="1135247"/>
          </a:xfrm>
          <a:prstGeom prst="rect">
            <a:avLst/>
          </a:prstGeom>
          <a:noFill/>
        </p:spPr>
        <p:txBody>
          <a:bodyPr wrap="square" lIns="91440" tIns="45720" rIns="91440" bIns="45720" anchor="t">
            <a:spAutoFit/>
          </a:bodyPr>
          <a:lstStyle/>
          <a:p>
            <a:pPr>
              <a:lnSpc>
                <a:spcPct val="115000"/>
              </a:lnSpc>
              <a:spcAft>
                <a:spcPts val="800"/>
              </a:spcAft>
            </a:pPr>
            <a:r>
              <a:rPr lang="en-GB" sz="1200" kern="100">
                <a:effectLst/>
                <a:latin typeface="Century Gothic"/>
                <a:ea typeface="Aptos" panose="020B0004020202020204" pitchFamily="34" charset="0"/>
                <a:cs typeface="Times New Roman"/>
              </a:rPr>
              <a:t>Tools are reviewed by the Joint Architecture Group (JAG) and developed securely by the </a:t>
            </a:r>
            <a:r>
              <a:rPr lang="en-GB" sz="1200" kern="100">
                <a:latin typeface="Century Gothic"/>
                <a:ea typeface="Aptos" panose="020B0004020202020204" pitchFamily="34" charset="0"/>
                <a:cs typeface="Times New Roman"/>
              </a:rPr>
              <a:t>innovation partner</a:t>
            </a:r>
            <a:r>
              <a:rPr lang="en-GB" sz="1200" kern="100">
                <a:effectLst/>
                <a:latin typeface="Century Gothic"/>
                <a:ea typeface="Aptos" panose="020B0004020202020204" pitchFamily="34" charset="0"/>
                <a:cs typeface="Times New Roman"/>
              </a:rPr>
              <a:t>.</a:t>
            </a:r>
          </a:p>
        </p:txBody>
      </p:sp>
      <p:pic>
        <p:nvPicPr>
          <p:cNvPr id="9" name="Picture 4" descr="Citizen engagement platform | Wigan Council">
            <a:extLst>
              <a:ext uri="{FF2B5EF4-FFF2-40B4-BE49-F238E27FC236}">
                <a16:creationId xmlns:a16="http://schemas.microsoft.com/office/drawing/2014/main" id="{1226B439-2D25-D530-5E1B-F6CECA57201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91842" y="136555"/>
            <a:ext cx="1651502" cy="72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85173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688FDD-1B77-2179-B0D6-780B9A58B6DD}"/>
            </a:ext>
          </a:extLst>
        </p:cNvPr>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D1AA57A7-BF00-0CC9-06CF-A4F3E8ED8F8F}"/>
              </a:ext>
            </a:extLst>
          </p:cNvPr>
          <p:cNvSpPr/>
          <p:nvPr/>
        </p:nvSpPr>
        <p:spPr>
          <a:xfrm>
            <a:off x="471948" y="1216370"/>
            <a:ext cx="2304590" cy="1071716"/>
          </a:xfrm>
          <a:prstGeom prst="roundRect">
            <a:avLst>
              <a:gd name="adj" fmla="val 11895"/>
            </a:avLst>
          </a:prstGeom>
          <a:solidFill>
            <a:srgbClr val="52A6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latin typeface="Century Gothic" panose="020B0502020202020204" pitchFamily="34" charset="0"/>
            </a:endParaRPr>
          </a:p>
        </p:txBody>
      </p:sp>
      <p:sp>
        <p:nvSpPr>
          <p:cNvPr id="16" name="Flowchart: Data 15">
            <a:extLst>
              <a:ext uri="{FF2B5EF4-FFF2-40B4-BE49-F238E27FC236}">
                <a16:creationId xmlns:a16="http://schemas.microsoft.com/office/drawing/2014/main" id="{11A0669A-6454-FC9E-EBAB-C84947834BE9}"/>
              </a:ext>
            </a:extLst>
          </p:cNvPr>
          <p:cNvSpPr/>
          <p:nvPr/>
        </p:nvSpPr>
        <p:spPr>
          <a:xfrm flipH="1">
            <a:off x="1601506" y="1230506"/>
            <a:ext cx="2350063" cy="1043444"/>
          </a:xfrm>
          <a:prstGeom prst="flowChartInputOutput">
            <a:avLst/>
          </a:prstGeom>
          <a:solidFill>
            <a:schemeClr val="bg2"/>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latin typeface="Century Gothic" panose="020B0502020202020204" pitchFamily="34" charset="0"/>
            </a:endParaRPr>
          </a:p>
        </p:txBody>
      </p:sp>
      <p:sp>
        <p:nvSpPr>
          <p:cNvPr id="2" name="Title 1">
            <a:extLst>
              <a:ext uri="{FF2B5EF4-FFF2-40B4-BE49-F238E27FC236}">
                <a16:creationId xmlns:a16="http://schemas.microsoft.com/office/drawing/2014/main" id="{2ADBE813-8649-4AC1-EF0A-F9A0227155E8}"/>
              </a:ext>
            </a:extLst>
          </p:cNvPr>
          <p:cNvSpPr>
            <a:spLocks noGrp="1"/>
          </p:cNvSpPr>
          <p:nvPr>
            <p:ph type="title"/>
          </p:nvPr>
        </p:nvSpPr>
        <p:spPr/>
        <p:txBody>
          <a:bodyPr>
            <a:normAutofit fontScale="90000"/>
          </a:bodyPr>
          <a:lstStyle/>
          <a:p>
            <a:r>
              <a:rPr lang="en-GB" err="1">
                <a:solidFill>
                  <a:srgbClr val="8C5F97"/>
                </a:solidFill>
              </a:rPr>
              <a:t>QuickAction</a:t>
            </a:r>
            <a:r>
              <a:rPr lang="en-GB">
                <a:solidFill>
                  <a:srgbClr val="8C5F97"/>
                </a:solidFill>
              </a:rPr>
              <a:t> (2)</a:t>
            </a:r>
          </a:p>
        </p:txBody>
      </p:sp>
      <p:sp>
        <p:nvSpPr>
          <p:cNvPr id="4" name="Slide Number Placeholder 3">
            <a:extLst>
              <a:ext uri="{FF2B5EF4-FFF2-40B4-BE49-F238E27FC236}">
                <a16:creationId xmlns:a16="http://schemas.microsoft.com/office/drawing/2014/main" id="{BD27933E-0B00-C6B1-B4EE-FBE6A39F5BB3}"/>
              </a:ext>
            </a:extLst>
          </p:cNvPr>
          <p:cNvSpPr>
            <a:spLocks noGrp="1"/>
          </p:cNvSpPr>
          <p:nvPr>
            <p:ph type="sldNum" sz="quarter" idx="4294967295"/>
          </p:nvPr>
        </p:nvSpPr>
        <p:spPr>
          <a:xfrm>
            <a:off x="9221789" y="6354431"/>
            <a:ext cx="2706687" cy="362282"/>
          </a:xfrm>
        </p:spPr>
        <p:txBody>
          <a:bodyPr/>
          <a:lstStyle/>
          <a:p>
            <a:pPr defTabSz="914423">
              <a:defRPr/>
            </a:pPr>
            <a:fld id="{6D317083-583A-4C42-B2C5-F5A08834B545}" type="slidenum">
              <a:rPr lang="en-GB"/>
              <a:pPr defTabSz="914423">
                <a:defRPr/>
              </a:pPr>
              <a:t>24</a:t>
            </a:fld>
            <a:endParaRPr lang="en-GB"/>
          </a:p>
        </p:txBody>
      </p:sp>
      <p:sp>
        <p:nvSpPr>
          <p:cNvPr id="3" name="Rectangle: Rounded Corners 2">
            <a:extLst>
              <a:ext uri="{FF2B5EF4-FFF2-40B4-BE49-F238E27FC236}">
                <a16:creationId xmlns:a16="http://schemas.microsoft.com/office/drawing/2014/main" id="{486757F2-CBBD-E5A4-34F2-65C9C1EF70C1}"/>
              </a:ext>
            </a:extLst>
          </p:cNvPr>
          <p:cNvSpPr/>
          <p:nvPr/>
        </p:nvSpPr>
        <p:spPr>
          <a:xfrm>
            <a:off x="471948" y="1216371"/>
            <a:ext cx="10825317" cy="1071716"/>
          </a:xfrm>
          <a:prstGeom prst="roundRect">
            <a:avLst/>
          </a:prstGeom>
          <a:noFill/>
          <a:ln w="28575">
            <a:solidFill>
              <a:srgbClr val="52A63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0A06BF18-5BEC-8184-20F6-AD089D64162D}"/>
              </a:ext>
            </a:extLst>
          </p:cNvPr>
          <p:cNvSpPr txBox="1"/>
          <p:nvPr/>
        </p:nvSpPr>
        <p:spPr>
          <a:xfrm>
            <a:off x="2080279" y="1365655"/>
            <a:ext cx="9384626" cy="710516"/>
          </a:xfrm>
          <a:prstGeom prst="rect">
            <a:avLst/>
          </a:prstGeom>
          <a:noFill/>
        </p:spPr>
        <p:txBody>
          <a:bodyPr wrap="square">
            <a:spAutoFit/>
          </a:bodyPr>
          <a:lstStyle/>
          <a:p>
            <a:pPr>
              <a:lnSpc>
                <a:spcPct val="115000"/>
              </a:lnSpc>
              <a:spcAft>
                <a:spcPts val="800"/>
              </a:spcAft>
            </a:pPr>
            <a:r>
              <a:rPr lang="en-GB" sz="1200" kern="100">
                <a:latin typeface="Century Gothic" panose="020B0502020202020204" pitchFamily="34" charset="0"/>
                <a:ea typeface="Aptos" panose="020B0004020202020204" pitchFamily="34" charset="0"/>
                <a:cs typeface="Times New Roman" panose="02020603050405020304" pitchFamily="18" charset="0"/>
              </a:rPr>
              <a:t>Strong support from Senior Management and the Digital Board, collaboration with the Innovation Partner, and the enthusiasm of innovators within services have been crucial. A governance group has been established to facilitate the transition of use cases into a live environment.</a:t>
            </a:r>
          </a:p>
        </p:txBody>
      </p:sp>
      <p:sp>
        <p:nvSpPr>
          <p:cNvPr id="8" name="Rectangle: Rounded Corners 7">
            <a:extLst>
              <a:ext uri="{FF2B5EF4-FFF2-40B4-BE49-F238E27FC236}">
                <a16:creationId xmlns:a16="http://schemas.microsoft.com/office/drawing/2014/main" id="{9258398F-6EB2-D4F8-9E02-2BE226CD78F1}"/>
              </a:ext>
            </a:extLst>
          </p:cNvPr>
          <p:cNvSpPr/>
          <p:nvPr/>
        </p:nvSpPr>
        <p:spPr>
          <a:xfrm>
            <a:off x="471948" y="2699799"/>
            <a:ext cx="10825317" cy="1141856"/>
          </a:xfrm>
          <a:prstGeom prst="roundRect">
            <a:avLst/>
          </a:prstGeom>
          <a:noFill/>
          <a:ln w="28575">
            <a:solidFill>
              <a:srgbClr val="F081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Rounded Corners 9">
            <a:extLst>
              <a:ext uri="{FF2B5EF4-FFF2-40B4-BE49-F238E27FC236}">
                <a16:creationId xmlns:a16="http://schemas.microsoft.com/office/drawing/2014/main" id="{9E85909E-888B-3566-EB27-066CC5108108}"/>
              </a:ext>
            </a:extLst>
          </p:cNvPr>
          <p:cNvSpPr/>
          <p:nvPr/>
        </p:nvSpPr>
        <p:spPr>
          <a:xfrm>
            <a:off x="471948" y="4252557"/>
            <a:ext cx="10825317" cy="1312256"/>
          </a:xfrm>
          <a:prstGeom prst="roundRect">
            <a:avLst/>
          </a:prstGeom>
          <a:noFill/>
          <a:ln w="28575">
            <a:solidFill>
              <a:srgbClr val="00A2D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Rounded Corners 16">
            <a:extLst>
              <a:ext uri="{FF2B5EF4-FFF2-40B4-BE49-F238E27FC236}">
                <a16:creationId xmlns:a16="http://schemas.microsoft.com/office/drawing/2014/main" id="{D9CD07D3-5C96-5D97-3388-F840A894AB9C}"/>
              </a:ext>
            </a:extLst>
          </p:cNvPr>
          <p:cNvSpPr/>
          <p:nvPr/>
        </p:nvSpPr>
        <p:spPr>
          <a:xfrm>
            <a:off x="471948" y="2703977"/>
            <a:ext cx="2304590" cy="1137677"/>
          </a:xfrm>
          <a:prstGeom prst="roundRect">
            <a:avLst>
              <a:gd name="adj" fmla="val 11895"/>
            </a:avLst>
          </a:prstGeom>
          <a:solidFill>
            <a:srgbClr val="F081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latin typeface="Century Gothic" panose="020B0502020202020204" pitchFamily="34" charset="0"/>
            </a:endParaRPr>
          </a:p>
        </p:txBody>
      </p:sp>
      <p:sp>
        <p:nvSpPr>
          <p:cNvPr id="18" name="Flowchart: Data 17">
            <a:extLst>
              <a:ext uri="{FF2B5EF4-FFF2-40B4-BE49-F238E27FC236}">
                <a16:creationId xmlns:a16="http://schemas.microsoft.com/office/drawing/2014/main" id="{8B334B77-3140-B383-FC6E-E2278622DE77}"/>
              </a:ext>
            </a:extLst>
          </p:cNvPr>
          <p:cNvSpPr/>
          <p:nvPr/>
        </p:nvSpPr>
        <p:spPr>
          <a:xfrm flipH="1">
            <a:off x="1601501" y="2716894"/>
            <a:ext cx="2350063" cy="1107665"/>
          </a:xfrm>
          <a:prstGeom prst="flowChartInputOutput">
            <a:avLst/>
          </a:prstGeom>
          <a:solidFill>
            <a:schemeClr val="bg2"/>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latin typeface="Century Gothic" panose="020B0502020202020204" pitchFamily="34" charset="0"/>
            </a:endParaRPr>
          </a:p>
        </p:txBody>
      </p:sp>
      <p:sp>
        <p:nvSpPr>
          <p:cNvPr id="19" name="Rectangle: Rounded Corners 18">
            <a:extLst>
              <a:ext uri="{FF2B5EF4-FFF2-40B4-BE49-F238E27FC236}">
                <a16:creationId xmlns:a16="http://schemas.microsoft.com/office/drawing/2014/main" id="{98C4CC92-994B-3497-113B-AD15B2170402}"/>
              </a:ext>
            </a:extLst>
          </p:cNvPr>
          <p:cNvSpPr/>
          <p:nvPr/>
        </p:nvSpPr>
        <p:spPr>
          <a:xfrm>
            <a:off x="471948" y="4252556"/>
            <a:ext cx="2304590" cy="1312256"/>
          </a:xfrm>
          <a:prstGeom prst="roundRect">
            <a:avLst>
              <a:gd name="adj" fmla="val 11895"/>
            </a:avLst>
          </a:prstGeom>
          <a:solidFill>
            <a:srgbClr val="00A2D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latin typeface="Century Gothic" panose="020B0502020202020204" pitchFamily="34" charset="0"/>
            </a:endParaRPr>
          </a:p>
        </p:txBody>
      </p:sp>
      <p:sp>
        <p:nvSpPr>
          <p:cNvPr id="20" name="Flowchart: Data 19">
            <a:extLst>
              <a:ext uri="{FF2B5EF4-FFF2-40B4-BE49-F238E27FC236}">
                <a16:creationId xmlns:a16="http://schemas.microsoft.com/office/drawing/2014/main" id="{254D8DF7-1B6C-0516-5F5D-DE42F228923A}"/>
              </a:ext>
            </a:extLst>
          </p:cNvPr>
          <p:cNvSpPr/>
          <p:nvPr/>
        </p:nvSpPr>
        <p:spPr>
          <a:xfrm flipH="1">
            <a:off x="1601501" y="4263231"/>
            <a:ext cx="2350063" cy="1290906"/>
          </a:xfrm>
          <a:prstGeom prst="flowChartInputOutput">
            <a:avLst/>
          </a:prstGeom>
          <a:solidFill>
            <a:schemeClr val="bg2"/>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latin typeface="Century Gothic" panose="020B0502020202020204" pitchFamily="34" charset="0"/>
            </a:endParaRPr>
          </a:p>
        </p:txBody>
      </p:sp>
      <p:sp>
        <p:nvSpPr>
          <p:cNvPr id="9" name="TextBox 8">
            <a:extLst>
              <a:ext uri="{FF2B5EF4-FFF2-40B4-BE49-F238E27FC236}">
                <a16:creationId xmlns:a16="http://schemas.microsoft.com/office/drawing/2014/main" id="{889C83A1-84FA-F52E-9332-CC0B9FF098CB}"/>
              </a:ext>
            </a:extLst>
          </p:cNvPr>
          <p:cNvSpPr txBox="1"/>
          <p:nvPr/>
        </p:nvSpPr>
        <p:spPr>
          <a:xfrm>
            <a:off x="2080279" y="2865789"/>
            <a:ext cx="9384626" cy="710516"/>
          </a:xfrm>
          <a:prstGeom prst="rect">
            <a:avLst/>
          </a:prstGeom>
          <a:noFill/>
        </p:spPr>
        <p:txBody>
          <a:bodyPr wrap="square">
            <a:spAutoFit/>
          </a:bodyPr>
          <a:lstStyle/>
          <a:p>
            <a:pPr>
              <a:lnSpc>
                <a:spcPct val="115000"/>
              </a:lnSpc>
              <a:spcAft>
                <a:spcPts val="800"/>
              </a:spcAft>
            </a:pPr>
            <a:r>
              <a:rPr lang="en-GB" sz="1200" kern="100">
                <a:latin typeface="Century Gothic" panose="020B0502020202020204" pitchFamily="34" charset="0"/>
                <a:ea typeface="Aptos" panose="020B0004020202020204" pitchFamily="34" charset="0"/>
                <a:cs typeface="Times New Roman" panose="02020603050405020304" pitchFamily="18" charset="0"/>
              </a:rPr>
              <a:t>Challenges included freeing up staff capacity for testing, the complexity of developing repeatable prompts, and issues with audio recording quality in Adult Social Care. There was also some reluctance to record conversations with vulnerable individuals.</a:t>
            </a:r>
          </a:p>
        </p:txBody>
      </p:sp>
      <p:sp>
        <p:nvSpPr>
          <p:cNvPr id="11" name="TextBox 10">
            <a:extLst>
              <a:ext uri="{FF2B5EF4-FFF2-40B4-BE49-F238E27FC236}">
                <a16:creationId xmlns:a16="http://schemas.microsoft.com/office/drawing/2014/main" id="{85091065-DF24-15BA-6F39-8CD77F32E56E}"/>
              </a:ext>
            </a:extLst>
          </p:cNvPr>
          <p:cNvSpPr txBox="1"/>
          <p:nvPr/>
        </p:nvSpPr>
        <p:spPr>
          <a:xfrm>
            <a:off x="2080279" y="4419356"/>
            <a:ext cx="9216986" cy="922881"/>
          </a:xfrm>
          <a:prstGeom prst="rect">
            <a:avLst/>
          </a:prstGeom>
          <a:noFill/>
        </p:spPr>
        <p:txBody>
          <a:bodyPr wrap="square">
            <a:spAutoFit/>
          </a:bodyPr>
          <a:lstStyle/>
          <a:p>
            <a:pPr>
              <a:lnSpc>
                <a:spcPct val="115000"/>
              </a:lnSpc>
              <a:spcAft>
                <a:spcPts val="800"/>
              </a:spcAft>
            </a:pPr>
            <a:r>
              <a:rPr lang="en-GB" sz="1200" kern="100">
                <a:effectLst/>
                <a:latin typeface="Century Gothic" panose="020B0502020202020204" pitchFamily="34" charset="0"/>
                <a:ea typeface="Aptos" panose="020B0004020202020204" pitchFamily="34" charset="0"/>
                <a:cs typeface="Times New Roman" panose="02020603050405020304" pitchFamily="18" charset="0"/>
              </a:rPr>
              <a:t>The tool has significantly impacted survey analysis, providing valuable business intelligence. It is expected to save considerable time in minute-taking, allowing staff to focus on tasks requiring human intervention. In Adult Social Care, it enhances the quality of interactions between social workers and clients. The PR team has also used it to summarize Council Reports, resulting in positive news articles </a:t>
            </a:r>
          </a:p>
        </p:txBody>
      </p:sp>
      <p:sp>
        <p:nvSpPr>
          <p:cNvPr id="21" name="TextBox 20">
            <a:extLst>
              <a:ext uri="{FF2B5EF4-FFF2-40B4-BE49-F238E27FC236}">
                <a16:creationId xmlns:a16="http://schemas.microsoft.com/office/drawing/2014/main" id="{4F3B0E54-95A6-5617-977A-E84B2B933194}"/>
              </a:ext>
            </a:extLst>
          </p:cNvPr>
          <p:cNvSpPr txBox="1"/>
          <p:nvPr/>
        </p:nvSpPr>
        <p:spPr>
          <a:xfrm>
            <a:off x="555768" y="1560583"/>
            <a:ext cx="1440691" cy="338554"/>
          </a:xfrm>
          <a:prstGeom prst="rect">
            <a:avLst/>
          </a:prstGeom>
          <a:noFill/>
        </p:spPr>
        <p:txBody>
          <a:bodyPr wrap="square" rtlCol="0">
            <a:spAutoFit/>
          </a:bodyPr>
          <a:lstStyle/>
          <a:p>
            <a:r>
              <a:rPr lang="en-GB" sz="1600" b="1">
                <a:solidFill>
                  <a:schemeClr val="bg1"/>
                </a:solidFill>
                <a:latin typeface="Century Gothic" panose="020B0502020202020204" pitchFamily="34" charset="0"/>
              </a:rPr>
              <a:t>Enablers</a:t>
            </a:r>
          </a:p>
        </p:txBody>
      </p:sp>
      <p:sp>
        <p:nvSpPr>
          <p:cNvPr id="22" name="TextBox 21">
            <a:extLst>
              <a:ext uri="{FF2B5EF4-FFF2-40B4-BE49-F238E27FC236}">
                <a16:creationId xmlns:a16="http://schemas.microsoft.com/office/drawing/2014/main" id="{684E0909-36D8-A348-1520-35503B92BE53}"/>
              </a:ext>
            </a:extLst>
          </p:cNvPr>
          <p:cNvSpPr txBox="1"/>
          <p:nvPr/>
        </p:nvSpPr>
        <p:spPr>
          <a:xfrm>
            <a:off x="555768" y="3081094"/>
            <a:ext cx="1440691" cy="338554"/>
          </a:xfrm>
          <a:prstGeom prst="rect">
            <a:avLst/>
          </a:prstGeom>
          <a:noFill/>
        </p:spPr>
        <p:txBody>
          <a:bodyPr wrap="square" rtlCol="0">
            <a:spAutoFit/>
          </a:bodyPr>
          <a:lstStyle/>
          <a:p>
            <a:r>
              <a:rPr lang="en-GB" sz="1600" b="1">
                <a:solidFill>
                  <a:schemeClr val="bg1"/>
                </a:solidFill>
                <a:latin typeface="Century Gothic" panose="020B0502020202020204" pitchFamily="34" charset="0"/>
              </a:rPr>
              <a:t>Barriers</a:t>
            </a:r>
          </a:p>
        </p:txBody>
      </p:sp>
      <p:sp>
        <p:nvSpPr>
          <p:cNvPr id="23" name="TextBox 22">
            <a:extLst>
              <a:ext uri="{FF2B5EF4-FFF2-40B4-BE49-F238E27FC236}">
                <a16:creationId xmlns:a16="http://schemas.microsoft.com/office/drawing/2014/main" id="{E54C0D1E-4FA8-E528-33AE-A7C77B02085A}"/>
              </a:ext>
            </a:extLst>
          </p:cNvPr>
          <p:cNvSpPr txBox="1"/>
          <p:nvPr/>
        </p:nvSpPr>
        <p:spPr>
          <a:xfrm>
            <a:off x="555768" y="4646291"/>
            <a:ext cx="1440691" cy="584775"/>
          </a:xfrm>
          <a:prstGeom prst="rect">
            <a:avLst/>
          </a:prstGeom>
          <a:noFill/>
        </p:spPr>
        <p:txBody>
          <a:bodyPr wrap="square" rtlCol="0">
            <a:spAutoFit/>
          </a:bodyPr>
          <a:lstStyle/>
          <a:p>
            <a:r>
              <a:rPr lang="en-GB" sz="1600" b="1">
                <a:solidFill>
                  <a:schemeClr val="bg1"/>
                </a:solidFill>
                <a:latin typeface="Century Gothic" panose="020B0502020202020204" pitchFamily="34" charset="0"/>
              </a:rPr>
              <a:t>Outcome/</a:t>
            </a:r>
          </a:p>
          <a:p>
            <a:r>
              <a:rPr lang="en-GB" sz="1600" b="1">
                <a:solidFill>
                  <a:schemeClr val="bg1"/>
                </a:solidFill>
                <a:latin typeface="Century Gothic" panose="020B0502020202020204" pitchFamily="34" charset="0"/>
              </a:rPr>
              <a:t>Impact</a:t>
            </a:r>
          </a:p>
        </p:txBody>
      </p:sp>
      <p:pic>
        <p:nvPicPr>
          <p:cNvPr id="5" name="Picture 4" descr="Citizen engagement platform | Wigan Council">
            <a:extLst>
              <a:ext uri="{FF2B5EF4-FFF2-40B4-BE49-F238E27FC236}">
                <a16:creationId xmlns:a16="http://schemas.microsoft.com/office/drawing/2014/main" id="{A2025A2E-9FD8-ED54-4CDB-1D7D39CC144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91842" y="136555"/>
            <a:ext cx="1651502" cy="72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46409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B9A8B5-2058-5FB4-5D64-1AA99281206C}"/>
            </a:ext>
          </a:extLst>
        </p:cNvPr>
        <p:cNvGrpSpPr/>
        <p:nvPr/>
      </p:nvGrpSpPr>
      <p:grpSpPr>
        <a:xfrm>
          <a:off x="0" y="0"/>
          <a:ext cx="0" cy="0"/>
          <a:chOff x="0" y="0"/>
          <a:chExt cx="0" cy="0"/>
        </a:xfrm>
      </p:grpSpPr>
      <p:sp>
        <p:nvSpPr>
          <p:cNvPr id="20" name="Rectangle 19">
            <a:extLst>
              <a:ext uri="{FF2B5EF4-FFF2-40B4-BE49-F238E27FC236}">
                <a16:creationId xmlns:a16="http://schemas.microsoft.com/office/drawing/2014/main" id="{190E9619-C305-F03C-05BE-335201183B33}"/>
              </a:ext>
            </a:extLst>
          </p:cNvPr>
          <p:cNvSpPr/>
          <p:nvPr/>
        </p:nvSpPr>
        <p:spPr>
          <a:xfrm>
            <a:off x="340194" y="2316876"/>
            <a:ext cx="2513948" cy="296137"/>
          </a:xfrm>
          <a:prstGeom prst="rect">
            <a:avLst/>
          </a:prstGeom>
          <a:solidFill>
            <a:srgbClr val="E6007D"/>
          </a:solidFill>
          <a:ln>
            <a:solidFill>
              <a:srgbClr val="E6007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6F722CAD-B6F5-4411-3E28-71C29A2BC5F3}"/>
              </a:ext>
            </a:extLst>
          </p:cNvPr>
          <p:cNvSpPr/>
          <p:nvPr/>
        </p:nvSpPr>
        <p:spPr>
          <a:xfrm>
            <a:off x="3228501" y="2316876"/>
            <a:ext cx="2513948" cy="296137"/>
          </a:xfrm>
          <a:prstGeom prst="rect">
            <a:avLst/>
          </a:prstGeom>
          <a:solidFill>
            <a:srgbClr val="E6007D"/>
          </a:solidFill>
          <a:ln>
            <a:solidFill>
              <a:srgbClr val="E6007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2C86403E-9BC1-E329-8720-39023C72717E}"/>
              </a:ext>
            </a:extLst>
          </p:cNvPr>
          <p:cNvSpPr/>
          <p:nvPr/>
        </p:nvSpPr>
        <p:spPr>
          <a:xfrm>
            <a:off x="6104187" y="2313541"/>
            <a:ext cx="2513948" cy="296137"/>
          </a:xfrm>
          <a:prstGeom prst="rect">
            <a:avLst/>
          </a:prstGeom>
          <a:solidFill>
            <a:srgbClr val="E6007D"/>
          </a:solidFill>
          <a:ln>
            <a:solidFill>
              <a:srgbClr val="E6007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9A731B22-3482-DB01-AED2-E8080CC11BFD}"/>
              </a:ext>
            </a:extLst>
          </p:cNvPr>
          <p:cNvSpPr/>
          <p:nvPr/>
        </p:nvSpPr>
        <p:spPr>
          <a:xfrm>
            <a:off x="8986185" y="2315937"/>
            <a:ext cx="2513948" cy="296137"/>
          </a:xfrm>
          <a:prstGeom prst="rect">
            <a:avLst/>
          </a:prstGeom>
          <a:solidFill>
            <a:srgbClr val="E6007D"/>
          </a:solidFill>
          <a:ln>
            <a:solidFill>
              <a:srgbClr val="E6007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89B04A13-BD88-8094-3E18-B71C265830D3}"/>
              </a:ext>
            </a:extLst>
          </p:cNvPr>
          <p:cNvSpPr/>
          <p:nvPr/>
        </p:nvSpPr>
        <p:spPr>
          <a:xfrm>
            <a:off x="1" y="865069"/>
            <a:ext cx="12192000" cy="922881"/>
          </a:xfrm>
          <a:prstGeom prst="rect">
            <a:avLst/>
          </a:prstGeom>
          <a:solidFill>
            <a:srgbClr val="00A2DC"/>
          </a:solidFill>
          <a:ln>
            <a:solidFill>
              <a:srgbClr val="00A2D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A9D0BF08-AEDD-F0FE-FDF9-210D475A01AA}"/>
              </a:ext>
            </a:extLst>
          </p:cNvPr>
          <p:cNvSpPr>
            <a:spLocks noGrp="1"/>
          </p:cNvSpPr>
          <p:nvPr>
            <p:ph type="title"/>
          </p:nvPr>
        </p:nvSpPr>
        <p:spPr>
          <a:xfrm>
            <a:off x="274157" y="307383"/>
            <a:ext cx="9601362" cy="468313"/>
          </a:xfrm>
        </p:spPr>
        <p:txBody>
          <a:bodyPr>
            <a:normAutofit fontScale="90000"/>
          </a:bodyPr>
          <a:lstStyle/>
          <a:p>
            <a:r>
              <a:rPr lang="en-GB">
                <a:solidFill>
                  <a:srgbClr val="8C5F97"/>
                </a:solidFill>
              </a:rPr>
              <a:t>People’s Panel for AI (1)</a:t>
            </a:r>
          </a:p>
        </p:txBody>
      </p:sp>
      <p:sp>
        <p:nvSpPr>
          <p:cNvPr id="4" name="Slide Number Placeholder 3">
            <a:extLst>
              <a:ext uri="{FF2B5EF4-FFF2-40B4-BE49-F238E27FC236}">
                <a16:creationId xmlns:a16="http://schemas.microsoft.com/office/drawing/2014/main" id="{FEF85C5A-3428-0E2E-E0B8-0A4B4A98B10A}"/>
              </a:ext>
            </a:extLst>
          </p:cNvPr>
          <p:cNvSpPr>
            <a:spLocks noGrp="1"/>
          </p:cNvSpPr>
          <p:nvPr>
            <p:ph type="sldNum" sz="quarter" idx="4294967295"/>
          </p:nvPr>
        </p:nvSpPr>
        <p:spPr>
          <a:xfrm>
            <a:off x="9221789" y="6354431"/>
            <a:ext cx="2706687" cy="362282"/>
          </a:xfrm>
        </p:spPr>
        <p:txBody>
          <a:bodyPr/>
          <a:lstStyle/>
          <a:p>
            <a:pPr defTabSz="914423">
              <a:defRPr/>
            </a:pPr>
            <a:fld id="{6D317083-583A-4C42-B2C5-F5A08834B545}" type="slidenum">
              <a:rPr lang="en-GB"/>
              <a:pPr defTabSz="914423">
                <a:defRPr/>
              </a:pPr>
              <a:t>25</a:t>
            </a:fld>
            <a:endParaRPr lang="en-GB"/>
          </a:p>
        </p:txBody>
      </p:sp>
      <p:sp>
        <p:nvSpPr>
          <p:cNvPr id="3" name="Rectangle 2">
            <a:extLst>
              <a:ext uri="{FF2B5EF4-FFF2-40B4-BE49-F238E27FC236}">
                <a16:creationId xmlns:a16="http://schemas.microsoft.com/office/drawing/2014/main" id="{23EA8EB4-D35A-4C00-FA44-9DD98800F73A}"/>
              </a:ext>
            </a:extLst>
          </p:cNvPr>
          <p:cNvSpPr/>
          <p:nvPr/>
        </p:nvSpPr>
        <p:spPr>
          <a:xfrm>
            <a:off x="352815" y="2327229"/>
            <a:ext cx="2488707" cy="2800427"/>
          </a:xfrm>
          <a:prstGeom prst="rect">
            <a:avLst/>
          </a:prstGeom>
          <a:noFill/>
          <a:ln w="28575">
            <a:solidFill>
              <a:srgbClr val="E6007D"/>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0FFBB046-A28E-9E46-BC96-B14273A8A9E2}"/>
              </a:ext>
            </a:extLst>
          </p:cNvPr>
          <p:cNvSpPr/>
          <p:nvPr/>
        </p:nvSpPr>
        <p:spPr>
          <a:xfrm>
            <a:off x="3234812" y="2327229"/>
            <a:ext cx="2488707" cy="2800427"/>
          </a:xfrm>
          <a:prstGeom prst="rect">
            <a:avLst/>
          </a:prstGeom>
          <a:noFill/>
          <a:ln w="28575">
            <a:solidFill>
              <a:srgbClr val="E6007D"/>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805A0F90-6C10-AFFC-41A2-E5D03C85BC53}"/>
              </a:ext>
            </a:extLst>
          </p:cNvPr>
          <p:cNvSpPr/>
          <p:nvPr/>
        </p:nvSpPr>
        <p:spPr>
          <a:xfrm>
            <a:off x="6116809" y="2327229"/>
            <a:ext cx="2488707" cy="2800427"/>
          </a:xfrm>
          <a:prstGeom prst="rect">
            <a:avLst/>
          </a:prstGeom>
          <a:noFill/>
          <a:ln w="28575">
            <a:solidFill>
              <a:srgbClr val="E6007D"/>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728796CC-DD65-39F8-0B96-A2A6CDD2546C}"/>
              </a:ext>
            </a:extLst>
          </p:cNvPr>
          <p:cNvSpPr/>
          <p:nvPr/>
        </p:nvSpPr>
        <p:spPr>
          <a:xfrm>
            <a:off x="8998806" y="2327229"/>
            <a:ext cx="2488707" cy="2800427"/>
          </a:xfrm>
          <a:prstGeom prst="rect">
            <a:avLst/>
          </a:prstGeom>
          <a:noFill/>
          <a:ln w="28575">
            <a:solidFill>
              <a:srgbClr val="E6007D"/>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B57A0533-38DC-A297-5210-FAC7AC94161D}"/>
              </a:ext>
            </a:extLst>
          </p:cNvPr>
          <p:cNvSpPr txBox="1"/>
          <p:nvPr/>
        </p:nvSpPr>
        <p:spPr>
          <a:xfrm>
            <a:off x="365435" y="2313541"/>
            <a:ext cx="2488707" cy="2724272"/>
          </a:xfrm>
          <a:prstGeom prst="rect">
            <a:avLst/>
          </a:prstGeom>
          <a:noFill/>
        </p:spPr>
        <p:txBody>
          <a:bodyPr wrap="square">
            <a:spAutoFit/>
          </a:bodyPr>
          <a:lstStyle/>
          <a:p>
            <a:pPr>
              <a:lnSpc>
                <a:spcPct val="115000"/>
              </a:lnSpc>
              <a:spcAft>
                <a:spcPts val="800"/>
              </a:spcAft>
            </a:pPr>
            <a:r>
              <a:rPr lang="en-GB" sz="1200" b="1" kern="100">
                <a:solidFill>
                  <a:schemeClr val="bg1"/>
                </a:solidFill>
                <a:effectLst/>
                <a:latin typeface="Century Gothic" panose="020B0502020202020204" pitchFamily="34" charset="0"/>
                <a:ea typeface="Aptos" panose="020B0004020202020204" pitchFamily="34" charset="0"/>
                <a:cs typeface="Times New Roman" panose="02020603050405020304" pitchFamily="18" charset="0"/>
              </a:rPr>
              <a:t>Identifying the Challenge: </a:t>
            </a:r>
            <a:r>
              <a:rPr lang="en-GB" sz="1200" b="1" kern="100">
                <a:solidFill>
                  <a:schemeClr val="bg1"/>
                </a:solidFill>
                <a:latin typeface="Century Gothic" panose="020B0502020202020204" pitchFamily="34" charset="0"/>
                <a:ea typeface="Aptos" panose="020B0004020202020204" pitchFamily="34" charset="0"/>
                <a:cs typeface="Times New Roman" panose="02020603050405020304" pitchFamily="18" charset="0"/>
              </a:rPr>
              <a:t>  </a:t>
            </a:r>
          </a:p>
          <a:p>
            <a:pPr>
              <a:lnSpc>
                <a:spcPct val="115000"/>
              </a:lnSpc>
              <a:spcAft>
                <a:spcPts val="800"/>
              </a:spcAft>
            </a:pPr>
            <a:r>
              <a:rPr lang="en-GB" sz="1200" kern="100">
                <a:effectLst/>
                <a:latin typeface="Century Gothic" panose="020B0502020202020204" pitchFamily="34" charset="0"/>
                <a:ea typeface="Aptos" panose="020B0004020202020204" pitchFamily="34" charset="0"/>
                <a:cs typeface="Times New Roman" panose="02020603050405020304" pitchFamily="18" charset="0"/>
              </a:rPr>
              <a:t>The project began by recognising the digital exclusion in Greater Manchester, where over 1.2 million residents are at risk, and 450,000 are classified as "non-users" of the internet. The initiative aimed to address this by bringing diverse community perspectives into the research and development process.</a:t>
            </a:r>
            <a:endParaRPr lang="en-GB" sz="1200" b="1" kern="100">
              <a:effectLst/>
              <a:latin typeface="Century Gothic" panose="020B0502020202020204" pitchFamily="34" charset="0"/>
              <a:ea typeface="Aptos" panose="020B000402020202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5B86F19D-2FBE-FB96-124D-5708A836AC0A}"/>
              </a:ext>
            </a:extLst>
          </p:cNvPr>
          <p:cNvSpPr txBox="1"/>
          <p:nvPr/>
        </p:nvSpPr>
        <p:spPr>
          <a:xfrm>
            <a:off x="274157" y="865069"/>
            <a:ext cx="11441650" cy="922881"/>
          </a:xfrm>
          <a:prstGeom prst="rect">
            <a:avLst/>
          </a:prstGeom>
          <a:noFill/>
        </p:spPr>
        <p:txBody>
          <a:bodyPr wrap="square">
            <a:spAutoFit/>
          </a:bodyPr>
          <a:lstStyle/>
          <a:p>
            <a:pPr>
              <a:lnSpc>
                <a:spcPct val="115000"/>
              </a:lnSpc>
              <a:spcAft>
                <a:spcPts val="800"/>
              </a:spcAft>
            </a:pPr>
            <a:r>
              <a:rPr lang="en-GB" sz="1200" kern="100">
                <a:solidFill>
                  <a:schemeClr val="bg1"/>
                </a:solidFill>
                <a:effectLst/>
                <a:latin typeface="Century Gothic" panose="020B0502020202020204" pitchFamily="34" charset="0"/>
                <a:ea typeface="Aptos" panose="020B0004020202020204" pitchFamily="34" charset="0"/>
                <a:cs typeface="Times New Roman" panose="02020603050405020304" pitchFamily="18" charset="0"/>
              </a:rPr>
              <a:t>The Manchester City Council, in collaboration with Manchester Metropolitan University, embarked on an ambitious AI initiative known as the </a:t>
            </a:r>
            <a:r>
              <a:rPr lang="en-GB" sz="1200" b="1" kern="100">
                <a:solidFill>
                  <a:schemeClr val="bg1"/>
                </a:solidFill>
                <a:effectLst/>
                <a:latin typeface="Century Gothic" panose="020B0502020202020204" pitchFamily="34" charset="0"/>
                <a:ea typeface="Aptos" panose="020B0004020202020204" pitchFamily="34" charset="0"/>
                <a:cs typeface="Times New Roman" panose="02020603050405020304" pitchFamily="18" charset="0"/>
              </a:rPr>
              <a:t>People’s Panel for AI</a:t>
            </a:r>
            <a:r>
              <a:rPr lang="en-GB" sz="1200" kern="100">
                <a:solidFill>
                  <a:schemeClr val="bg1"/>
                </a:solidFill>
                <a:effectLst/>
                <a:latin typeface="Century Gothic" panose="020B0502020202020204" pitchFamily="34" charset="0"/>
                <a:ea typeface="Aptos" panose="020B0004020202020204" pitchFamily="34" charset="0"/>
                <a:cs typeface="Times New Roman" panose="02020603050405020304" pitchFamily="18" charset="0"/>
              </a:rPr>
              <a:t>. This aimed to empower residents with the education and skills necessary to influence the use of AI in frontline service delivery. Through interactive AI roadshows and training sessions, the initiative sought to provide local communities with the knowledge to shape AI development, ensuring that tech-enabled services are inclusive and responsive to community needs.</a:t>
            </a:r>
          </a:p>
        </p:txBody>
      </p:sp>
      <p:sp>
        <p:nvSpPr>
          <p:cNvPr id="14" name="TextBox 13">
            <a:extLst>
              <a:ext uri="{FF2B5EF4-FFF2-40B4-BE49-F238E27FC236}">
                <a16:creationId xmlns:a16="http://schemas.microsoft.com/office/drawing/2014/main" id="{AEC51989-18C4-3969-D2C5-28AC41D1A20F}"/>
              </a:ext>
            </a:extLst>
          </p:cNvPr>
          <p:cNvSpPr txBox="1"/>
          <p:nvPr/>
        </p:nvSpPr>
        <p:spPr>
          <a:xfrm>
            <a:off x="274157" y="1946925"/>
            <a:ext cx="11441650" cy="285784"/>
          </a:xfrm>
          <a:prstGeom prst="rect">
            <a:avLst/>
          </a:prstGeom>
          <a:noFill/>
        </p:spPr>
        <p:txBody>
          <a:bodyPr wrap="square">
            <a:spAutoFit/>
          </a:bodyPr>
          <a:lstStyle/>
          <a:p>
            <a:pPr>
              <a:lnSpc>
                <a:spcPct val="115000"/>
              </a:lnSpc>
              <a:spcAft>
                <a:spcPts val="800"/>
              </a:spcAft>
            </a:pPr>
            <a:r>
              <a:rPr lang="en-GB" sz="1200" kern="100">
                <a:effectLst/>
                <a:latin typeface="Century Gothic" panose="020B0502020202020204" pitchFamily="34" charset="0"/>
                <a:ea typeface="Aptos" panose="020B0004020202020204" pitchFamily="34" charset="0"/>
                <a:cs typeface="Times New Roman" panose="02020603050405020304" pitchFamily="18" charset="0"/>
              </a:rPr>
              <a:t>The implementation of the People’s Panel for AI involved several key steps:</a:t>
            </a:r>
          </a:p>
        </p:txBody>
      </p:sp>
      <p:sp>
        <p:nvSpPr>
          <p:cNvPr id="15" name="TextBox 14">
            <a:extLst>
              <a:ext uri="{FF2B5EF4-FFF2-40B4-BE49-F238E27FC236}">
                <a16:creationId xmlns:a16="http://schemas.microsoft.com/office/drawing/2014/main" id="{C5601322-73F5-3D9C-1C48-688E56186FD3}"/>
              </a:ext>
            </a:extLst>
          </p:cNvPr>
          <p:cNvSpPr txBox="1"/>
          <p:nvPr/>
        </p:nvSpPr>
        <p:spPr>
          <a:xfrm>
            <a:off x="274157" y="5342177"/>
            <a:ext cx="11441650" cy="710387"/>
          </a:xfrm>
          <a:prstGeom prst="rect">
            <a:avLst/>
          </a:prstGeom>
          <a:noFill/>
        </p:spPr>
        <p:txBody>
          <a:bodyPr wrap="square">
            <a:spAutoFit/>
          </a:bodyPr>
          <a:lstStyle/>
          <a:p>
            <a:pPr>
              <a:lnSpc>
                <a:spcPct val="115000"/>
              </a:lnSpc>
              <a:spcAft>
                <a:spcPts val="800"/>
              </a:spcAft>
            </a:pPr>
            <a:r>
              <a:rPr lang="en-GB" sz="1200" b="1" kern="100">
                <a:latin typeface="Century Gothic" panose="020B0502020202020204" pitchFamily="34" charset="0"/>
                <a:ea typeface="Aptos" panose="020B0004020202020204" pitchFamily="34" charset="0"/>
                <a:cs typeface="Times New Roman" panose="02020603050405020304" pitchFamily="18" charset="0"/>
              </a:rPr>
              <a:t>Use of AI: </a:t>
            </a:r>
            <a:r>
              <a:rPr lang="en-GB" sz="1200" kern="100">
                <a:effectLst/>
                <a:latin typeface="Century Gothic" panose="020B0502020202020204" pitchFamily="34" charset="0"/>
                <a:ea typeface="Aptos" panose="020B0004020202020204" pitchFamily="34" charset="0"/>
                <a:cs typeface="Times New Roman" panose="02020603050405020304" pitchFamily="18" charset="0"/>
              </a:rPr>
              <a:t>The People’s Panels facilitated by Manchester Metropolitan University allowed residents to offer insights on the use of AI in various services, including Tech Enabled Care, Transport for Greater Manchester, and Citizens Advice. The feedback from these panels shaped the thinking around AI use cases. </a:t>
            </a:r>
            <a:endParaRPr lang="en-GB" sz="1200" b="1" kern="100">
              <a:effectLst/>
              <a:latin typeface="Century Gothic" panose="020B0502020202020204" pitchFamily="34" charset="0"/>
              <a:ea typeface="Aptos" panose="020B0004020202020204" pitchFamily="34" charset="0"/>
              <a:cs typeface="Times New Roman" panose="02020603050405020304" pitchFamily="18" charset="0"/>
            </a:endParaRPr>
          </a:p>
        </p:txBody>
      </p:sp>
      <p:sp>
        <p:nvSpPr>
          <p:cNvPr id="16" name="TextBox 15">
            <a:extLst>
              <a:ext uri="{FF2B5EF4-FFF2-40B4-BE49-F238E27FC236}">
                <a16:creationId xmlns:a16="http://schemas.microsoft.com/office/drawing/2014/main" id="{80F6C2E0-3563-1168-783E-F0356B051021}"/>
              </a:ext>
            </a:extLst>
          </p:cNvPr>
          <p:cNvSpPr txBox="1"/>
          <p:nvPr/>
        </p:nvSpPr>
        <p:spPr>
          <a:xfrm>
            <a:off x="3265996" y="2327229"/>
            <a:ext cx="2488707" cy="2087303"/>
          </a:xfrm>
          <a:prstGeom prst="rect">
            <a:avLst/>
          </a:prstGeom>
          <a:noFill/>
        </p:spPr>
        <p:txBody>
          <a:bodyPr wrap="square">
            <a:spAutoFit/>
          </a:bodyPr>
          <a:lstStyle/>
          <a:p>
            <a:pPr>
              <a:lnSpc>
                <a:spcPct val="115000"/>
              </a:lnSpc>
              <a:spcAft>
                <a:spcPts val="800"/>
              </a:spcAft>
            </a:pPr>
            <a:r>
              <a:rPr lang="en-GB" sz="1200" b="1" kern="100">
                <a:solidFill>
                  <a:schemeClr val="bg1"/>
                </a:solidFill>
                <a:effectLst/>
                <a:latin typeface="Century Gothic" panose="020B0502020202020204" pitchFamily="34" charset="0"/>
                <a:ea typeface="Aptos" panose="020B0004020202020204" pitchFamily="34" charset="0"/>
                <a:cs typeface="Times New Roman" panose="02020603050405020304" pitchFamily="18" charset="0"/>
              </a:rPr>
              <a:t>Removing Barriers to Access: </a:t>
            </a:r>
          </a:p>
          <a:p>
            <a:pPr>
              <a:lnSpc>
                <a:spcPct val="115000"/>
              </a:lnSpc>
              <a:spcAft>
                <a:spcPts val="800"/>
              </a:spcAft>
            </a:pPr>
            <a:r>
              <a:rPr lang="en-GB" sz="1200" kern="100">
                <a:effectLst/>
                <a:latin typeface="Century Gothic" panose="020B0502020202020204" pitchFamily="34" charset="0"/>
                <a:ea typeface="Aptos" panose="020B0004020202020204" pitchFamily="34" charset="0"/>
                <a:cs typeface="Times New Roman" panose="02020603050405020304" pitchFamily="18" charset="0"/>
              </a:rPr>
              <a:t>Launching sessions in areas identified by the Digital Inclusion Risk Index (DERI) as being at greatest risk of digital exclusion. The first five roadshows were delivered in community spaces at no cost to participants.</a:t>
            </a:r>
          </a:p>
        </p:txBody>
      </p:sp>
      <p:sp>
        <p:nvSpPr>
          <p:cNvPr id="17" name="TextBox 16">
            <a:extLst>
              <a:ext uri="{FF2B5EF4-FFF2-40B4-BE49-F238E27FC236}">
                <a16:creationId xmlns:a16="http://schemas.microsoft.com/office/drawing/2014/main" id="{0DE2F4FE-54CC-0EDD-7A76-F1708D84A42B}"/>
              </a:ext>
            </a:extLst>
          </p:cNvPr>
          <p:cNvSpPr txBox="1"/>
          <p:nvPr/>
        </p:nvSpPr>
        <p:spPr>
          <a:xfrm>
            <a:off x="6158454" y="2327229"/>
            <a:ext cx="2488707" cy="2724400"/>
          </a:xfrm>
          <a:prstGeom prst="rect">
            <a:avLst/>
          </a:prstGeom>
          <a:noFill/>
        </p:spPr>
        <p:txBody>
          <a:bodyPr wrap="square">
            <a:spAutoFit/>
          </a:bodyPr>
          <a:lstStyle/>
          <a:p>
            <a:pPr>
              <a:lnSpc>
                <a:spcPct val="115000"/>
              </a:lnSpc>
              <a:spcAft>
                <a:spcPts val="800"/>
              </a:spcAft>
            </a:pPr>
            <a:r>
              <a:rPr lang="en-GB" sz="1200" b="1" kern="100">
                <a:solidFill>
                  <a:schemeClr val="bg1"/>
                </a:solidFill>
                <a:effectLst/>
                <a:latin typeface="Century Gothic" panose="020B0502020202020204" pitchFamily="34" charset="0"/>
                <a:ea typeface="Aptos" panose="020B0004020202020204" pitchFamily="34" charset="0"/>
                <a:cs typeface="Times New Roman" panose="02020603050405020304" pitchFamily="18" charset="0"/>
              </a:rPr>
              <a:t>Collaborating with Partners: </a:t>
            </a:r>
          </a:p>
          <a:p>
            <a:pPr>
              <a:lnSpc>
                <a:spcPct val="115000"/>
              </a:lnSpc>
              <a:spcAft>
                <a:spcPts val="800"/>
              </a:spcAft>
            </a:pPr>
            <a:r>
              <a:rPr lang="en-GB" sz="1200" kern="100">
                <a:effectLst/>
                <a:latin typeface="Century Gothic" panose="020B0502020202020204" pitchFamily="34" charset="0"/>
                <a:ea typeface="Aptos" panose="020B0004020202020204" pitchFamily="34" charset="0"/>
                <a:cs typeface="Times New Roman" panose="02020603050405020304" pitchFamily="18" charset="0"/>
              </a:rPr>
              <a:t>The project was delivered in partnership with Manchester Metropolitan University, which provided expertise in AI and community engagement. Collaboration with service providers like Transport for Greater Manchester and Citizens Advice ensured that the training had real-world impact.</a:t>
            </a:r>
          </a:p>
        </p:txBody>
      </p:sp>
      <p:sp>
        <p:nvSpPr>
          <p:cNvPr id="18" name="TextBox 17">
            <a:extLst>
              <a:ext uri="{FF2B5EF4-FFF2-40B4-BE49-F238E27FC236}">
                <a16:creationId xmlns:a16="http://schemas.microsoft.com/office/drawing/2014/main" id="{7DF4306E-FBCC-B513-0A50-79C9D7995E46}"/>
              </a:ext>
            </a:extLst>
          </p:cNvPr>
          <p:cNvSpPr txBox="1"/>
          <p:nvPr/>
        </p:nvSpPr>
        <p:spPr>
          <a:xfrm>
            <a:off x="8992494" y="2327229"/>
            <a:ext cx="2387729" cy="1237839"/>
          </a:xfrm>
          <a:prstGeom prst="rect">
            <a:avLst/>
          </a:prstGeom>
          <a:noFill/>
        </p:spPr>
        <p:txBody>
          <a:bodyPr wrap="square">
            <a:spAutoFit/>
          </a:bodyPr>
          <a:lstStyle/>
          <a:p>
            <a:pPr>
              <a:lnSpc>
                <a:spcPct val="115000"/>
              </a:lnSpc>
              <a:spcAft>
                <a:spcPts val="800"/>
              </a:spcAft>
            </a:pPr>
            <a:r>
              <a:rPr lang="en-GB" sz="1200" b="1" kern="100">
                <a:solidFill>
                  <a:schemeClr val="bg1"/>
                </a:solidFill>
                <a:effectLst/>
                <a:latin typeface="Century Gothic" panose="020B0502020202020204" pitchFamily="34" charset="0"/>
                <a:ea typeface="Aptos" panose="020B0004020202020204" pitchFamily="34" charset="0"/>
                <a:cs typeface="Times New Roman" panose="02020603050405020304" pitchFamily="18" charset="0"/>
              </a:rPr>
              <a:t>Embedding Impact:                  </a:t>
            </a:r>
          </a:p>
          <a:p>
            <a:pPr>
              <a:lnSpc>
                <a:spcPct val="115000"/>
              </a:lnSpc>
              <a:spcAft>
                <a:spcPts val="800"/>
              </a:spcAft>
            </a:pPr>
            <a:r>
              <a:rPr lang="en-GB" sz="1200" kern="100">
                <a:effectLst/>
                <a:latin typeface="Century Gothic" panose="020B0502020202020204" pitchFamily="34" charset="0"/>
                <a:ea typeface="Aptos" panose="020B0004020202020204" pitchFamily="34" charset="0"/>
                <a:cs typeface="Times New Roman" panose="02020603050405020304" pitchFamily="18" charset="0"/>
              </a:rPr>
              <a:t>A showcase event was held to share key learnings, benefits of the project, and ideas for next steps.</a:t>
            </a:r>
          </a:p>
        </p:txBody>
      </p:sp>
      <p:sp>
        <p:nvSpPr>
          <p:cNvPr id="24" name="Arrow: Right 23">
            <a:extLst>
              <a:ext uri="{FF2B5EF4-FFF2-40B4-BE49-F238E27FC236}">
                <a16:creationId xmlns:a16="http://schemas.microsoft.com/office/drawing/2014/main" id="{25F44148-BD9A-EA8D-9175-0113CB3412DA}"/>
              </a:ext>
            </a:extLst>
          </p:cNvPr>
          <p:cNvSpPr/>
          <p:nvPr/>
        </p:nvSpPr>
        <p:spPr>
          <a:xfrm>
            <a:off x="2831941" y="3420517"/>
            <a:ext cx="474818" cy="533400"/>
          </a:xfrm>
          <a:prstGeom prst="rightArrow">
            <a:avLst/>
          </a:prstGeom>
          <a:solidFill>
            <a:srgbClr val="F39FC5"/>
          </a:solidFill>
          <a:ln>
            <a:solidFill>
              <a:srgbClr val="F39FC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Arrow: Right 24">
            <a:extLst>
              <a:ext uri="{FF2B5EF4-FFF2-40B4-BE49-F238E27FC236}">
                <a16:creationId xmlns:a16="http://schemas.microsoft.com/office/drawing/2014/main" id="{B3FE006D-69DC-7C52-18CD-60A95CA6B890}"/>
              </a:ext>
            </a:extLst>
          </p:cNvPr>
          <p:cNvSpPr/>
          <p:nvPr/>
        </p:nvSpPr>
        <p:spPr>
          <a:xfrm>
            <a:off x="5713939" y="3401227"/>
            <a:ext cx="474818" cy="533400"/>
          </a:xfrm>
          <a:prstGeom prst="rightArrow">
            <a:avLst/>
          </a:prstGeom>
          <a:solidFill>
            <a:srgbClr val="F39FC5"/>
          </a:solidFill>
          <a:ln>
            <a:solidFill>
              <a:srgbClr val="F39FC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Arrow: Right 25">
            <a:extLst>
              <a:ext uri="{FF2B5EF4-FFF2-40B4-BE49-F238E27FC236}">
                <a16:creationId xmlns:a16="http://schemas.microsoft.com/office/drawing/2014/main" id="{5810A4B0-9BB0-08FB-4160-CE9D6E01E633}"/>
              </a:ext>
            </a:extLst>
          </p:cNvPr>
          <p:cNvSpPr/>
          <p:nvPr/>
        </p:nvSpPr>
        <p:spPr>
          <a:xfrm>
            <a:off x="8595937" y="3449314"/>
            <a:ext cx="474819" cy="533400"/>
          </a:xfrm>
          <a:prstGeom prst="rightArrow">
            <a:avLst/>
          </a:prstGeom>
          <a:solidFill>
            <a:srgbClr val="F39FC5"/>
          </a:solidFill>
          <a:ln>
            <a:solidFill>
              <a:srgbClr val="F39FC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10" descr="Manchester City Council -">
            <a:extLst>
              <a:ext uri="{FF2B5EF4-FFF2-40B4-BE49-F238E27FC236}">
                <a16:creationId xmlns:a16="http://schemas.microsoft.com/office/drawing/2014/main" id="{EF6A9F88-BA94-F7F4-2253-B80A54A1B31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01495" y="218474"/>
            <a:ext cx="2284690" cy="570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44945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FCFC7F-120D-0A41-D121-8790D809F1CE}"/>
            </a:ext>
          </a:extLst>
        </p:cNvPr>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51F86DA1-CA42-E998-DAF9-E08F104A561A}"/>
              </a:ext>
            </a:extLst>
          </p:cNvPr>
          <p:cNvSpPr/>
          <p:nvPr/>
        </p:nvSpPr>
        <p:spPr>
          <a:xfrm>
            <a:off x="471948" y="1216370"/>
            <a:ext cx="2304590" cy="1071716"/>
          </a:xfrm>
          <a:prstGeom prst="roundRect">
            <a:avLst>
              <a:gd name="adj" fmla="val 11895"/>
            </a:avLst>
          </a:prstGeom>
          <a:solidFill>
            <a:srgbClr val="52A6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latin typeface="Century Gothic" panose="020B0502020202020204" pitchFamily="34" charset="0"/>
            </a:endParaRPr>
          </a:p>
        </p:txBody>
      </p:sp>
      <p:sp>
        <p:nvSpPr>
          <p:cNvPr id="16" name="Flowchart: Data 15">
            <a:extLst>
              <a:ext uri="{FF2B5EF4-FFF2-40B4-BE49-F238E27FC236}">
                <a16:creationId xmlns:a16="http://schemas.microsoft.com/office/drawing/2014/main" id="{1A2C8316-8361-6A49-4C2C-4A96117A1C6D}"/>
              </a:ext>
            </a:extLst>
          </p:cNvPr>
          <p:cNvSpPr/>
          <p:nvPr/>
        </p:nvSpPr>
        <p:spPr>
          <a:xfrm flipH="1">
            <a:off x="1601506" y="1230506"/>
            <a:ext cx="2350063" cy="1043444"/>
          </a:xfrm>
          <a:prstGeom prst="flowChartInputOutput">
            <a:avLst/>
          </a:prstGeom>
          <a:solidFill>
            <a:schemeClr val="bg2"/>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latin typeface="Century Gothic" panose="020B0502020202020204" pitchFamily="34" charset="0"/>
            </a:endParaRPr>
          </a:p>
        </p:txBody>
      </p:sp>
      <p:sp>
        <p:nvSpPr>
          <p:cNvPr id="2" name="Title 1">
            <a:extLst>
              <a:ext uri="{FF2B5EF4-FFF2-40B4-BE49-F238E27FC236}">
                <a16:creationId xmlns:a16="http://schemas.microsoft.com/office/drawing/2014/main" id="{E8209078-60E3-7E0A-A088-54EE2DBD3667}"/>
              </a:ext>
            </a:extLst>
          </p:cNvPr>
          <p:cNvSpPr>
            <a:spLocks noGrp="1"/>
          </p:cNvSpPr>
          <p:nvPr>
            <p:ph type="title"/>
          </p:nvPr>
        </p:nvSpPr>
        <p:spPr/>
        <p:txBody>
          <a:bodyPr>
            <a:normAutofit fontScale="90000"/>
          </a:bodyPr>
          <a:lstStyle/>
          <a:p>
            <a:r>
              <a:rPr lang="en-GB">
                <a:solidFill>
                  <a:srgbClr val="8C5F97"/>
                </a:solidFill>
              </a:rPr>
              <a:t>People’s Panel for AI (2)</a:t>
            </a:r>
          </a:p>
        </p:txBody>
      </p:sp>
      <p:sp>
        <p:nvSpPr>
          <p:cNvPr id="4" name="Slide Number Placeholder 3">
            <a:extLst>
              <a:ext uri="{FF2B5EF4-FFF2-40B4-BE49-F238E27FC236}">
                <a16:creationId xmlns:a16="http://schemas.microsoft.com/office/drawing/2014/main" id="{EC3DA2A7-3E9D-2D4F-6944-43F7B7C1E593}"/>
              </a:ext>
            </a:extLst>
          </p:cNvPr>
          <p:cNvSpPr>
            <a:spLocks noGrp="1"/>
          </p:cNvSpPr>
          <p:nvPr>
            <p:ph type="sldNum" sz="quarter" idx="4294967295"/>
          </p:nvPr>
        </p:nvSpPr>
        <p:spPr>
          <a:xfrm>
            <a:off x="9221789" y="6354431"/>
            <a:ext cx="2706687" cy="362282"/>
          </a:xfrm>
        </p:spPr>
        <p:txBody>
          <a:bodyPr/>
          <a:lstStyle/>
          <a:p>
            <a:pPr defTabSz="914423">
              <a:defRPr/>
            </a:pPr>
            <a:fld id="{6D317083-583A-4C42-B2C5-F5A08834B545}" type="slidenum">
              <a:rPr lang="en-GB"/>
              <a:pPr defTabSz="914423">
                <a:defRPr/>
              </a:pPr>
              <a:t>26</a:t>
            </a:fld>
            <a:endParaRPr lang="en-GB"/>
          </a:p>
        </p:txBody>
      </p:sp>
      <p:sp>
        <p:nvSpPr>
          <p:cNvPr id="3" name="Rectangle: Rounded Corners 2">
            <a:extLst>
              <a:ext uri="{FF2B5EF4-FFF2-40B4-BE49-F238E27FC236}">
                <a16:creationId xmlns:a16="http://schemas.microsoft.com/office/drawing/2014/main" id="{C58590C3-2723-E573-3830-2D35AC6F077F}"/>
              </a:ext>
            </a:extLst>
          </p:cNvPr>
          <p:cNvSpPr/>
          <p:nvPr/>
        </p:nvSpPr>
        <p:spPr>
          <a:xfrm>
            <a:off x="471948" y="1216371"/>
            <a:ext cx="10825317" cy="1071716"/>
          </a:xfrm>
          <a:prstGeom prst="roundRect">
            <a:avLst/>
          </a:prstGeom>
          <a:noFill/>
          <a:ln w="28575">
            <a:solidFill>
              <a:srgbClr val="52A63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A930532E-8C0F-88AB-397C-42E07DDF6BCC}"/>
              </a:ext>
            </a:extLst>
          </p:cNvPr>
          <p:cNvSpPr txBox="1"/>
          <p:nvPr/>
        </p:nvSpPr>
        <p:spPr>
          <a:xfrm>
            <a:off x="2025062" y="1253646"/>
            <a:ext cx="9351496" cy="922881"/>
          </a:xfrm>
          <a:prstGeom prst="rect">
            <a:avLst/>
          </a:prstGeom>
          <a:noFill/>
        </p:spPr>
        <p:txBody>
          <a:bodyPr wrap="square">
            <a:spAutoFit/>
          </a:bodyPr>
          <a:lstStyle/>
          <a:p>
            <a:pPr>
              <a:lnSpc>
                <a:spcPct val="115000"/>
              </a:lnSpc>
              <a:spcAft>
                <a:spcPts val="800"/>
              </a:spcAft>
            </a:pPr>
            <a:r>
              <a:rPr lang="en-GB" sz="1200" kern="100">
                <a:latin typeface="Century Gothic" panose="020B0502020202020204" pitchFamily="34" charset="0"/>
                <a:ea typeface="Aptos" panose="020B0004020202020204" pitchFamily="34" charset="0"/>
                <a:cs typeface="Times New Roman" panose="02020603050405020304" pitchFamily="18" charset="0"/>
              </a:rPr>
              <a:t>The key enablers were support from senior leadership to align the project to broader strategic goals, the use of the Digital Exclusion Index (DERI) to enable a data driven approach to target communalities most in need of support, collaboration with Manchester Metropolitan University to deliver accessing and engaging training, and collaboration with service providers to ensure training culminated in meaningful outcomes.</a:t>
            </a:r>
            <a:endParaRPr lang="en-GB" sz="1200" kern="100">
              <a:effectLst/>
              <a:latin typeface="Century Gothic" panose="020B0502020202020204" pitchFamily="34" charset="0"/>
              <a:ea typeface="Aptos" panose="020B0004020202020204" pitchFamily="34" charset="0"/>
              <a:cs typeface="Times New Roman" panose="02020603050405020304" pitchFamily="18" charset="0"/>
            </a:endParaRPr>
          </a:p>
        </p:txBody>
      </p:sp>
      <p:sp>
        <p:nvSpPr>
          <p:cNvPr id="8" name="Rectangle: Rounded Corners 7">
            <a:extLst>
              <a:ext uri="{FF2B5EF4-FFF2-40B4-BE49-F238E27FC236}">
                <a16:creationId xmlns:a16="http://schemas.microsoft.com/office/drawing/2014/main" id="{0B294CE4-BAA3-10FE-406B-62D8B745B6C1}"/>
              </a:ext>
            </a:extLst>
          </p:cNvPr>
          <p:cNvSpPr/>
          <p:nvPr/>
        </p:nvSpPr>
        <p:spPr>
          <a:xfrm>
            <a:off x="471948" y="2699799"/>
            <a:ext cx="10825317" cy="1141856"/>
          </a:xfrm>
          <a:prstGeom prst="roundRect">
            <a:avLst/>
          </a:prstGeom>
          <a:noFill/>
          <a:ln w="28575">
            <a:solidFill>
              <a:srgbClr val="F081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Rounded Corners 9">
            <a:extLst>
              <a:ext uri="{FF2B5EF4-FFF2-40B4-BE49-F238E27FC236}">
                <a16:creationId xmlns:a16="http://schemas.microsoft.com/office/drawing/2014/main" id="{397968D0-9A90-4E58-B2C9-9BC26833CE7C}"/>
              </a:ext>
            </a:extLst>
          </p:cNvPr>
          <p:cNvSpPr/>
          <p:nvPr/>
        </p:nvSpPr>
        <p:spPr>
          <a:xfrm>
            <a:off x="471948" y="4252557"/>
            <a:ext cx="10825317" cy="1312256"/>
          </a:xfrm>
          <a:prstGeom prst="roundRect">
            <a:avLst/>
          </a:prstGeom>
          <a:noFill/>
          <a:ln w="28575">
            <a:solidFill>
              <a:srgbClr val="00A2D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Rounded Corners 16">
            <a:extLst>
              <a:ext uri="{FF2B5EF4-FFF2-40B4-BE49-F238E27FC236}">
                <a16:creationId xmlns:a16="http://schemas.microsoft.com/office/drawing/2014/main" id="{F711BD07-6F23-5DF0-C516-255239E8AB8C}"/>
              </a:ext>
            </a:extLst>
          </p:cNvPr>
          <p:cNvSpPr/>
          <p:nvPr/>
        </p:nvSpPr>
        <p:spPr>
          <a:xfrm>
            <a:off x="471948" y="2703977"/>
            <a:ext cx="2304590" cy="1137677"/>
          </a:xfrm>
          <a:prstGeom prst="roundRect">
            <a:avLst>
              <a:gd name="adj" fmla="val 11895"/>
            </a:avLst>
          </a:prstGeom>
          <a:solidFill>
            <a:srgbClr val="F081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latin typeface="Century Gothic" panose="020B0502020202020204" pitchFamily="34" charset="0"/>
            </a:endParaRPr>
          </a:p>
        </p:txBody>
      </p:sp>
      <p:sp>
        <p:nvSpPr>
          <p:cNvPr id="18" name="Flowchart: Data 17">
            <a:extLst>
              <a:ext uri="{FF2B5EF4-FFF2-40B4-BE49-F238E27FC236}">
                <a16:creationId xmlns:a16="http://schemas.microsoft.com/office/drawing/2014/main" id="{8DFE81D0-7E33-1188-F7F3-4C3D4066662C}"/>
              </a:ext>
            </a:extLst>
          </p:cNvPr>
          <p:cNvSpPr/>
          <p:nvPr/>
        </p:nvSpPr>
        <p:spPr>
          <a:xfrm flipH="1">
            <a:off x="1601505" y="2718113"/>
            <a:ext cx="2350063" cy="1107665"/>
          </a:xfrm>
          <a:prstGeom prst="flowChartInputOutput">
            <a:avLst/>
          </a:prstGeom>
          <a:solidFill>
            <a:schemeClr val="bg2"/>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latin typeface="Century Gothic" panose="020B0502020202020204" pitchFamily="34" charset="0"/>
            </a:endParaRPr>
          </a:p>
        </p:txBody>
      </p:sp>
      <p:sp>
        <p:nvSpPr>
          <p:cNvPr id="19" name="Rectangle: Rounded Corners 18">
            <a:extLst>
              <a:ext uri="{FF2B5EF4-FFF2-40B4-BE49-F238E27FC236}">
                <a16:creationId xmlns:a16="http://schemas.microsoft.com/office/drawing/2014/main" id="{7035B15E-6D50-0364-08E5-43B42C36BB84}"/>
              </a:ext>
            </a:extLst>
          </p:cNvPr>
          <p:cNvSpPr/>
          <p:nvPr/>
        </p:nvSpPr>
        <p:spPr>
          <a:xfrm>
            <a:off x="471948" y="4252556"/>
            <a:ext cx="2304590" cy="1312256"/>
          </a:xfrm>
          <a:prstGeom prst="roundRect">
            <a:avLst>
              <a:gd name="adj" fmla="val 11895"/>
            </a:avLst>
          </a:prstGeom>
          <a:solidFill>
            <a:srgbClr val="00A2D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latin typeface="Century Gothic" panose="020B0502020202020204" pitchFamily="34" charset="0"/>
            </a:endParaRPr>
          </a:p>
        </p:txBody>
      </p:sp>
      <p:sp>
        <p:nvSpPr>
          <p:cNvPr id="20" name="Flowchart: Data 19">
            <a:extLst>
              <a:ext uri="{FF2B5EF4-FFF2-40B4-BE49-F238E27FC236}">
                <a16:creationId xmlns:a16="http://schemas.microsoft.com/office/drawing/2014/main" id="{429FB191-973F-8B6E-2562-65228511B936}"/>
              </a:ext>
            </a:extLst>
          </p:cNvPr>
          <p:cNvSpPr/>
          <p:nvPr/>
        </p:nvSpPr>
        <p:spPr>
          <a:xfrm flipH="1">
            <a:off x="1601502" y="4266692"/>
            <a:ext cx="2350063" cy="1290907"/>
          </a:xfrm>
          <a:prstGeom prst="flowChartInputOutput">
            <a:avLst/>
          </a:prstGeom>
          <a:solidFill>
            <a:schemeClr val="bg2"/>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latin typeface="Century Gothic" panose="020B0502020202020204" pitchFamily="34" charset="0"/>
            </a:endParaRPr>
          </a:p>
        </p:txBody>
      </p:sp>
      <p:sp>
        <p:nvSpPr>
          <p:cNvPr id="9" name="TextBox 8">
            <a:extLst>
              <a:ext uri="{FF2B5EF4-FFF2-40B4-BE49-F238E27FC236}">
                <a16:creationId xmlns:a16="http://schemas.microsoft.com/office/drawing/2014/main" id="{F1E746F7-95AF-070F-7ADB-2171AB104D10}"/>
              </a:ext>
            </a:extLst>
          </p:cNvPr>
          <p:cNvSpPr txBox="1"/>
          <p:nvPr/>
        </p:nvSpPr>
        <p:spPr>
          <a:xfrm>
            <a:off x="2080279" y="2772209"/>
            <a:ext cx="9384626" cy="1025474"/>
          </a:xfrm>
          <a:prstGeom prst="rect">
            <a:avLst/>
          </a:prstGeom>
          <a:noFill/>
        </p:spPr>
        <p:txBody>
          <a:bodyPr wrap="square" lIns="91440" tIns="45720" rIns="91440" bIns="45720" anchor="t">
            <a:spAutoFit/>
          </a:bodyPr>
          <a:lstStyle/>
          <a:p>
            <a:pPr>
              <a:lnSpc>
                <a:spcPct val="115000"/>
              </a:lnSpc>
              <a:spcAft>
                <a:spcPts val="800"/>
              </a:spcAft>
            </a:pPr>
            <a:r>
              <a:rPr lang="en-GB" sz="1200" kern="100">
                <a:effectLst/>
                <a:latin typeface="Century Gothic"/>
                <a:ea typeface="Aptos" panose="020B0004020202020204" pitchFamily="34" charset="0"/>
                <a:cs typeface="Times New Roman"/>
              </a:rPr>
              <a:t>There were social and economic barriers to </a:t>
            </a:r>
            <a:r>
              <a:rPr lang="en-GB" sz="1200" kern="100">
                <a:latin typeface="Century Gothic"/>
                <a:ea typeface="Aptos" panose="020B0004020202020204" pitchFamily="34" charset="0"/>
                <a:cs typeface="Times New Roman"/>
              </a:rPr>
              <a:t>engagement. Many</a:t>
            </a:r>
            <a:r>
              <a:rPr lang="en-GB" sz="1200" kern="100">
                <a:effectLst/>
                <a:latin typeface="Century Gothic"/>
                <a:ea typeface="Aptos" panose="020B0004020202020204" pitchFamily="34" charset="0"/>
                <a:cs typeface="Times New Roman"/>
              </a:rPr>
              <a:t> residents in underserved communities faced significant barriers, including financial and language barriers, low digital literacy, and difficulties accessing transportation. </a:t>
            </a:r>
          </a:p>
          <a:p>
            <a:pPr>
              <a:lnSpc>
                <a:spcPct val="115000"/>
              </a:lnSpc>
              <a:spcAft>
                <a:spcPts val="800"/>
              </a:spcAft>
            </a:pPr>
            <a:r>
              <a:rPr lang="en-GB" sz="1200" kern="100">
                <a:effectLst/>
                <a:latin typeface="Century Gothic"/>
                <a:ea typeface="Aptos" panose="020B0004020202020204" pitchFamily="34" charset="0"/>
                <a:cs typeface="Times New Roman"/>
              </a:rPr>
              <a:t>The project mitigated these by providing free transportation, using translators, hosting sessions in accessible locations, and promoting sessions through traditional methods.</a:t>
            </a:r>
          </a:p>
        </p:txBody>
      </p:sp>
      <p:sp>
        <p:nvSpPr>
          <p:cNvPr id="11" name="TextBox 10">
            <a:extLst>
              <a:ext uri="{FF2B5EF4-FFF2-40B4-BE49-F238E27FC236}">
                <a16:creationId xmlns:a16="http://schemas.microsoft.com/office/drawing/2014/main" id="{1EEA4129-012F-E66C-0A76-D5DF04C3C356}"/>
              </a:ext>
            </a:extLst>
          </p:cNvPr>
          <p:cNvSpPr txBox="1"/>
          <p:nvPr/>
        </p:nvSpPr>
        <p:spPr>
          <a:xfrm>
            <a:off x="2080279" y="4319760"/>
            <a:ext cx="9216986" cy="1237839"/>
          </a:xfrm>
          <a:prstGeom prst="rect">
            <a:avLst/>
          </a:prstGeom>
          <a:noFill/>
        </p:spPr>
        <p:txBody>
          <a:bodyPr wrap="square">
            <a:spAutoFit/>
          </a:bodyPr>
          <a:lstStyle/>
          <a:p>
            <a:pPr>
              <a:lnSpc>
                <a:spcPct val="115000"/>
              </a:lnSpc>
              <a:spcAft>
                <a:spcPts val="800"/>
              </a:spcAft>
            </a:pPr>
            <a:r>
              <a:rPr lang="en-GB" sz="1200" kern="100">
                <a:latin typeface="Century Gothic" panose="020B0502020202020204" pitchFamily="34" charset="0"/>
                <a:ea typeface="Aptos" panose="020B0004020202020204" pitchFamily="34" charset="0"/>
                <a:cs typeface="Times New Roman" panose="02020603050405020304" pitchFamily="18" charset="0"/>
              </a:rPr>
              <a:t>The initiative successfully engaged underserved communities, with significant improvements in residents' understanding of AI, trust in AI systems, and confidence in challenging automated decisions. The roadshows engaged 41 residents, with over 50% later joining the People’s Panel for AI.</a:t>
            </a:r>
          </a:p>
          <a:p>
            <a:pPr>
              <a:lnSpc>
                <a:spcPct val="115000"/>
              </a:lnSpc>
              <a:spcAft>
                <a:spcPts val="800"/>
              </a:spcAft>
            </a:pPr>
            <a:r>
              <a:rPr lang="en-GB" sz="1200" kern="100">
                <a:effectLst/>
                <a:latin typeface="Century Gothic" panose="020B0502020202020204" pitchFamily="34" charset="0"/>
                <a:ea typeface="Aptos" panose="020B0004020202020204" pitchFamily="34" charset="0"/>
                <a:cs typeface="Times New Roman" panose="02020603050405020304" pitchFamily="18" charset="0"/>
              </a:rPr>
              <a:t>The insights gathered from the People’s Panel helped shape the development of AI initiatives in public services, ensuring that digital initiatives align with the needs and values of local communities.</a:t>
            </a:r>
          </a:p>
        </p:txBody>
      </p:sp>
      <p:sp>
        <p:nvSpPr>
          <p:cNvPr id="21" name="TextBox 20">
            <a:extLst>
              <a:ext uri="{FF2B5EF4-FFF2-40B4-BE49-F238E27FC236}">
                <a16:creationId xmlns:a16="http://schemas.microsoft.com/office/drawing/2014/main" id="{5CE99AC4-6B05-C6F9-6CD2-4D4CE46CF42D}"/>
              </a:ext>
            </a:extLst>
          </p:cNvPr>
          <p:cNvSpPr txBox="1"/>
          <p:nvPr/>
        </p:nvSpPr>
        <p:spPr>
          <a:xfrm>
            <a:off x="555768" y="1560583"/>
            <a:ext cx="1440691" cy="338554"/>
          </a:xfrm>
          <a:prstGeom prst="rect">
            <a:avLst/>
          </a:prstGeom>
          <a:noFill/>
        </p:spPr>
        <p:txBody>
          <a:bodyPr wrap="square" rtlCol="0">
            <a:spAutoFit/>
          </a:bodyPr>
          <a:lstStyle/>
          <a:p>
            <a:r>
              <a:rPr lang="en-GB" sz="1600" b="1">
                <a:solidFill>
                  <a:schemeClr val="bg1"/>
                </a:solidFill>
                <a:latin typeface="Century Gothic" panose="020B0502020202020204" pitchFamily="34" charset="0"/>
              </a:rPr>
              <a:t>Enablers</a:t>
            </a:r>
          </a:p>
        </p:txBody>
      </p:sp>
      <p:sp>
        <p:nvSpPr>
          <p:cNvPr id="22" name="TextBox 21">
            <a:extLst>
              <a:ext uri="{FF2B5EF4-FFF2-40B4-BE49-F238E27FC236}">
                <a16:creationId xmlns:a16="http://schemas.microsoft.com/office/drawing/2014/main" id="{E2DE31DE-7D03-6934-7452-89C8F317F44E}"/>
              </a:ext>
            </a:extLst>
          </p:cNvPr>
          <p:cNvSpPr txBox="1"/>
          <p:nvPr/>
        </p:nvSpPr>
        <p:spPr>
          <a:xfrm>
            <a:off x="555768" y="3081094"/>
            <a:ext cx="1440691" cy="338554"/>
          </a:xfrm>
          <a:prstGeom prst="rect">
            <a:avLst/>
          </a:prstGeom>
          <a:noFill/>
        </p:spPr>
        <p:txBody>
          <a:bodyPr wrap="square" rtlCol="0">
            <a:spAutoFit/>
          </a:bodyPr>
          <a:lstStyle/>
          <a:p>
            <a:r>
              <a:rPr lang="en-GB" sz="1600" b="1">
                <a:solidFill>
                  <a:schemeClr val="bg1"/>
                </a:solidFill>
                <a:latin typeface="Century Gothic" panose="020B0502020202020204" pitchFamily="34" charset="0"/>
              </a:rPr>
              <a:t>Barriers</a:t>
            </a:r>
          </a:p>
        </p:txBody>
      </p:sp>
      <p:sp>
        <p:nvSpPr>
          <p:cNvPr id="23" name="TextBox 22">
            <a:extLst>
              <a:ext uri="{FF2B5EF4-FFF2-40B4-BE49-F238E27FC236}">
                <a16:creationId xmlns:a16="http://schemas.microsoft.com/office/drawing/2014/main" id="{B76B895C-7914-4B57-1677-8013833603A3}"/>
              </a:ext>
            </a:extLst>
          </p:cNvPr>
          <p:cNvSpPr txBox="1"/>
          <p:nvPr/>
        </p:nvSpPr>
        <p:spPr>
          <a:xfrm>
            <a:off x="555768" y="4646291"/>
            <a:ext cx="1440691" cy="584775"/>
          </a:xfrm>
          <a:prstGeom prst="rect">
            <a:avLst/>
          </a:prstGeom>
          <a:noFill/>
        </p:spPr>
        <p:txBody>
          <a:bodyPr wrap="square" rtlCol="0">
            <a:spAutoFit/>
          </a:bodyPr>
          <a:lstStyle/>
          <a:p>
            <a:r>
              <a:rPr lang="en-GB" sz="1600" b="1">
                <a:solidFill>
                  <a:schemeClr val="bg1"/>
                </a:solidFill>
                <a:latin typeface="Century Gothic" panose="020B0502020202020204" pitchFamily="34" charset="0"/>
              </a:rPr>
              <a:t>Outcome/</a:t>
            </a:r>
          </a:p>
          <a:p>
            <a:r>
              <a:rPr lang="en-GB" sz="1600" b="1">
                <a:solidFill>
                  <a:schemeClr val="bg1"/>
                </a:solidFill>
                <a:latin typeface="Century Gothic" panose="020B0502020202020204" pitchFamily="34" charset="0"/>
              </a:rPr>
              <a:t>Impact</a:t>
            </a:r>
          </a:p>
        </p:txBody>
      </p:sp>
      <p:pic>
        <p:nvPicPr>
          <p:cNvPr id="6" name="Picture 10" descr="Manchester City Council -">
            <a:extLst>
              <a:ext uri="{FF2B5EF4-FFF2-40B4-BE49-F238E27FC236}">
                <a16:creationId xmlns:a16="http://schemas.microsoft.com/office/drawing/2014/main" id="{4784B747-6A98-216C-07E9-9483C752EDB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01495" y="218474"/>
            <a:ext cx="2284690" cy="570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76724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B9A8B5-2058-5FB4-5D64-1AA99281206C}"/>
            </a:ext>
          </a:extLst>
        </p:cNvPr>
        <p:cNvGrpSpPr/>
        <p:nvPr/>
      </p:nvGrpSpPr>
      <p:grpSpPr>
        <a:xfrm>
          <a:off x="0" y="0"/>
          <a:ext cx="0" cy="0"/>
          <a:chOff x="0" y="0"/>
          <a:chExt cx="0" cy="0"/>
        </a:xfrm>
      </p:grpSpPr>
      <p:sp>
        <p:nvSpPr>
          <p:cNvPr id="20" name="Rectangle 19">
            <a:extLst>
              <a:ext uri="{FF2B5EF4-FFF2-40B4-BE49-F238E27FC236}">
                <a16:creationId xmlns:a16="http://schemas.microsoft.com/office/drawing/2014/main" id="{190E9619-C305-F03C-05BE-335201183B33}"/>
              </a:ext>
            </a:extLst>
          </p:cNvPr>
          <p:cNvSpPr/>
          <p:nvPr/>
        </p:nvSpPr>
        <p:spPr>
          <a:xfrm>
            <a:off x="340194" y="2316876"/>
            <a:ext cx="2513948" cy="296137"/>
          </a:xfrm>
          <a:prstGeom prst="rect">
            <a:avLst/>
          </a:prstGeom>
          <a:solidFill>
            <a:srgbClr val="F08100"/>
          </a:solidFill>
          <a:ln>
            <a:solidFill>
              <a:srgbClr val="F081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6F722CAD-B6F5-4411-3E28-71C29A2BC5F3}"/>
              </a:ext>
            </a:extLst>
          </p:cNvPr>
          <p:cNvSpPr/>
          <p:nvPr/>
        </p:nvSpPr>
        <p:spPr>
          <a:xfrm>
            <a:off x="3228501" y="2316876"/>
            <a:ext cx="2513948" cy="296137"/>
          </a:xfrm>
          <a:prstGeom prst="rect">
            <a:avLst/>
          </a:prstGeom>
          <a:solidFill>
            <a:srgbClr val="F08100"/>
          </a:solidFill>
          <a:ln>
            <a:solidFill>
              <a:srgbClr val="F081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2C86403E-9BC1-E329-8720-39023C72717E}"/>
              </a:ext>
            </a:extLst>
          </p:cNvPr>
          <p:cNvSpPr/>
          <p:nvPr/>
        </p:nvSpPr>
        <p:spPr>
          <a:xfrm>
            <a:off x="6104187" y="2313541"/>
            <a:ext cx="2513948" cy="296137"/>
          </a:xfrm>
          <a:prstGeom prst="rect">
            <a:avLst/>
          </a:prstGeom>
          <a:solidFill>
            <a:srgbClr val="F08100"/>
          </a:solidFill>
          <a:ln>
            <a:solidFill>
              <a:srgbClr val="F081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9A731B22-3482-DB01-AED2-E8080CC11BFD}"/>
              </a:ext>
            </a:extLst>
          </p:cNvPr>
          <p:cNvSpPr/>
          <p:nvPr/>
        </p:nvSpPr>
        <p:spPr>
          <a:xfrm>
            <a:off x="8986185" y="2315937"/>
            <a:ext cx="2513948" cy="296137"/>
          </a:xfrm>
          <a:prstGeom prst="rect">
            <a:avLst/>
          </a:prstGeom>
          <a:solidFill>
            <a:srgbClr val="F08100"/>
          </a:solidFill>
          <a:ln>
            <a:solidFill>
              <a:srgbClr val="F081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89B04A13-BD88-8094-3E18-B71C265830D3}"/>
              </a:ext>
            </a:extLst>
          </p:cNvPr>
          <p:cNvSpPr/>
          <p:nvPr/>
        </p:nvSpPr>
        <p:spPr>
          <a:xfrm>
            <a:off x="1" y="865069"/>
            <a:ext cx="12192000" cy="922881"/>
          </a:xfrm>
          <a:prstGeom prst="rect">
            <a:avLst/>
          </a:prstGeom>
          <a:solidFill>
            <a:srgbClr val="00A2DC"/>
          </a:solidFill>
          <a:ln>
            <a:solidFill>
              <a:srgbClr val="00A2D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A9D0BF08-AEDD-F0FE-FDF9-210D475A01AA}"/>
              </a:ext>
            </a:extLst>
          </p:cNvPr>
          <p:cNvSpPr>
            <a:spLocks noGrp="1"/>
          </p:cNvSpPr>
          <p:nvPr>
            <p:ph type="title"/>
          </p:nvPr>
        </p:nvSpPr>
        <p:spPr>
          <a:xfrm>
            <a:off x="274157" y="307383"/>
            <a:ext cx="9601362" cy="468313"/>
          </a:xfrm>
        </p:spPr>
        <p:txBody>
          <a:bodyPr>
            <a:normAutofit fontScale="90000"/>
          </a:bodyPr>
          <a:lstStyle/>
          <a:p>
            <a:r>
              <a:rPr lang="en-GB">
                <a:solidFill>
                  <a:srgbClr val="8C5F97"/>
                </a:solidFill>
              </a:rPr>
              <a:t>AI Driven Chatbot (1)</a:t>
            </a:r>
          </a:p>
        </p:txBody>
      </p:sp>
      <p:sp>
        <p:nvSpPr>
          <p:cNvPr id="4" name="Slide Number Placeholder 3">
            <a:extLst>
              <a:ext uri="{FF2B5EF4-FFF2-40B4-BE49-F238E27FC236}">
                <a16:creationId xmlns:a16="http://schemas.microsoft.com/office/drawing/2014/main" id="{FEF85C5A-3428-0E2E-E0B8-0A4B4A98B10A}"/>
              </a:ext>
            </a:extLst>
          </p:cNvPr>
          <p:cNvSpPr>
            <a:spLocks noGrp="1"/>
          </p:cNvSpPr>
          <p:nvPr>
            <p:ph type="sldNum" sz="quarter" idx="4294967295"/>
          </p:nvPr>
        </p:nvSpPr>
        <p:spPr>
          <a:xfrm>
            <a:off x="9221789" y="6354431"/>
            <a:ext cx="2706687" cy="362282"/>
          </a:xfrm>
        </p:spPr>
        <p:txBody>
          <a:bodyPr/>
          <a:lstStyle/>
          <a:p>
            <a:pPr defTabSz="914423">
              <a:defRPr/>
            </a:pPr>
            <a:fld id="{6D317083-583A-4C42-B2C5-F5A08834B545}" type="slidenum">
              <a:rPr lang="en-GB"/>
              <a:pPr defTabSz="914423">
                <a:defRPr/>
              </a:pPr>
              <a:t>27</a:t>
            </a:fld>
            <a:endParaRPr lang="en-GB"/>
          </a:p>
        </p:txBody>
      </p:sp>
      <p:sp>
        <p:nvSpPr>
          <p:cNvPr id="3" name="Rectangle 2">
            <a:extLst>
              <a:ext uri="{FF2B5EF4-FFF2-40B4-BE49-F238E27FC236}">
                <a16:creationId xmlns:a16="http://schemas.microsoft.com/office/drawing/2014/main" id="{23EA8EB4-D35A-4C00-FA44-9DD98800F73A}"/>
              </a:ext>
            </a:extLst>
          </p:cNvPr>
          <p:cNvSpPr/>
          <p:nvPr/>
        </p:nvSpPr>
        <p:spPr>
          <a:xfrm>
            <a:off x="352815" y="2327229"/>
            <a:ext cx="2488707" cy="2800427"/>
          </a:xfrm>
          <a:prstGeom prst="rect">
            <a:avLst/>
          </a:prstGeom>
          <a:noFill/>
          <a:ln w="28575">
            <a:solidFill>
              <a:srgbClr val="F081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0FFBB046-A28E-9E46-BC96-B14273A8A9E2}"/>
              </a:ext>
            </a:extLst>
          </p:cNvPr>
          <p:cNvSpPr/>
          <p:nvPr/>
        </p:nvSpPr>
        <p:spPr>
          <a:xfrm>
            <a:off x="3234812" y="2327229"/>
            <a:ext cx="2488707" cy="2800427"/>
          </a:xfrm>
          <a:prstGeom prst="rect">
            <a:avLst/>
          </a:prstGeom>
          <a:noFill/>
          <a:ln w="28575">
            <a:solidFill>
              <a:srgbClr val="F081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805A0F90-6C10-AFFC-41A2-E5D03C85BC53}"/>
              </a:ext>
            </a:extLst>
          </p:cNvPr>
          <p:cNvSpPr/>
          <p:nvPr/>
        </p:nvSpPr>
        <p:spPr>
          <a:xfrm>
            <a:off x="6116809" y="2327229"/>
            <a:ext cx="2488707" cy="2800427"/>
          </a:xfrm>
          <a:prstGeom prst="rect">
            <a:avLst/>
          </a:prstGeom>
          <a:noFill/>
          <a:ln w="28575">
            <a:solidFill>
              <a:srgbClr val="F081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728796CC-DD65-39F8-0B96-A2A6CDD2546C}"/>
              </a:ext>
            </a:extLst>
          </p:cNvPr>
          <p:cNvSpPr/>
          <p:nvPr/>
        </p:nvSpPr>
        <p:spPr>
          <a:xfrm>
            <a:off x="8998806" y="2327229"/>
            <a:ext cx="2488707" cy="2800427"/>
          </a:xfrm>
          <a:prstGeom prst="rect">
            <a:avLst/>
          </a:prstGeom>
          <a:noFill/>
          <a:ln w="28575">
            <a:solidFill>
              <a:srgbClr val="F081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B57A0533-38DC-A297-5210-FAC7AC94161D}"/>
              </a:ext>
            </a:extLst>
          </p:cNvPr>
          <p:cNvSpPr txBox="1"/>
          <p:nvPr/>
        </p:nvSpPr>
        <p:spPr>
          <a:xfrm>
            <a:off x="350492" y="2309403"/>
            <a:ext cx="2488707" cy="2511906"/>
          </a:xfrm>
          <a:prstGeom prst="rect">
            <a:avLst/>
          </a:prstGeom>
          <a:noFill/>
        </p:spPr>
        <p:txBody>
          <a:bodyPr wrap="square">
            <a:spAutoFit/>
          </a:bodyPr>
          <a:lstStyle/>
          <a:p>
            <a:pPr>
              <a:lnSpc>
                <a:spcPct val="115000"/>
              </a:lnSpc>
              <a:spcAft>
                <a:spcPts val="800"/>
              </a:spcAft>
            </a:pPr>
            <a:r>
              <a:rPr lang="en-GB" sz="1200" b="1" kern="100">
                <a:solidFill>
                  <a:schemeClr val="bg1"/>
                </a:solidFill>
                <a:effectLst/>
                <a:latin typeface="Century Gothic" panose="020B0502020202020204" pitchFamily="34" charset="0"/>
                <a:ea typeface="Aptos" panose="020B0004020202020204" pitchFamily="34" charset="0"/>
                <a:cs typeface="Times New Roman" panose="02020603050405020304" pitchFamily="18" charset="0"/>
              </a:rPr>
              <a:t>Identifying the Challenge:</a:t>
            </a:r>
            <a:endParaRPr lang="en-GB" sz="1200" b="1" kern="100">
              <a:solidFill>
                <a:schemeClr val="bg1"/>
              </a:solidFill>
              <a:latin typeface="Century Gothic" panose="020B0502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200" kern="100">
                <a:effectLst/>
                <a:latin typeface="Century Gothic" panose="020B0502020202020204" pitchFamily="34" charset="0"/>
                <a:ea typeface="Aptos" panose="020B0004020202020204" pitchFamily="34" charset="0"/>
                <a:cs typeface="Times New Roman" panose="02020603050405020304" pitchFamily="18" charset="0"/>
              </a:rPr>
              <a:t>In 2019, the Council began using a chatbot service to hel</a:t>
            </a:r>
            <a:r>
              <a:rPr lang="en-GB" sz="1200" kern="100">
                <a:latin typeface="Century Gothic" panose="020B0502020202020204" pitchFamily="34" charset="0"/>
                <a:ea typeface="Aptos" panose="020B0004020202020204" pitchFamily="34" charset="0"/>
                <a:cs typeface="Times New Roman" panose="02020603050405020304" pitchFamily="18" charset="0"/>
              </a:rPr>
              <a:t>p respond to public enquiries about</a:t>
            </a:r>
            <a:r>
              <a:rPr lang="en-GB" sz="1200" kern="100">
                <a:effectLst/>
                <a:latin typeface="Century Gothic" panose="020B0502020202020204" pitchFamily="34" charset="0"/>
                <a:ea typeface="Aptos" panose="020B0004020202020204" pitchFamily="34" charset="0"/>
                <a:cs typeface="Times New Roman" panose="02020603050405020304" pitchFamily="18" charset="0"/>
              </a:rPr>
              <a:t> the Covid-19 pandemic. The </a:t>
            </a:r>
            <a:r>
              <a:rPr lang="en-GB" sz="1200" kern="100" err="1">
                <a:effectLst/>
                <a:latin typeface="Century Gothic" panose="020B0502020202020204" pitchFamily="34" charset="0"/>
                <a:ea typeface="Aptos" panose="020B0004020202020204" pitchFamily="34" charset="0"/>
                <a:cs typeface="Times New Roman" panose="02020603050405020304" pitchFamily="18" charset="0"/>
              </a:rPr>
              <a:t>AiDA</a:t>
            </a:r>
            <a:r>
              <a:rPr lang="en-GB" sz="1200" kern="100">
                <a:effectLst/>
                <a:latin typeface="Century Gothic" panose="020B0502020202020204" pitchFamily="34" charset="0"/>
                <a:ea typeface="Aptos" panose="020B0004020202020204" pitchFamily="34" charset="0"/>
                <a:cs typeface="Times New Roman" panose="02020603050405020304" pitchFamily="18" charset="0"/>
              </a:rPr>
              <a:t> used 300+ Coronavirus questions to create a dedicated Covid-19 ‘skill’ which was able to respond and answer questions at an above 90% success rate.</a:t>
            </a:r>
            <a:endParaRPr lang="en-GB" sz="1200" b="1" kern="100">
              <a:effectLst/>
              <a:latin typeface="Century Gothic" panose="020B0502020202020204" pitchFamily="34" charset="0"/>
              <a:ea typeface="Aptos" panose="020B000402020202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5B86F19D-2FBE-FB96-124D-5708A836AC0A}"/>
              </a:ext>
            </a:extLst>
          </p:cNvPr>
          <p:cNvSpPr txBox="1"/>
          <p:nvPr/>
        </p:nvSpPr>
        <p:spPr>
          <a:xfrm>
            <a:off x="274157" y="885643"/>
            <a:ext cx="11441650" cy="922881"/>
          </a:xfrm>
          <a:prstGeom prst="rect">
            <a:avLst/>
          </a:prstGeom>
          <a:noFill/>
        </p:spPr>
        <p:txBody>
          <a:bodyPr wrap="square">
            <a:spAutoFit/>
          </a:bodyPr>
          <a:lstStyle/>
          <a:p>
            <a:pPr>
              <a:lnSpc>
                <a:spcPct val="115000"/>
              </a:lnSpc>
              <a:spcAft>
                <a:spcPts val="800"/>
              </a:spcAft>
            </a:pPr>
            <a:r>
              <a:rPr lang="en-GB" sz="1200" kern="100">
                <a:solidFill>
                  <a:schemeClr val="bg1"/>
                </a:solidFill>
                <a:effectLst/>
                <a:latin typeface="Century Gothic" panose="020B0502020202020204" pitchFamily="34" charset="0"/>
                <a:ea typeface="Aptos" panose="020B0004020202020204" pitchFamily="34" charset="0"/>
                <a:cs typeface="Times New Roman" panose="02020603050405020304" pitchFamily="18" charset="0"/>
              </a:rPr>
              <a:t>Cheshire West and Chester Council recognised the need to enhance their digital presence and improve customer engagement. The Council aimed to provide a consistent and efficient method of customer service while reducing the workload on customer service agents. This led to the implementation of an </a:t>
            </a:r>
            <a:r>
              <a:rPr lang="en-GB" sz="1200" b="1" kern="100">
                <a:solidFill>
                  <a:schemeClr val="bg1"/>
                </a:solidFill>
                <a:effectLst/>
                <a:latin typeface="Century Gothic" panose="020B0502020202020204" pitchFamily="34" charset="0"/>
                <a:ea typeface="Aptos" panose="020B0004020202020204" pitchFamily="34" charset="0"/>
                <a:cs typeface="Times New Roman" panose="02020603050405020304" pitchFamily="18" charset="0"/>
              </a:rPr>
              <a:t>AI Driven Chatbot (</a:t>
            </a:r>
            <a:r>
              <a:rPr lang="en-GB" sz="1200" b="1" kern="100" err="1">
                <a:solidFill>
                  <a:schemeClr val="bg1"/>
                </a:solidFill>
                <a:effectLst/>
                <a:latin typeface="Century Gothic" panose="020B0502020202020204" pitchFamily="34" charset="0"/>
                <a:ea typeface="Aptos" panose="020B0004020202020204" pitchFamily="34" charset="0"/>
                <a:cs typeface="Times New Roman" panose="02020603050405020304" pitchFamily="18" charset="0"/>
              </a:rPr>
              <a:t>AiDA</a:t>
            </a:r>
            <a:r>
              <a:rPr lang="en-GB" sz="1200" b="1" kern="100">
                <a:solidFill>
                  <a:schemeClr val="bg1"/>
                </a:solidFill>
                <a:effectLst/>
                <a:latin typeface="Century Gothic" panose="020B0502020202020204" pitchFamily="34" charset="0"/>
                <a:ea typeface="Aptos" panose="020B0004020202020204" pitchFamily="34" charset="0"/>
                <a:cs typeface="Times New Roman" panose="02020603050405020304" pitchFamily="18" charset="0"/>
              </a:rPr>
              <a:t>)</a:t>
            </a:r>
            <a:r>
              <a:rPr lang="en-GB" sz="1200" kern="100">
                <a:solidFill>
                  <a:schemeClr val="bg1"/>
                </a:solidFill>
                <a:effectLst/>
                <a:latin typeface="Century Gothic" panose="020B0502020202020204" pitchFamily="34" charset="0"/>
                <a:ea typeface="Aptos" panose="020B0004020202020204" pitchFamily="34" charset="0"/>
                <a:cs typeface="Times New Roman" panose="02020603050405020304" pitchFamily="18" charset="0"/>
              </a:rPr>
              <a:t>, which is a digital assistant</a:t>
            </a:r>
            <a:r>
              <a:rPr lang="en-GB" sz="1200" kern="100">
                <a:solidFill>
                  <a:schemeClr val="bg1"/>
                </a:solidFill>
                <a:latin typeface="Century Gothic" panose="020B0502020202020204" pitchFamily="34" charset="0"/>
                <a:ea typeface="Aptos" panose="020B0004020202020204" pitchFamily="34" charset="0"/>
                <a:cs typeface="Times New Roman" panose="02020603050405020304" pitchFamily="18" charset="0"/>
              </a:rPr>
              <a:t> able t</a:t>
            </a:r>
            <a:r>
              <a:rPr lang="en-GB" sz="1200" kern="100">
                <a:solidFill>
                  <a:schemeClr val="bg1"/>
                </a:solidFill>
                <a:effectLst/>
                <a:latin typeface="Century Gothic" panose="020B0502020202020204" pitchFamily="34" charset="0"/>
                <a:ea typeface="Aptos" panose="020B0004020202020204" pitchFamily="34" charset="0"/>
                <a:cs typeface="Times New Roman" panose="02020603050405020304" pitchFamily="18" charset="0"/>
              </a:rPr>
              <a:t>o handle enquiries from the general public, provide self-service options, and manage contact with the public via the council's website.</a:t>
            </a:r>
          </a:p>
        </p:txBody>
      </p:sp>
      <p:sp>
        <p:nvSpPr>
          <p:cNvPr id="14" name="TextBox 13">
            <a:extLst>
              <a:ext uri="{FF2B5EF4-FFF2-40B4-BE49-F238E27FC236}">
                <a16:creationId xmlns:a16="http://schemas.microsoft.com/office/drawing/2014/main" id="{AEC51989-18C4-3969-D2C5-28AC41D1A20F}"/>
              </a:ext>
            </a:extLst>
          </p:cNvPr>
          <p:cNvSpPr txBox="1"/>
          <p:nvPr/>
        </p:nvSpPr>
        <p:spPr>
          <a:xfrm>
            <a:off x="274157" y="1946925"/>
            <a:ext cx="11441650" cy="285784"/>
          </a:xfrm>
          <a:prstGeom prst="rect">
            <a:avLst/>
          </a:prstGeom>
          <a:noFill/>
        </p:spPr>
        <p:txBody>
          <a:bodyPr wrap="square">
            <a:spAutoFit/>
          </a:bodyPr>
          <a:lstStyle/>
          <a:p>
            <a:pPr>
              <a:lnSpc>
                <a:spcPct val="115000"/>
              </a:lnSpc>
              <a:spcAft>
                <a:spcPts val="800"/>
              </a:spcAft>
            </a:pPr>
            <a:r>
              <a:rPr lang="en-GB" sz="1200" kern="100">
                <a:effectLst/>
                <a:latin typeface="Century Gothic" panose="020B0502020202020204" pitchFamily="34" charset="0"/>
                <a:ea typeface="Aptos" panose="020B0004020202020204" pitchFamily="34" charset="0"/>
                <a:cs typeface="Times New Roman" panose="02020603050405020304" pitchFamily="18" charset="0"/>
              </a:rPr>
              <a:t>The implementation of the AI Driven Chatbot involved several key steps:</a:t>
            </a:r>
          </a:p>
        </p:txBody>
      </p:sp>
      <p:sp>
        <p:nvSpPr>
          <p:cNvPr id="15" name="TextBox 14">
            <a:extLst>
              <a:ext uri="{FF2B5EF4-FFF2-40B4-BE49-F238E27FC236}">
                <a16:creationId xmlns:a16="http://schemas.microsoft.com/office/drawing/2014/main" id="{C5601322-73F5-3D9C-1C48-688E56186FD3}"/>
              </a:ext>
            </a:extLst>
          </p:cNvPr>
          <p:cNvSpPr txBox="1"/>
          <p:nvPr/>
        </p:nvSpPr>
        <p:spPr>
          <a:xfrm>
            <a:off x="274157" y="5374782"/>
            <a:ext cx="11441650" cy="498021"/>
          </a:xfrm>
          <a:prstGeom prst="rect">
            <a:avLst/>
          </a:prstGeom>
          <a:noFill/>
        </p:spPr>
        <p:txBody>
          <a:bodyPr wrap="square">
            <a:spAutoFit/>
          </a:bodyPr>
          <a:lstStyle/>
          <a:p>
            <a:pPr>
              <a:lnSpc>
                <a:spcPct val="115000"/>
              </a:lnSpc>
              <a:spcAft>
                <a:spcPts val="800"/>
              </a:spcAft>
            </a:pPr>
            <a:r>
              <a:rPr lang="en-GB" sz="1200" b="1" kern="100">
                <a:latin typeface="Century Gothic" panose="020B0502020202020204" pitchFamily="34" charset="0"/>
                <a:ea typeface="Aptos" panose="020B0004020202020204" pitchFamily="34" charset="0"/>
                <a:cs typeface="Times New Roman" panose="02020603050405020304" pitchFamily="18" charset="0"/>
              </a:rPr>
              <a:t>Use of AI: </a:t>
            </a:r>
            <a:r>
              <a:rPr lang="en-GB" sz="1200" kern="100" err="1">
                <a:effectLst/>
                <a:latin typeface="Century Gothic" panose="020B0502020202020204" pitchFamily="34" charset="0"/>
                <a:ea typeface="Aptos" panose="020B0004020202020204" pitchFamily="34" charset="0"/>
                <a:cs typeface="Times New Roman" panose="02020603050405020304" pitchFamily="18" charset="0"/>
              </a:rPr>
              <a:t>AiDA</a:t>
            </a:r>
            <a:r>
              <a:rPr lang="en-GB" sz="1200" kern="100">
                <a:effectLst/>
                <a:latin typeface="Century Gothic" panose="020B0502020202020204" pitchFamily="34" charset="0"/>
                <a:ea typeface="Aptos" panose="020B0004020202020204" pitchFamily="34" charset="0"/>
                <a:cs typeface="Times New Roman" panose="02020603050405020304" pitchFamily="18" charset="0"/>
              </a:rPr>
              <a:t> uses conversational AI to understand and respond to customer queries in a human-like manner. It covers a wide range of services, including Council Tax, Waste and Recycling, Housing, Schools, Planning and Building Control, Parking, Libraries, and Environmental Health.</a:t>
            </a:r>
            <a:endParaRPr lang="en-GB" sz="1200" b="1" kern="100">
              <a:effectLst/>
              <a:latin typeface="Century Gothic" panose="020B0502020202020204" pitchFamily="34" charset="0"/>
              <a:ea typeface="Aptos" panose="020B0004020202020204" pitchFamily="34" charset="0"/>
              <a:cs typeface="Times New Roman" panose="02020603050405020304" pitchFamily="18" charset="0"/>
            </a:endParaRPr>
          </a:p>
        </p:txBody>
      </p:sp>
      <p:sp>
        <p:nvSpPr>
          <p:cNvPr id="16" name="TextBox 15">
            <a:extLst>
              <a:ext uri="{FF2B5EF4-FFF2-40B4-BE49-F238E27FC236}">
                <a16:creationId xmlns:a16="http://schemas.microsoft.com/office/drawing/2014/main" id="{80F6C2E0-3563-1168-783E-F0356B051021}"/>
              </a:ext>
            </a:extLst>
          </p:cNvPr>
          <p:cNvSpPr txBox="1"/>
          <p:nvPr/>
        </p:nvSpPr>
        <p:spPr>
          <a:xfrm>
            <a:off x="3244750" y="2317263"/>
            <a:ext cx="2488707" cy="2512034"/>
          </a:xfrm>
          <a:prstGeom prst="rect">
            <a:avLst/>
          </a:prstGeom>
          <a:noFill/>
        </p:spPr>
        <p:txBody>
          <a:bodyPr wrap="square">
            <a:spAutoFit/>
          </a:bodyPr>
          <a:lstStyle/>
          <a:p>
            <a:pPr>
              <a:lnSpc>
                <a:spcPct val="115000"/>
              </a:lnSpc>
              <a:spcAft>
                <a:spcPts val="800"/>
              </a:spcAft>
            </a:pPr>
            <a:r>
              <a:rPr lang="en-GB" sz="1200" b="1" kern="100">
                <a:solidFill>
                  <a:schemeClr val="bg1"/>
                </a:solidFill>
                <a:effectLst/>
                <a:latin typeface="Century Gothic" panose="020B0502020202020204" pitchFamily="34" charset="0"/>
                <a:ea typeface="Aptos" panose="020B0004020202020204" pitchFamily="34" charset="0"/>
                <a:cs typeface="Times New Roman" panose="02020603050405020304" pitchFamily="18" charset="0"/>
              </a:rPr>
              <a:t>Ensuring safe access</a:t>
            </a:r>
            <a:r>
              <a:rPr lang="en-GB" sz="1200" b="1" kern="100">
                <a:solidFill>
                  <a:schemeClr val="bg1"/>
                </a:solidFill>
                <a:latin typeface="Century Gothic" panose="020B0502020202020204" pitchFamily="34" charset="0"/>
                <a:ea typeface="Aptos" panose="020B0004020202020204" pitchFamily="34" charset="0"/>
                <a:cs typeface="Times New Roman" panose="02020603050405020304" pitchFamily="18" charset="0"/>
              </a:rPr>
              <a:t>:</a:t>
            </a:r>
            <a:endParaRPr lang="en-GB" sz="1200" b="1" kern="100">
              <a:solidFill>
                <a:schemeClr val="bg1"/>
              </a:solidFill>
              <a:effectLst/>
              <a:latin typeface="Century Gothic" panose="020B0502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200" kern="100">
                <a:effectLst/>
                <a:latin typeface="Century Gothic" panose="020B0502020202020204" pitchFamily="34" charset="0"/>
                <a:ea typeface="Aptos" panose="020B0004020202020204" pitchFamily="34" charset="0"/>
                <a:cs typeface="Times New Roman" panose="02020603050405020304" pitchFamily="18" charset="0"/>
              </a:rPr>
              <a:t>The chatbot was developed and maintained by Qwest, a Council-owned company, which chose to use an assistant by ICS.AI, an organisation focused on leading an AI revolution in public services, for its ethical reflex capability and trusted Microsoft platform. </a:t>
            </a:r>
          </a:p>
        </p:txBody>
      </p:sp>
      <p:sp>
        <p:nvSpPr>
          <p:cNvPr id="17" name="TextBox 16">
            <a:extLst>
              <a:ext uri="{FF2B5EF4-FFF2-40B4-BE49-F238E27FC236}">
                <a16:creationId xmlns:a16="http://schemas.microsoft.com/office/drawing/2014/main" id="{0DE2F4FE-54CC-0EDD-7A76-F1708D84A42B}"/>
              </a:ext>
            </a:extLst>
          </p:cNvPr>
          <p:cNvSpPr txBox="1"/>
          <p:nvPr/>
        </p:nvSpPr>
        <p:spPr>
          <a:xfrm>
            <a:off x="6127222" y="2309403"/>
            <a:ext cx="2488707" cy="2826992"/>
          </a:xfrm>
          <a:prstGeom prst="rect">
            <a:avLst/>
          </a:prstGeom>
          <a:noFill/>
        </p:spPr>
        <p:txBody>
          <a:bodyPr wrap="square">
            <a:spAutoFit/>
          </a:bodyPr>
          <a:lstStyle/>
          <a:p>
            <a:pPr>
              <a:lnSpc>
                <a:spcPct val="115000"/>
              </a:lnSpc>
              <a:spcAft>
                <a:spcPts val="800"/>
              </a:spcAft>
            </a:pPr>
            <a:r>
              <a:rPr lang="en-GB" sz="1200" b="1" kern="100">
                <a:solidFill>
                  <a:schemeClr val="bg1"/>
                </a:solidFill>
                <a:effectLst/>
                <a:latin typeface="Century Gothic" panose="020B0502020202020204" pitchFamily="34" charset="0"/>
                <a:ea typeface="Aptos" panose="020B0004020202020204" pitchFamily="34" charset="0"/>
                <a:cs typeface="Times New Roman" panose="02020603050405020304" pitchFamily="18" charset="0"/>
              </a:rPr>
              <a:t>Policy creation</a:t>
            </a:r>
            <a:r>
              <a:rPr lang="en-GB" sz="1200" b="1" kern="100">
                <a:solidFill>
                  <a:schemeClr val="bg1"/>
                </a:solidFill>
                <a:latin typeface="Century Gothic" panose="020B0502020202020204" pitchFamily="34" charset="0"/>
                <a:ea typeface="Aptos" panose="020B0004020202020204" pitchFamily="34" charset="0"/>
                <a:cs typeface="Times New Roman" panose="02020603050405020304" pitchFamily="18" charset="0"/>
              </a:rPr>
              <a:t>:</a:t>
            </a:r>
            <a:endParaRPr lang="en-GB" sz="1200" b="1" kern="100">
              <a:solidFill>
                <a:schemeClr val="bg1"/>
              </a:solidFill>
              <a:effectLst/>
              <a:latin typeface="Century Gothic" panose="020B0502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200" kern="100">
                <a:effectLst/>
                <a:latin typeface="Century Gothic" panose="020B0502020202020204" pitchFamily="34" charset="0"/>
                <a:ea typeface="Aptos" panose="020B0004020202020204" pitchFamily="34" charset="0"/>
                <a:cs typeface="Times New Roman" panose="02020603050405020304" pitchFamily="18" charset="0"/>
              </a:rPr>
              <a:t>The Council is committed to exploring further AI applications and has developed an AI policy and framework to guide the ethical use of AI technologies. This includes ensuring fairness, transparency, and accountability in AI decision-making processes.</a:t>
            </a:r>
          </a:p>
          <a:p>
            <a:pPr>
              <a:lnSpc>
                <a:spcPct val="115000"/>
              </a:lnSpc>
              <a:spcAft>
                <a:spcPts val="800"/>
              </a:spcAft>
            </a:pPr>
            <a:endParaRPr lang="en-GB" sz="1200" kern="100">
              <a:effectLst/>
              <a:latin typeface="Century Gothic" panose="020B0502020202020204" pitchFamily="34" charset="0"/>
              <a:ea typeface="Aptos" panose="020B0004020202020204" pitchFamily="34" charset="0"/>
              <a:cs typeface="Times New Roman" panose="02020603050405020304" pitchFamily="18" charset="0"/>
            </a:endParaRPr>
          </a:p>
        </p:txBody>
      </p:sp>
      <p:sp>
        <p:nvSpPr>
          <p:cNvPr id="18" name="TextBox 17">
            <a:extLst>
              <a:ext uri="{FF2B5EF4-FFF2-40B4-BE49-F238E27FC236}">
                <a16:creationId xmlns:a16="http://schemas.microsoft.com/office/drawing/2014/main" id="{7DF4306E-FBCC-B513-0A50-79C9D7995E46}"/>
              </a:ext>
            </a:extLst>
          </p:cNvPr>
          <p:cNvSpPr txBox="1"/>
          <p:nvPr/>
        </p:nvSpPr>
        <p:spPr>
          <a:xfrm>
            <a:off x="9069172" y="2316225"/>
            <a:ext cx="2387729" cy="2724400"/>
          </a:xfrm>
          <a:prstGeom prst="rect">
            <a:avLst/>
          </a:prstGeom>
          <a:noFill/>
        </p:spPr>
        <p:txBody>
          <a:bodyPr wrap="square">
            <a:spAutoFit/>
          </a:bodyPr>
          <a:lstStyle/>
          <a:p>
            <a:pPr>
              <a:lnSpc>
                <a:spcPct val="115000"/>
              </a:lnSpc>
              <a:spcAft>
                <a:spcPts val="800"/>
              </a:spcAft>
            </a:pPr>
            <a:r>
              <a:rPr lang="en-GB" sz="1200" b="1" kern="100">
                <a:solidFill>
                  <a:schemeClr val="bg1"/>
                </a:solidFill>
                <a:effectLst/>
                <a:latin typeface="Century Gothic" panose="020B0502020202020204" pitchFamily="34" charset="0"/>
                <a:ea typeface="Aptos" panose="020B0004020202020204" pitchFamily="34" charset="0"/>
                <a:cs typeface="Times New Roman" panose="02020603050405020304" pitchFamily="18" charset="0"/>
              </a:rPr>
              <a:t>Review and improvement</a:t>
            </a:r>
            <a:r>
              <a:rPr lang="en-GB" sz="1200" b="1" kern="100">
                <a:solidFill>
                  <a:schemeClr val="bg1"/>
                </a:solidFill>
                <a:latin typeface="Century Gothic" panose="020B0502020202020204" pitchFamily="34" charset="0"/>
                <a:ea typeface="Aptos" panose="020B0004020202020204" pitchFamily="34" charset="0"/>
                <a:cs typeface="Times New Roman" panose="02020603050405020304" pitchFamily="18" charset="0"/>
              </a:rPr>
              <a:t>:</a:t>
            </a:r>
            <a:endParaRPr lang="en-GB" sz="1200" b="1" kern="100">
              <a:solidFill>
                <a:schemeClr val="bg1"/>
              </a:solidFill>
              <a:effectLst/>
              <a:latin typeface="Century Gothic" panose="020B0502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200" kern="100">
                <a:effectLst/>
                <a:latin typeface="Century Gothic" panose="020B0502020202020204" pitchFamily="34" charset="0"/>
                <a:ea typeface="Aptos" panose="020B0004020202020204" pitchFamily="34" charset="0"/>
                <a:cs typeface="Times New Roman" panose="02020603050405020304" pitchFamily="18" charset="0"/>
              </a:rPr>
              <a:t>The Council continuously iterates the chatbot's performance by analysing trends and data </a:t>
            </a:r>
            <a:r>
              <a:rPr lang="en-GB" sz="1200" kern="100">
                <a:latin typeface="Century Gothic" panose="020B0502020202020204" pitchFamily="34" charset="0"/>
                <a:ea typeface="Aptos" panose="020B0004020202020204" pitchFamily="34" charset="0"/>
                <a:cs typeface="Times New Roman" panose="02020603050405020304" pitchFamily="18" charset="0"/>
              </a:rPr>
              <a:t>to better understand customer needs. </a:t>
            </a:r>
            <a:r>
              <a:rPr lang="en-GB" sz="1200" kern="100">
                <a:effectLst/>
                <a:latin typeface="Century Gothic" panose="020B0502020202020204" pitchFamily="34" charset="0"/>
                <a:ea typeface="Aptos" panose="020B0004020202020204" pitchFamily="34" charset="0"/>
                <a:cs typeface="Times New Roman" panose="02020603050405020304" pitchFamily="18" charset="0"/>
              </a:rPr>
              <a:t>This has led to significant reductions in wait times and call abandonment rates, with approximately 30% of chats occurring outside of contact centre opening hours.</a:t>
            </a:r>
          </a:p>
        </p:txBody>
      </p:sp>
      <p:sp>
        <p:nvSpPr>
          <p:cNvPr id="24" name="Arrow: Right 23">
            <a:extLst>
              <a:ext uri="{FF2B5EF4-FFF2-40B4-BE49-F238E27FC236}">
                <a16:creationId xmlns:a16="http://schemas.microsoft.com/office/drawing/2014/main" id="{25F44148-BD9A-EA8D-9175-0113CB3412DA}"/>
              </a:ext>
            </a:extLst>
          </p:cNvPr>
          <p:cNvSpPr/>
          <p:nvPr/>
        </p:nvSpPr>
        <p:spPr>
          <a:xfrm>
            <a:off x="2831941" y="3420517"/>
            <a:ext cx="474818" cy="533400"/>
          </a:xfrm>
          <a:prstGeom prst="rightArrow">
            <a:avLst/>
          </a:prstGeom>
          <a:solidFill>
            <a:srgbClr val="FF9C25"/>
          </a:solidFill>
          <a:ln>
            <a:solidFill>
              <a:srgbClr val="FF9C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Arrow: Right 24">
            <a:extLst>
              <a:ext uri="{FF2B5EF4-FFF2-40B4-BE49-F238E27FC236}">
                <a16:creationId xmlns:a16="http://schemas.microsoft.com/office/drawing/2014/main" id="{B3FE006D-69DC-7C52-18CD-60A95CA6B890}"/>
              </a:ext>
            </a:extLst>
          </p:cNvPr>
          <p:cNvSpPr/>
          <p:nvPr/>
        </p:nvSpPr>
        <p:spPr>
          <a:xfrm>
            <a:off x="5713939" y="3401227"/>
            <a:ext cx="474818" cy="533400"/>
          </a:xfrm>
          <a:prstGeom prst="rightArrow">
            <a:avLst/>
          </a:prstGeom>
          <a:solidFill>
            <a:srgbClr val="FF9C25"/>
          </a:solidFill>
          <a:ln>
            <a:solidFill>
              <a:srgbClr val="FF9C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Arrow: Right 25">
            <a:extLst>
              <a:ext uri="{FF2B5EF4-FFF2-40B4-BE49-F238E27FC236}">
                <a16:creationId xmlns:a16="http://schemas.microsoft.com/office/drawing/2014/main" id="{5810A4B0-9BB0-08FB-4160-CE9D6E01E633}"/>
              </a:ext>
            </a:extLst>
          </p:cNvPr>
          <p:cNvSpPr/>
          <p:nvPr/>
        </p:nvSpPr>
        <p:spPr>
          <a:xfrm>
            <a:off x="8595937" y="3449314"/>
            <a:ext cx="474819" cy="533400"/>
          </a:xfrm>
          <a:prstGeom prst="rightArrow">
            <a:avLst/>
          </a:prstGeom>
          <a:solidFill>
            <a:srgbClr val="FF9C25"/>
          </a:solidFill>
          <a:ln>
            <a:solidFill>
              <a:srgbClr val="FF9C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22" descr="Participate Now">
            <a:extLst>
              <a:ext uri="{FF2B5EF4-FFF2-40B4-BE49-F238E27FC236}">
                <a16:creationId xmlns:a16="http://schemas.microsoft.com/office/drawing/2014/main" id="{DA8C3381-7B2A-898F-31AB-D8073F95290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15089" y="184299"/>
            <a:ext cx="1731768" cy="4818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9737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FCFC7F-120D-0A41-D121-8790D809F1CE}"/>
            </a:ext>
          </a:extLst>
        </p:cNvPr>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51F86DA1-CA42-E998-DAF9-E08F104A561A}"/>
              </a:ext>
            </a:extLst>
          </p:cNvPr>
          <p:cNvSpPr/>
          <p:nvPr/>
        </p:nvSpPr>
        <p:spPr>
          <a:xfrm>
            <a:off x="471948" y="1216370"/>
            <a:ext cx="2304590" cy="1071716"/>
          </a:xfrm>
          <a:prstGeom prst="roundRect">
            <a:avLst>
              <a:gd name="adj" fmla="val 11895"/>
            </a:avLst>
          </a:prstGeom>
          <a:solidFill>
            <a:srgbClr val="52A6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latin typeface="Century Gothic" panose="020B0502020202020204" pitchFamily="34" charset="0"/>
            </a:endParaRPr>
          </a:p>
        </p:txBody>
      </p:sp>
      <p:sp>
        <p:nvSpPr>
          <p:cNvPr id="16" name="Flowchart: Data 15">
            <a:extLst>
              <a:ext uri="{FF2B5EF4-FFF2-40B4-BE49-F238E27FC236}">
                <a16:creationId xmlns:a16="http://schemas.microsoft.com/office/drawing/2014/main" id="{1A2C8316-8361-6A49-4C2C-4A96117A1C6D}"/>
              </a:ext>
            </a:extLst>
          </p:cNvPr>
          <p:cNvSpPr/>
          <p:nvPr/>
        </p:nvSpPr>
        <p:spPr>
          <a:xfrm flipH="1">
            <a:off x="1601506" y="1230506"/>
            <a:ext cx="2350063" cy="1043444"/>
          </a:xfrm>
          <a:prstGeom prst="flowChartInputOutput">
            <a:avLst/>
          </a:prstGeom>
          <a:solidFill>
            <a:schemeClr val="bg2"/>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latin typeface="Century Gothic" panose="020B0502020202020204" pitchFamily="34" charset="0"/>
            </a:endParaRPr>
          </a:p>
        </p:txBody>
      </p:sp>
      <p:sp>
        <p:nvSpPr>
          <p:cNvPr id="2" name="Title 1">
            <a:extLst>
              <a:ext uri="{FF2B5EF4-FFF2-40B4-BE49-F238E27FC236}">
                <a16:creationId xmlns:a16="http://schemas.microsoft.com/office/drawing/2014/main" id="{E8209078-60E3-7E0A-A088-54EE2DBD3667}"/>
              </a:ext>
            </a:extLst>
          </p:cNvPr>
          <p:cNvSpPr>
            <a:spLocks noGrp="1"/>
          </p:cNvSpPr>
          <p:nvPr>
            <p:ph type="title"/>
          </p:nvPr>
        </p:nvSpPr>
        <p:spPr/>
        <p:txBody>
          <a:bodyPr>
            <a:normAutofit fontScale="90000"/>
          </a:bodyPr>
          <a:lstStyle/>
          <a:p>
            <a:r>
              <a:rPr lang="en-GB">
                <a:solidFill>
                  <a:srgbClr val="8C5F97"/>
                </a:solidFill>
              </a:rPr>
              <a:t>AI Driven Chatbot (2)</a:t>
            </a:r>
          </a:p>
        </p:txBody>
      </p:sp>
      <p:sp>
        <p:nvSpPr>
          <p:cNvPr id="4" name="Slide Number Placeholder 3">
            <a:extLst>
              <a:ext uri="{FF2B5EF4-FFF2-40B4-BE49-F238E27FC236}">
                <a16:creationId xmlns:a16="http://schemas.microsoft.com/office/drawing/2014/main" id="{EC3DA2A7-3E9D-2D4F-6944-43F7B7C1E593}"/>
              </a:ext>
            </a:extLst>
          </p:cNvPr>
          <p:cNvSpPr>
            <a:spLocks noGrp="1"/>
          </p:cNvSpPr>
          <p:nvPr>
            <p:ph type="sldNum" sz="quarter" idx="4294967295"/>
          </p:nvPr>
        </p:nvSpPr>
        <p:spPr>
          <a:xfrm>
            <a:off x="9221789" y="6354431"/>
            <a:ext cx="2706687" cy="362282"/>
          </a:xfrm>
        </p:spPr>
        <p:txBody>
          <a:bodyPr/>
          <a:lstStyle/>
          <a:p>
            <a:pPr defTabSz="914423">
              <a:defRPr/>
            </a:pPr>
            <a:fld id="{6D317083-583A-4C42-B2C5-F5A08834B545}" type="slidenum">
              <a:rPr lang="en-GB"/>
              <a:pPr defTabSz="914423">
                <a:defRPr/>
              </a:pPr>
              <a:t>28</a:t>
            </a:fld>
            <a:endParaRPr lang="en-GB"/>
          </a:p>
        </p:txBody>
      </p:sp>
      <p:sp>
        <p:nvSpPr>
          <p:cNvPr id="3" name="Rectangle: Rounded Corners 2">
            <a:extLst>
              <a:ext uri="{FF2B5EF4-FFF2-40B4-BE49-F238E27FC236}">
                <a16:creationId xmlns:a16="http://schemas.microsoft.com/office/drawing/2014/main" id="{C58590C3-2723-E573-3830-2D35AC6F077F}"/>
              </a:ext>
            </a:extLst>
          </p:cNvPr>
          <p:cNvSpPr/>
          <p:nvPr/>
        </p:nvSpPr>
        <p:spPr>
          <a:xfrm>
            <a:off x="471948" y="1216371"/>
            <a:ext cx="10825317" cy="1071716"/>
          </a:xfrm>
          <a:prstGeom prst="roundRect">
            <a:avLst/>
          </a:prstGeom>
          <a:noFill/>
          <a:ln w="28575">
            <a:solidFill>
              <a:srgbClr val="52A63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A930532E-8C0F-88AB-397C-42E07DDF6BCC}"/>
              </a:ext>
            </a:extLst>
          </p:cNvPr>
          <p:cNvSpPr txBox="1"/>
          <p:nvPr/>
        </p:nvSpPr>
        <p:spPr>
          <a:xfrm>
            <a:off x="2113409" y="1374449"/>
            <a:ext cx="9351496" cy="1025474"/>
          </a:xfrm>
          <a:prstGeom prst="rect">
            <a:avLst/>
          </a:prstGeom>
          <a:noFill/>
        </p:spPr>
        <p:txBody>
          <a:bodyPr wrap="square">
            <a:spAutoFit/>
          </a:bodyPr>
          <a:lstStyle/>
          <a:p>
            <a:pPr>
              <a:lnSpc>
                <a:spcPct val="115000"/>
              </a:lnSpc>
              <a:spcAft>
                <a:spcPts val="800"/>
              </a:spcAft>
            </a:pPr>
            <a:r>
              <a:rPr lang="en-GB" sz="1200" kern="100">
                <a:latin typeface="Century Gothic" panose="020B0502020202020204" pitchFamily="34" charset="0"/>
                <a:ea typeface="Aptos" panose="020B0004020202020204" pitchFamily="34" charset="0"/>
                <a:cs typeface="Times New Roman" panose="02020603050405020304" pitchFamily="18" charset="0"/>
              </a:rPr>
              <a:t>Key enablers for the successful implementation of </a:t>
            </a:r>
            <a:r>
              <a:rPr lang="en-GB" sz="1200" kern="100" err="1">
                <a:latin typeface="Century Gothic" panose="020B0502020202020204" pitchFamily="34" charset="0"/>
                <a:ea typeface="Aptos" panose="020B0004020202020204" pitchFamily="34" charset="0"/>
                <a:cs typeface="Times New Roman" panose="02020603050405020304" pitchFamily="18" charset="0"/>
              </a:rPr>
              <a:t>AiDA</a:t>
            </a:r>
            <a:r>
              <a:rPr lang="en-GB" sz="1200" kern="100">
                <a:latin typeface="Century Gothic" panose="020B0502020202020204" pitchFamily="34" charset="0"/>
                <a:ea typeface="Aptos" panose="020B0004020202020204" pitchFamily="34" charset="0"/>
                <a:cs typeface="Times New Roman" panose="02020603050405020304" pitchFamily="18" charset="0"/>
              </a:rPr>
              <a:t> included strong leadership support, high-quality data infrastructure, and existing risk management frameworks. Adequate staffing, digital expertise, and ongoing training also played crucial roles in supporting the chatbot's rollout and operation.</a:t>
            </a:r>
          </a:p>
          <a:p>
            <a:pPr>
              <a:lnSpc>
                <a:spcPct val="115000"/>
              </a:lnSpc>
              <a:spcAft>
                <a:spcPts val="800"/>
              </a:spcAft>
            </a:pPr>
            <a:endParaRPr lang="en-GB" sz="1200" kern="100">
              <a:latin typeface="Century Gothic" panose="020B0502020202020204" pitchFamily="34" charset="0"/>
              <a:ea typeface="Aptos" panose="020B0004020202020204" pitchFamily="34" charset="0"/>
              <a:cs typeface="Times New Roman" panose="02020603050405020304" pitchFamily="18" charset="0"/>
            </a:endParaRPr>
          </a:p>
        </p:txBody>
      </p:sp>
      <p:sp>
        <p:nvSpPr>
          <p:cNvPr id="8" name="Rectangle: Rounded Corners 7">
            <a:extLst>
              <a:ext uri="{FF2B5EF4-FFF2-40B4-BE49-F238E27FC236}">
                <a16:creationId xmlns:a16="http://schemas.microsoft.com/office/drawing/2014/main" id="{0B294CE4-BAA3-10FE-406B-62D8B745B6C1}"/>
              </a:ext>
            </a:extLst>
          </p:cNvPr>
          <p:cNvSpPr/>
          <p:nvPr/>
        </p:nvSpPr>
        <p:spPr>
          <a:xfrm>
            <a:off x="471948" y="2699799"/>
            <a:ext cx="10825317" cy="1141856"/>
          </a:xfrm>
          <a:prstGeom prst="roundRect">
            <a:avLst/>
          </a:prstGeom>
          <a:noFill/>
          <a:ln w="28575">
            <a:solidFill>
              <a:srgbClr val="F081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Rounded Corners 9">
            <a:extLst>
              <a:ext uri="{FF2B5EF4-FFF2-40B4-BE49-F238E27FC236}">
                <a16:creationId xmlns:a16="http://schemas.microsoft.com/office/drawing/2014/main" id="{397968D0-9A90-4E58-B2C9-9BC26833CE7C}"/>
              </a:ext>
            </a:extLst>
          </p:cNvPr>
          <p:cNvSpPr/>
          <p:nvPr/>
        </p:nvSpPr>
        <p:spPr>
          <a:xfrm>
            <a:off x="471948" y="4252557"/>
            <a:ext cx="10825317" cy="1312256"/>
          </a:xfrm>
          <a:prstGeom prst="roundRect">
            <a:avLst/>
          </a:prstGeom>
          <a:noFill/>
          <a:ln w="28575">
            <a:solidFill>
              <a:srgbClr val="00A2D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Rounded Corners 16">
            <a:extLst>
              <a:ext uri="{FF2B5EF4-FFF2-40B4-BE49-F238E27FC236}">
                <a16:creationId xmlns:a16="http://schemas.microsoft.com/office/drawing/2014/main" id="{F711BD07-6F23-5DF0-C516-255239E8AB8C}"/>
              </a:ext>
            </a:extLst>
          </p:cNvPr>
          <p:cNvSpPr/>
          <p:nvPr/>
        </p:nvSpPr>
        <p:spPr>
          <a:xfrm>
            <a:off x="471948" y="2703977"/>
            <a:ext cx="2304590" cy="1137677"/>
          </a:xfrm>
          <a:prstGeom prst="roundRect">
            <a:avLst>
              <a:gd name="adj" fmla="val 11895"/>
            </a:avLst>
          </a:prstGeom>
          <a:solidFill>
            <a:srgbClr val="F081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latin typeface="Century Gothic" panose="020B0502020202020204" pitchFamily="34" charset="0"/>
            </a:endParaRPr>
          </a:p>
        </p:txBody>
      </p:sp>
      <p:sp>
        <p:nvSpPr>
          <p:cNvPr id="18" name="Flowchart: Data 17">
            <a:extLst>
              <a:ext uri="{FF2B5EF4-FFF2-40B4-BE49-F238E27FC236}">
                <a16:creationId xmlns:a16="http://schemas.microsoft.com/office/drawing/2014/main" id="{8DFE81D0-7E33-1188-F7F3-4C3D4066662C}"/>
              </a:ext>
            </a:extLst>
          </p:cNvPr>
          <p:cNvSpPr/>
          <p:nvPr/>
        </p:nvSpPr>
        <p:spPr>
          <a:xfrm flipH="1">
            <a:off x="1601505" y="2718113"/>
            <a:ext cx="2350063" cy="1107665"/>
          </a:xfrm>
          <a:prstGeom prst="flowChartInputOutput">
            <a:avLst/>
          </a:prstGeom>
          <a:solidFill>
            <a:schemeClr val="bg2"/>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latin typeface="Century Gothic" panose="020B0502020202020204" pitchFamily="34" charset="0"/>
            </a:endParaRPr>
          </a:p>
        </p:txBody>
      </p:sp>
      <p:sp>
        <p:nvSpPr>
          <p:cNvPr id="19" name="Rectangle: Rounded Corners 18">
            <a:extLst>
              <a:ext uri="{FF2B5EF4-FFF2-40B4-BE49-F238E27FC236}">
                <a16:creationId xmlns:a16="http://schemas.microsoft.com/office/drawing/2014/main" id="{7035B15E-6D50-0364-08E5-43B42C36BB84}"/>
              </a:ext>
            </a:extLst>
          </p:cNvPr>
          <p:cNvSpPr/>
          <p:nvPr/>
        </p:nvSpPr>
        <p:spPr>
          <a:xfrm>
            <a:off x="471948" y="4252556"/>
            <a:ext cx="2304590" cy="1312256"/>
          </a:xfrm>
          <a:prstGeom prst="roundRect">
            <a:avLst>
              <a:gd name="adj" fmla="val 11895"/>
            </a:avLst>
          </a:prstGeom>
          <a:solidFill>
            <a:srgbClr val="00A2D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latin typeface="Century Gothic" panose="020B0502020202020204" pitchFamily="34" charset="0"/>
            </a:endParaRPr>
          </a:p>
        </p:txBody>
      </p:sp>
      <p:sp>
        <p:nvSpPr>
          <p:cNvPr id="20" name="Flowchart: Data 19">
            <a:extLst>
              <a:ext uri="{FF2B5EF4-FFF2-40B4-BE49-F238E27FC236}">
                <a16:creationId xmlns:a16="http://schemas.microsoft.com/office/drawing/2014/main" id="{429FB191-973F-8B6E-2562-65228511B936}"/>
              </a:ext>
            </a:extLst>
          </p:cNvPr>
          <p:cNvSpPr/>
          <p:nvPr/>
        </p:nvSpPr>
        <p:spPr>
          <a:xfrm flipH="1">
            <a:off x="1601502" y="4266692"/>
            <a:ext cx="2350063" cy="1290907"/>
          </a:xfrm>
          <a:prstGeom prst="flowChartInputOutput">
            <a:avLst/>
          </a:prstGeom>
          <a:solidFill>
            <a:schemeClr val="bg2"/>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latin typeface="Century Gothic" panose="020B0502020202020204" pitchFamily="34" charset="0"/>
            </a:endParaRPr>
          </a:p>
        </p:txBody>
      </p:sp>
      <p:sp>
        <p:nvSpPr>
          <p:cNvPr id="9" name="TextBox 8">
            <a:extLst>
              <a:ext uri="{FF2B5EF4-FFF2-40B4-BE49-F238E27FC236}">
                <a16:creationId xmlns:a16="http://schemas.microsoft.com/office/drawing/2014/main" id="{F1E746F7-95AF-070F-7ADB-2171AB104D10}"/>
              </a:ext>
            </a:extLst>
          </p:cNvPr>
          <p:cNvSpPr txBox="1"/>
          <p:nvPr/>
        </p:nvSpPr>
        <p:spPr>
          <a:xfrm>
            <a:off x="2080279" y="2884207"/>
            <a:ext cx="9384626" cy="1025474"/>
          </a:xfrm>
          <a:prstGeom prst="rect">
            <a:avLst/>
          </a:prstGeom>
          <a:noFill/>
        </p:spPr>
        <p:txBody>
          <a:bodyPr wrap="square" lIns="91440" tIns="45720" rIns="91440" bIns="45720" anchor="t">
            <a:spAutoFit/>
          </a:bodyPr>
          <a:lstStyle/>
          <a:p>
            <a:pPr>
              <a:lnSpc>
                <a:spcPct val="115000"/>
              </a:lnSpc>
              <a:spcAft>
                <a:spcPts val="800"/>
              </a:spcAft>
            </a:pPr>
            <a:r>
              <a:rPr lang="en-GB" sz="1200" kern="100">
                <a:effectLst/>
                <a:latin typeface="Century Gothic"/>
                <a:ea typeface="Aptos" panose="020B0004020202020204" pitchFamily="34" charset="0"/>
                <a:cs typeface="Times New Roman"/>
              </a:rPr>
              <a:t>The main challenges faced during the implementation of </a:t>
            </a:r>
            <a:r>
              <a:rPr lang="en-GB" sz="1200" kern="100" err="1">
                <a:effectLst/>
                <a:latin typeface="Century Gothic"/>
                <a:ea typeface="Aptos" panose="020B0004020202020204" pitchFamily="34" charset="0"/>
                <a:cs typeface="Times New Roman"/>
              </a:rPr>
              <a:t>AiDA</a:t>
            </a:r>
            <a:r>
              <a:rPr lang="en-GB" sz="1200" kern="100">
                <a:effectLst/>
                <a:latin typeface="Century Gothic"/>
                <a:ea typeface="Aptos" panose="020B0004020202020204" pitchFamily="34" charset="0"/>
                <a:cs typeface="Times New Roman"/>
              </a:rPr>
              <a:t> were the requirement of staff time and resources to check questions, answers, and associated links. Additionally, the reporting element of the system required significant manual intervention to obtain meaningful information and statistics.</a:t>
            </a:r>
          </a:p>
          <a:p>
            <a:pPr>
              <a:lnSpc>
                <a:spcPct val="115000"/>
              </a:lnSpc>
              <a:spcAft>
                <a:spcPts val="800"/>
              </a:spcAft>
            </a:pPr>
            <a:endParaRPr lang="en-GB" sz="1200" kern="100">
              <a:effectLst/>
              <a:latin typeface="Century Gothic"/>
              <a:ea typeface="Aptos" panose="020B0004020202020204" pitchFamily="34" charset="0"/>
              <a:cs typeface="Times New Roman"/>
            </a:endParaRPr>
          </a:p>
        </p:txBody>
      </p:sp>
      <p:sp>
        <p:nvSpPr>
          <p:cNvPr id="11" name="TextBox 10">
            <a:extLst>
              <a:ext uri="{FF2B5EF4-FFF2-40B4-BE49-F238E27FC236}">
                <a16:creationId xmlns:a16="http://schemas.microsoft.com/office/drawing/2014/main" id="{1EEA4129-012F-E66C-0A76-D5DF04C3C356}"/>
              </a:ext>
            </a:extLst>
          </p:cNvPr>
          <p:cNvSpPr txBox="1"/>
          <p:nvPr/>
        </p:nvSpPr>
        <p:spPr>
          <a:xfrm>
            <a:off x="2080279" y="4339638"/>
            <a:ext cx="9216986" cy="1135247"/>
          </a:xfrm>
          <a:prstGeom prst="rect">
            <a:avLst/>
          </a:prstGeom>
          <a:noFill/>
        </p:spPr>
        <p:txBody>
          <a:bodyPr wrap="square">
            <a:spAutoFit/>
          </a:bodyPr>
          <a:lstStyle/>
          <a:p>
            <a:pPr>
              <a:lnSpc>
                <a:spcPct val="115000"/>
              </a:lnSpc>
              <a:spcAft>
                <a:spcPts val="800"/>
              </a:spcAft>
            </a:pPr>
            <a:r>
              <a:rPr lang="en-GB" sz="1200" kern="100" err="1">
                <a:latin typeface="Century Gothic"/>
                <a:cs typeface="Times New Roman"/>
              </a:rPr>
              <a:t>AiDA</a:t>
            </a:r>
            <a:r>
              <a:rPr lang="en-GB" sz="1200" kern="100">
                <a:latin typeface="Century Gothic"/>
                <a:cs typeface="Times New Roman"/>
              </a:rPr>
              <a:t> has enabled the Council to offer a 24/7 ‘helper’ to its residents, aiming to answer queries at the first point of contact, offering the customer links to the online form(s) or process. </a:t>
            </a:r>
            <a:r>
              <a:rPr lang="en-GB" sz="1200" kern="100" err="1">
                <a:latin typeface="Century Gothic"/>
                <a:cs typeface="Times New Roman"/>
              </a:rPr>
              <a:t>AiDA</a:t>
            </a:r>
            <a:r>
              <a:rPr lang="en-GB" sz="1200" kern="100">
                <a:latin typeface="Century Gothic"/>
                <a:cs typeface="Times New Roman"/>
              </a:rPr>
              <a:t> answers approximately 2,000 inbound customer enquiries per month (10% of overall customer contact via the Contact Centre). This has reduced wait times and call abandonment rates. Approximately 30% of all ‘chats’ with </a:t>
            </a:r>
            <a:r>
              <a:rPr lang="en-GB" sz="1200" kern="100" err="1">
                <a:latin typeface="Century Gothic"/>
                <a:cs typeface="Times New Roman"/>
              </a:rPr>
              <a:t>AiDA</a:t>
            </a:r>
            <a:r>
              <a:rPr lang="en-GB" sz="1200" kern="100">
                <a:latin typeface="Century Gothic"/>
                <a:cs typeface="Times New Roman"/>
              </a:rPr>
              <a:t> take place outside of contact centre opening hours ensuring our customers are getting the support they need when they want it. </a:t>
            </a:r>
          </a:p>
        </p:txBody>
      </p:sp>
      <p:sp>
        <p:nvSpPr>
          <p:cNvPr id="21" name="TextBox 20">
            <a:extLst>
              <a:ext uri="{FF2B5EF4-FFF2-40B4-BE49-F238E27FC236}">
                <a16:creationId xmlns:a16="http://schemas.microsoft.com/office/drawing/2014/main" id="{5CE99AC4-6B05-C6F9-6CD2-4D4CE46CF42D}"/>
              </a:ext>
            </a:extLst>
          </p:cNvPr>
          <p:cNvSpPr txBox="1"/>
          <p:nvPr/>
        </p:nvSpPr>
        <p:spPr>
          <a:xfrm>
            <a:off x="555768" y="1560583"/>
            <a:ext cx="1440691" cy="338554"/>
          </a:xfrm>
          <a:prstGeom prst="rect">
            <a:avLst/>
          </a:prstGeom>
          <a:noFill/>
        </p:spPr>
        <p:txBody>
          <a:bodyPr wrap="square" rtlCol="0">
            <a:spAutoFit/>
          </a:bodyPr>
          <a:lstStyle/>
          <a:p>
            <a:r>
              <a:rPr lang="en-GB" sz="1600" b="1">
                <a:solidFill>
                  <a:schemeClr val="bg1"/>
                </a:solidFill>
                <a:latin typeface="Century Gothic" panose="020B0502020202020204" pitchFamily="34" charset="0"/>
              </a:rPr>
              <a:t>Enablers</a:t>
            </a:r>
          </a:p>
        </p:txBody>
      </p:sp>
      <p:sp>
        <p:nvSpPr>
          <p:cNvPr id="22" name="TextBox 21">
            <a:extLst>
              <a:ext uri="{FF2B5EF4-FFF2-40B4-BE49-F238E27FC236}">
                <a16:creationId xmlns:a16="http://schemas.microsoft.com/office/drawing/2014/main" id="{E2DE31DE-7D03-6934-7452-89C8F317F44E}"/>
              </a:ext>
            </a:extLst>
          </p:cNvPr>
          <p:cNvSpPr txBox="1"/>
          <p:nvPr/>
        </p:nvSpPr>
        <p:spPr>
          <a:xfrm>
            <a:off x="555768" y="3081094"/>
            <a:ext cx="1440691" cy="338554"/>
          </a:xfrm>
          <a:prstGeom prst="rect">
            <a:avLst/>
          </a:prstGeom>
          <a:noFill/>
        </p:spPr>
        <p:txBody>
          <a:bodyPr wrap="square" rtlCol="0">
            <a:spAutoFit/>
          </a:bodyPr>
          <a:lstStyle/>
          <a:p>
            <a:r>
              <a:rPr lang="en-GB" sz="1600" b="1">
                <a:solidFill>
                  <a:schemeClr val="bg1"/>
                </a:solidFill>
                <a:latin typeface="Century Gothic" panose="020B0502020202020204" pitchFamily="34" charset="0"/>
              </a:rPr>
              <a:t>Barriers</a:t>
            </a:r>
          </a:p>
        </p:txBody>
      </p:sp>
      <p:sp>
        <p:nvSpPr>
          <p:cNvPr id="23" name="TextBox 22">
            <a:extLst>
              <a:ext uri="{FF2B5EF4-FFF2-40B4-BE49-F238E27FC236}">
                <a16:creationId xmlns:a16="http://schemas.microsoft.com/office/drawing/2014/main" id="{B76B895C-7914-4B57-1677-8013833603A3}"/>
              </a:ext>
            </a:extLst>
          </p:cNvPr>
          <p:cNvSpPr txBox="1"/>
          <p:nvPr/>
        </p:nvSpPr>
        <p:spPr>
          <a:xfrm>
            <a:off x="555768" y="4646291"/>
            <a:ext cx="1440691" cy="584775"/>
          </a:xfrm>
          <a:prstGeom prst="rect">
            <a:avLst/>
          </a:prstGeom>
          <a:noFill/>
        </p:spPr>
        <p:txBody>
          <a:bodyPr wrap="square" rtlCol="0">
            <a:spAutoFit/>
          </a:bodyPr>
          <a:lstStyle/>
          <a:p>
            <a:r>
              <a:rPr lang="en-GB" sz="1600" b="1">
                <a:solidFill>
                  <a:schemeClr val="bg1"/>
                </a:solidFill>
                <a:latin typeface="Century Gothic" panose="020B0502020202020204" pitchFamily="34" charset="0"/>
              </a:rPr>
              <a:t>Outcome/</a:t>
            </a:r>
          </a:p>
          <a:p>
            <a:r>
              <a:rPr lang="en-GB" sz="1600" b="1">
                <a:solidFill>
                  <a:schemeClr val="bg1"/>
                </a:solidFill>
                <a:latin typeface="Century Gothic" panose="020B0502020202020204" pitchFamily="34" charset="0"/>
              </a:rPr>
              <a:t>Impact</a:t>
            </a:r>
          </a:p>
        </p:txBody>
      </p:sp>
      <p:pic>
        <p:nvPicPr>
          <p:cNvPr id="5" name="Picture 22" descr="Participate Now">
            <a:extLst>
              <a:ext uri="{FF2B5EF4-FFF2-40B4-BE49-F238E27FC236}">
                <a16:creationId xmlns:a16="http://schemas.microsoft.com/office/drawing/2014/main" id="{DDAEA700-BDCF-9191-B05C-C63361F465D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15089" y="184299"/>
            <a:ext cx="1731768" cy="4818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72636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173B5B7-58A0-A771-303B-CC4B94E6654E}"/>
              </a:ext>
            </a:extLst>
          </p:cNvPr>
          <p:cNvSpPr>
            <a:spLocks noGrp="1"/>
          </p:cNvSpPr>
          <p:nvPr>
            <p:ph idx="1"/>
          </p:nvPr>
        </p:nvSpPr>
        <p:spPr>
          <a:xfrm>
            <a:off x="274158" y="1054895"/>
            <a:ext cx="11203467" cy="4730751"/>
          </a:xfrm>
        </p:spPr>
        <p:txBody>
          <a:bodyPr>
            <a:normAutofit lnSpcReduction="10000"/>
          </a:bodyPr>
          <a:lstStyle/>
          <a:p>
            <a:pPr marL="0" indent="0">
              <a:buNone/>
            </a:pPr>
            <a:r>
              <a:rPr lang="en-GB" sz="1400"/>
              <a:t>Find out more about the UK local authorities who are driving global municipal co-operative policy development with a common belief in the Cooperative Values and Principles.</a:t>
            </a:r>
          </a:p>
          <a:p>
            <a:pPr marL="0" indent="0">
              <a:buNone/>
            </a:pPr>
            <a:endParaRPr lang="en-GB" sz="1400"/>
          </a:p>
          <a:p>
            <a:pPr marL="0" indent="0" algn="ctr">
              <a:buNone/>
            </a:pPr>
            <a:r>
              <a:rPr lang="en-GB" sz="1400" b="1"/>
              <a:t>Join us today at: councils.coop </a:t>
            </a:r>
          </a:p>
          <a:p>
            <a:pPr marL="0" indent="0" algn="ctr">
              <a:buNone/>
            </a:pPr>
            <a:r>
              <a:rPr lang="en-GB" sz="1400"/>
              <a:t>                        @coopcouncils           @coopinnovation          comms@councils.coop</a:t>
            </a:r>
          </a:p>
          <a:p>
            <a:pPr marL="0" indent="0">
              <a:buNone/>
            </a:pPr>
            <a:endParaRPr lang="en-GB" sz="1400"/>
          </a:p>
          <a:p>
            <a:pPr marL="0" indent="0">
              <a:buNone/>
            </a:pPr>
            <a:endParaRPr lang="en-GB" sz="1400"/>
          </a:p>
          <a:p>
            <a:pPr marL="0" indent="0">
              <a:buNone/>
            </a:pPr>
            <a:endParaRPr lang="en-GB" sz="1400"/>
          </a:p>
          <a:p>
            <a:pPr marL="0" indent="0">
              <a:buNone/>
            </a:pPr>
            <a:endParaRPr lang="en-GB" sz="1400"/>
          </a:p>
          <a:p>
            <a:pPr marL="0" indent="0">
              <a:buNone/>
            </a:pPr>
            <a:endParaRPr lang="en-GB" sz="1400"/>
          </a:p>
          <a:p>
            <a:pPr marL="0" indent="0">
              <a:buNone/>
            </a:pPr>
            <a:endParaRPr lang="en-GB" sz="1400"/>
          </a:p>
          <a:p>
            <a:pPr marL="0" indent="0">
              <a:buNone/>
            </a:pPr>
            <a:endParaRPr lang="en-GB" sz="1400"/>
          </a:p>
          <a:p>
            <a:pPr marL="0" indent="0">
              <a:buNone/>
            </a:pPr>
            <a:endParaRPr lang="en-GB" sz="1400"/>
          </a:p>
          <a:p>
            <a:pPr marL="0" indent="0">
              <a:buNone/>
            </a:pPr>
            <a:r>
              <a:rPr lang="en-GB" sz="1400" b="1"/>
              <a:t>Policy Lab Lead: </a:t>
            </a:r>
            <a:r>
              <a:rPr lang="en-GB" sz="1400"/>
              <a:t>Robert Gregory, Wigan Council </a:t>
            </a:r>
          </a:p>
          <a:p>
            <a:pPr marL="0" indent="0">
              <a:buNone/>
            </a:pPr>
            <a:r>
              <a:rPr lang="en-GB" sz="1400"/>
              <a:t>      </a:t>
            </a:r>
            <a:r>
              <a:rPr lang="en-GB" sz="1400">
                <a:hlinkClick r:id="rId2"/>
              </a:rPr>
              <a:t>r.gregory@wigan.gov.uk</a:t>
            </a:r>
            <a:r>
              <a:rPr lang="en-GB" sz="1400"/>
              <a:t> </a:t>
            </a:r>
          </a:p>
          <a:p>
            <a:pPr marL="0" indent="0">
              <a:buNone/>
            </a:pPr>
            <a:endParaRPr lang="en-GB"/>
          </a:p>
        </p:txBody>
      </p:sp>
      <p:grpSp>
        <p:nvGrpSpPr>
          <p:cNvPr id="4" name="Group 3">
            <a:extLst>
              <a:ext uri="{FF2B5EF4-FFF2-40B4-BE49-F238E27FC236}">
                <a16:creationId xmlns:a16="http://schemas.microsoft.com/office/drawing/2014/main" id="{D2786B19-1F96-44A0-7110-E1D45DD8DD08}"/>
              </a:ext>
            </a:extLst>
          </p:cNvPr>
          <p:cNvGrpSpPr/>
          <p:nvPr/>
        </p:nvGrpSpPr>
        <p:grpSpPr>
          <a:xfrm>
            <a:off x="997784" y="3069104"/>
            <a:ext cx="10187104" cy="690438"/>
            <a:chOff x="962917" y="3571454"/>
            <a:chExt cx="10187104" cy="690438"/>
          </a:xfrm>
        </p:grpSpPr>
        <p:pic>
          <p:nvPicPr>
            <p:cNvPr id="5" name="Picture 4" descr="Citizen engagement platform | Wigan Council">
              <a:extLst>
                <a:ext uri="{FF2B5EF4-FFF2-40B4-BE49-F238E27FC236}">
                  <a16:creationId xmlns:a16="http://schemas.microsoft.com/office/drawing/2014/main" id="{906306D8-61AD-7077-3237-A7E3FF3F632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2917" y="3571454"/>
              <a:ext cx="1444947" cy="62994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1430D9F6-96BB-7548-21AA-973E4D00C66D}"/>
                </a:ext>
              </a:extLst>
            </p:cNvPr>
            <p:cNvPicPr>
              <a:picLocks noChangeAspect="1"/>
            </p:cNvPicPr>
            <p:nvPr/>
          </p:nvPicPr>
          <p:blipFill>
            <a:blip r:embed="rId4"/>
            <a:stretch>
              <a:fillRect/>
            </a:stretch>
          </p:blipFill>
          <p:spPr>
            <a:xfrm>
              <a:off x="7176578" y="3688399"/>
              <a:ext cx="1613465" cy="416274"/>
            </a:xfrm>
            <a:prstGeom prst="rect">
              <a:avLst/>
            </a:prstGeom>
          </p:spPr>
        </p:pic>
        <p:pic>
          <p:nvPicPr>
            <p:cNvPr id="7" name="Picture 14" descr="London Borough of Brent - Vericon Systems">
              <a:extLst>
                <a:ext uri="{FF2B5EF4-FFF2-40B4-BE49-F238E27FC236}">
                  <a16:creationId xmlns:a16="http://schemas.microsoft.com/office/drawing/2014/main" id="{87D6B84A-A909-16D7-18FD-1B30FC69D96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27563" b="26013"/>
            <a:stretch/>
          </p:blipFill>
          <p:spPr bwMode="auto">
            <a:xfrm>
              <a:off x="2961533" y="3623132"/>
              <a:ext cx="1375939" cy="63876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2" descr="Participate Now">
              <a:extLst>
                <a:ext uri="{FF2B5EF4-FFF2-40B4-BE49-F238E27FC236}">
                  <a16:creationId xmlns:a16="http://schemas.microsoft.com/office/drawing/2014/main" id="{61AC1F4F-F135-165F-C5E0-436AE133ACE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91141" y="3622800"/>
              <a:ext cx="1731768" cy="48187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4" descr="The Big Oldham Convo">
              <a:extLst>
                <a:ext uri="{FF2B5EF4-FFF2-40B4-BE49-F238E27FC236}">
                  <a16:creationId xmlns:a16="http://schemas.microsoft.com/office/drawing/2014/main" id="{3FAB9A9E-1176-3426-10A6-93F255F31312}"/>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10954" b="12168"/>
            <a:stretch/>
          </p:blipFill>
          <p:spPr bwMode="auto">
            <a:xfrm>
              <a:off x="9343713" y="3659001"/>
              <a:ext cx="1806308" cy="50587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 name="Group 9">
            <a:extLst>
              <a:ext uri="{FF2B5EF4-FFF2-40B4-BE49-F238E27FC236}">
                <a16:creationId xmlns:a16="http://schemas.microsoft.com/office/drawing/2014/main" id="{6B6B517B-3EB3-0717-A906-E01F503F8719}"/>
              </a:ext>
            </a:extLst>
          </p:cNvPr>
          <p:cNvGrpSpPr/>
          <p:nvPr/>
        </p:nvGrpSpPr>
        <p:grpSpPr>
          <a:xfrm>
            <a:off x="1558243" y="3881784"/>
            <a:ext cx="9075514" cy="722188"/>
            <a:chOff x="962917" y="4496899"/>
            <a:chExt cx="9075514" cy="722188"/>
          </a:xfrm>
        </p:grpSpPr>
        <p:pic>
          <p:nvPicPr>
            <p:cNvPr id="11" name="Picture 10" descr="Manchester City Council -">
              <a:extLst>
                <a:ext uri="{FF2B5EF4-FFF2-40B4-BE49-F238E27FC236}">
                  <a16:creationId xmlns:a16="http://schemas.microsoft.com/office/drawing/2014/main" id="{E78AD0E7-72C2-D49A-3AE8-11F0B51262CC}"/>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53741" y="4597834"/>
              <a:ext cx="2284690" cy="57056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CAD54A42-E120-384F-D673-F80B527229A9}"/>
                </a:ext>
              </a:extLst>
            </p:cNvPr>
            <p:cNvPicPr>
              <a:picLocks noChangeAspect="1"/>
            </p:cNvPicPr>
            <p:nvPr/>
          </p:nvPicPr>
          <p:blipFill>
            <a:blip r:embed="rId9"/>
            <a:stretch>
              <a:fillRect/>
            </a:stretch>
          </p:blipFill>
          <p:spPr>
            <a:xfrm>
              <a:off x="3730728" y="4621922"/>
              <a:ext cx="951925" cy="479135"/>
            </a:xfrm>
            <a:prstGeom prst="rect">
              <a:avLst/>
            </a:prstGeom>
          </p:spPr>
        </p:pic>
        <p:pic>
          <p:nvPicPr>
            <p:cNvPr id="13" name="Picture 6" descr="Home | MV">
              <a:extLst>
                <a:ext uri="{FF2B5EF4-FFF2-40B4-BE49-F238E27FC236}">
                  <a16:creationId xmlns:a16="http://schemas.microsoft.com/office/drawing/2014/main" id="{BC355142-581E-10EC-86AC-4E9B7E353D83}"/>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t="17710" b="12807"/>
            <a:stretch/>
          </p:blipFill>
          <p:spPr bwMode="auto">
            <a:xfrm>
              <a:off x="962917" y="4501725"/>
              <a:ext cx="1954454" cy="67900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69E363FE-AC4A-ED2C-7C8D-4C03B5C25D24}"/>
                </a:ext>
              </a:extLst>
            </p:cNvPr>
            <p:cNvPicPr>
              <a:picLocks noChangeAspect="1"/>
            </p:cNvPicPr>
            <p:nvPr/>
          </p:nvPicPr>
          <p:blipFill>
            <a:blip r:embed="rId11"/>
            <a:stretch>
              <a:fillRect/>
            </a:stretch>
          </p:blipFill>
          <p:spPr>
            <a:xfrm>
              <a:off x="5496010" y="4496899"/>
              <a:ext cx="1444375" cy="722188"/>
            </a:xfrm>
            <a:prstGeom prst="rect">
              <a:avLst/>
            </a:prstGeom>
          </p:spPr>
        </p:pic>
      </p:grpSp>
      <p:pic>
        <p:nvPicPr>
          <p:cNvPr id="1026" name="Picture 2" descr="Facebook Icon - Pixicon - Pixicon">
            <a:extLst>
              <a:ext uri="{FF2B5EF4-FFF2-40B4-BE49-F238E27FC236}">
                <a16:creationId xmlns:a16="http://schemas.microsoft.com/office/drawing/2014/main" id="{670C2BA6-F1D7-7DE9-E9B8-00EC1B514F36}"/>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276595" y="2203204"/>
            <a:ext cx="288000" cy="288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witter X Logo PNG">
            <a:extLst>
              <a:ext uri="{FF2B5EF4-FFF2-40B4-BE49-F238E27FC236}">
                <a16:creationId xmlns:a16="http://schemas.microsoft.com/office/drawing/2014/main" id="{C05AC897-C37E-A48D-1A7D-3834DA1A63F0}"/>
              </a:ext>
            </a:extLst>
          </p:cNvPr>
          <p:cNvPicPr>
            <a:picLocks noChangeAspect="1" noChangeArrowheads="1"/>
          </p:cNvPicPr>
          <p:nvPr/>
        </p:nvPicPr>
        <p:blipFill>
          <a:blip r:embed="rId13" cstate="print">
            <a:extLst>
              <a:ext uri="{BEBA8EAE-BF5A-486C-A8C5-ECC9F3942E4B}">
                <a14:imgProps xmlns:a14="http://schemas.microsoft.com/office/drawing/2010/main">
                  <a14:imgLayer r:embed="rId1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5037362" y="2203204"/>
            <a:ext cx="462183" cy="288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E Mail Icon png images | PNGEgg">
            <a:extLst>
              <a:ext uri="{FF2B5EF4-FFF2-40B4-BE49-F238E27FC236}">
                <a16:creationId xmlns:a16="http://schemas.microsoft.com/office/drawing/2014/main" id="{57FC9A48-2E1E-1234-ABF0-4C8649C86F33}"/>
              </a:ext>
            </a:extLst>
          </p:cNvPr>
          <p:cNvPicPr>
            <a:picLocks noChangeAspect="1" noChangeArrowheads="1"/>
          </p:cNvPicPr>
          <p:nvPr/>
        </p:nvPicPr>
        <p:blipFill>
          <a:blip r:embed="rId15" cstate="print">
            <a:extLst>
              <a:ext uri="{BEBA8EAE-BF5A-486C-A8C5-ECC9F3942E4B}">
                <a14:imgProps xmlns:a14="http://schemas.microsoft.com/office/drawing/2010/main">
                  <a14:imgLayer r:embed="rId16">
                    <a14:imgEffect>
                      <a14:backgroundRemoval t="10000" b="90000" l="10000" r="90000">
                        <a14:foregroundMark x1="23276" y1="47126" x2="23276" y2="47126"/>
                        <a14:foregroundMark x1="52874" y1="71552" x2="52874" y2="71552"/>
                        <a14:foregroundMark x1="75575" y1="50287" x2="75575" y2="50287"/>
                      </a14:backgroundRemoval>
                    </a14:imgEffect>
                  </a14:imgLayer>
                </a14:imgProps>
              </a:ext>
              <a:ext uri="{28A0092B-C50C-407E-A947-70E740481C1C}">
                <a14:useLocalDpi xmlns:a14="http://schemas.microsoft.com/office/drawing/2010/main" val="0"/>
              </a:ext>
            </a:extLst>
          </a:blip>
          <a:srcRect/>
          <a:stretch>
            <a:fillRect/>
          </a:stretch>
        </p:blipFill>
        <p:spPr bwMode="auto">
          <a:xfrm>
            <a:off x="7114764" y="2212729"/>
            <a:ext cx="288000" cy="2880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id="{BC85F6F0-6AAB-195E-A108-087709625783}"/>
              </a:ext>
            </a:extLst>
          </p:cNvPr>
          <p:cNvPicPr>
            <a:picLocks noChangeAspect="1"/>
          </p:cNvPicPr>
          <p:nvPr/>
        </p:nvPicPr>
        <p:blipFill>
          <a:blip r:embed="rId17"/>
          <a:stretch>
            <a:fillRect/>
          </a:stretch>
        </p:blipFill>
        <p:spPr>
          <a:xfrm>
            <a:off x="5788218" y="164241"/>
            <a:ext cx="3229092" cy="720000"/>
          </a:xfrm>
          <a:prstGeom prst="rect">
            <a:avLst/>
          </a:prstGeom>
        </p:spPr>
      </p:pic>
      <p:sp>
        <p:nvSpPr>
          <p:cNvPr id="19" name="Title 1">
            <a:extLst>
              <a:ext uri="{FF2B5EF4-FFF2-40B4-BE49-F238E27FC236}">
                <a16:creationId xmlns:a16="http://schemas.microsoft.com/office/drawing/2014/main" id="{E4595C5E-E698-6828-F0C7-82C99A2D1F7A}"/>
              </a:ext>
            </a:extLst>
          </p:cNvPr>
          <p:cNvSpPr>
            <a:spLocks noGrp="1"/>
          </p:cNvSpPr>
          <p:nvPr>
            <p:ph type="title"/>
          </p:nvPr>
        </p:nvSpPr>
        <p:spPr>
          <a:xfrm>
            <a:off x="274158" y="296863"/>
            <a:ext cx="9601362" cy="468313"/>
          </a:xfrm>
        </p:spPr>
        <p:txBody>
          <a:bodyPr>
            <a:normAutofit fontScale="90000"/>
          </a:bodyPr>
          <a:lstStyle/>
          <a:p>
            <a:r>
              <a:rPr lang="en-GB">
                <a:solidFill>
                  <a:srgbClr val="8C5F97"/>
                </a:solidFill>
              </a:rPr>
              <a:t>Find out more</a:t>
            </a:r>
          </a:p>
        </p:txBody>
      </p:sp>
      <p:pic>
        <p:nvPicPr>
          <p:cNvPr id="20" name="Picture 6" descr="E Mail Icon png images | PNGEgg">
            <a:extLst>
              <a:ext uri="{FF2B5EF4-FFF2-40B4-BE49-F238E27FC236}">
                <a16:creationId xmlns:a16="http://schemas.microsoft.com/office/drawing/2014/main" id="{8D9D05E8-46CB-26A5-0680-A65FF804A6FD}"/>
              </a:ext>
            </a:extLst>
          </p:cNvPr>
          <p:cNvPicPr>
            <a:picLocks noChangeAspect="1" noChangeArrowheads="1"/>
          </p:cNvPicPr>
          <p:nvPr/>
        </p:nvPicPr>
        <p:blipFill>
          <a:blip r:embed="rId15" cstate="print">
            <a:extLst>
              <a:ext uri="{BEBA8EAE-BF5A-486C-A8C5-ECC9F3942E4B}">
                <a14:imgProps xmlns:a14="http://schemas.microsoft.com/office/drawing/2010/main">
                  <a14:imgLayer r:embed="rId16">
                    <a14:imgEffect>
                      <a14:backgroundRemoval t="10000" b="90000" l="10000" r="90000">
                        <a14:foregroundMark x1="23276" y1="47126" x2="23276" y2="47126"/>
                        <a14:foregroundMark x1="52874" y1="71552" x2="52874" y2="71552"/>
                        <a14:foregroundMark x1="75575" y1="50287" x2="75575" y2="50287"/>
                      </a14:backgroundRemoval>
                    </a14:imgEffect>
                  </a14:imgLayer>
                </a14:imgProps>
              </a:ext>
              <a:ext uri="{28A0092B-C50C-407E-A947-70E740481C1C}">
                <a14:useLocalDpi xmlns:a14="http://schemas.microsoft.com/office/drawing/2010/main" val="0"/>
              </a:ext>
            </a:extLst>
          </a:blip>
          <a:srcRect/>
          <a:stretch>
            <a:fillRect/>
          </a:stretch>
        </p:blipFill>
        <p:spPr bwMode="auto">
          <a:xfrm>
            <a:off x="341478" y="5400546"/>
            <a:ext cx="288000" cy="28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49470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9E68EE9-EAE9-734F-16FD-852CCC88B541}"/>
              </a:ext>
            </a:extLst>
          </p:cNvPr>
          <p:cNvSpPr/>
          <p:nvPr/>
        </p:nvSpPr>
        <p:spPr>
          <a:xfrm>
            <a:off x="8404942" y="5361039"/>
            <a:ext cx="3787058" cy="804017"/>
          </a:xfrm>
          <a:prstGeom prst="rect">
            <a:avLst/>
          </a:prstGeom>
          <a:solidFill>
            <a:schemeClr val="bg2">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tle 6">
            <a:extLst>
              <a:ext uri="{FF2B5EF4-FFF2-40B4-BE49-F238E27FC236}">
                <a16:creationId xmlns:a16="http://schemas.microsoft.com/office/drawing/2014/main" id="{2A13FCB0-8697-E35E-080E-4A276B278D42}"/>
              </a:ext>
            </a:extLst>
          </p:cNvPr>
          <p:cNvSpPr>
            <a:spLocks noGrp="1"/>
          </p:cNvSpPr>
          <p:nvPr>
            <p:ph type="title"/>
          </p:nvPr>
        </p:nvSpPr>
        <p:spPr/>
        <p:txBody>
          <a:bodyPr>
            <a:normAutofit fontScale="90000"/>
          </a:bodyPr>
          <a:lstStyle/>
          <a:p>
            <a:r>
              <a:rPr lang="en-GB">
                <a:solidFill>
                  <a:srgbClr val="8C5F97"/>
                </a:solidFill>
              </a:rPr>
              <a:t>About us</a:t>
            </a:r>
          </a:p>
        </p:txBody>
      </p:sp>
      <p:sp>
        <p:nvSpPr>
          <p:cNvPr id="8" name="Content Placeholder 7">
            <a:extLst>
              <a:ext uri="{FF2B5EF4-FFF2-40B4-BE49-F238E27FC236}">
                <a16:creationId xmlns:a16="http://schemas.microsoft.com/office/drawing/2014/main" id="{3838613B-DA01-4584-B80F-AC4F6A885394}"/>
              </a:ext>
            </a:extLst>
          </p:cNvPr>
          <p:cNvSpPr>
            <a:spLocks noGrp="1"/>
          </p:cNvSpPr>
          <p:nvPr>
            <p:ph idx="1"/>
          </p:nvPr>
        </p:nvSpPr>
        <p:spPr>
          <a:xfrm>
            <a:off x="274158" y="953633"/>
            <a:ext cx="11079642" cy="4950733"/>
          </a:xfrm>
        </p:spPr>
        <p:txBody>
          <a:bodyPr vert="horz" lIns="91440" tIns="45720" rIns="91440" bIns="45720" rtlCol="0" anchor="t">
            <a:normAutofit/>
          </a:bodyPr>
          <a:lstStyle/>
          <a:p>
            <a:pPr marL="0" indent="0">
              <a:buNone/>
            </a:pPr>
            <a:r>
              <a:rPr lang="en-GB" sz="1400" b="1">
                <a:latin typeface="Century Gothic"/>
              </a:rPr>
              <a:t>The Cooperative Councils’ Innovation Network (CCIN) </a:t>
            </a:r>
            <a:r>
              <a:rPr lang="en-GB" sz="1400">
                <a:latin typeface="Century Gothic"/>
              </a:rPr>
              <a:t>is a collaboration of local councils committed to finding better ways of working for, and with, local people for the benefit of their communities. The CCIN are dedicated to driving innovation in public services through cooperative values and principles. The network brings together councils that are passionate about transforming public services and empowering communities.</a:t>
            </a:r>
          </a:p>
          <a:p>
            <a:pPr marL="0" indent="0">
              <a:buNone/>
            </a:pPr>
            <a:r>
              <a:rPr lang="en-GB" sz="1400">
                <a:latin typeface="Century Gothic"/>
              </a:rPr>
              <a:t>This work was led by Wigan Council and contributing organisations were: Brent Council, Bury Council, Cheshire West and Chester Council, Glasgow City Council, Kirklees Council, Manchester City Council, and Oldham Council. </a:t>
            </a:r>
          </a:p>
          <a:p>
            <a:pPr marL="0" indent="0">
              <a:buNone/>
            </a:pPr>
            <a:r>
              <a:rPr lang="en-GB" sz="1400">
                <a:latin typeface="Century Gothic"/>
              </a:rPr>
              <a:t>To find out more about joining the CCIN, contact: </a:t>
            </a:r>
            <a:r>
              <a:rPr lang="en-GB" sz="1400">
                <a:latin typeface="Century Gothic"/>
                <a:hlinkClick r:id="rId2"/>
              </a:rPr>
              <a:t>hello@councils.coop</a:t>
            </a:r>
            <a:endParaRPr lang="en-GB" sz="1400" b="1">
              <a:latin typeface="Century Gothic"/>
            </a:endParaRPr>
          </a:p>
          <a:p>
            <a:pPr marL="0" indent="0">
              <a:buNone/>
            </a:pPr>
            <a:r>
              <a:rPr lang="en-GB" sz="1400" b="1">
                <a:latin typeface="Century Gothic"/>
              </a:rPr>
              <a:t>Mutual Ventures </a:t>
            </a:r>
            <a:r>
              <a:rPr lang="en-GB" sz="1400">
                <a:latin typeface="Century Gothic"/>
              </a:rPr>
              <a:t>is a public services consultancy, focused on making public services better, more sustainable, and more connected to communities. Mutual Ventures is an Affiliate Member of CCIN and has worked closely with full member councils as part of this policy lab to develop the Framework.</a:t>
            </a:r>
          </a:p>
          <a:p>
            <a:pPr marL="0" indent="0">
              <a:buNone/>
            </a:pPr>
            <a:endParaRPr lang="en-GB" sz="1400"/>
          </a:p>
          <a:p>
            <a:pPr marL="0" indent="0">
              <a:buNone/>
            </a:pPr>
            <a:endParaRPr lang="en-GB" sz="1400"/>
          </a:p>
          <a:p>
            <a:pPr marL="0" indent="0">
              <a:buNone/>
            </a:pPr>
            <a:endParaRPr lang="en-GB" sz="1400"/>
          </a:p>
          <a:p>
            <a:pPr marL="0" indent="0">
              <a:buNone/>
            </a:pPr>
            <a:endParaRPr lang="en-GB" sz="1400"/>
          </a:p>
          <a:p>
            <a:pPr marL="0" indent="0">
              <a:buNone/>
            </a:pPr>
            <a:endParaRPr lang="en-GB" sz="1400"/>
          </a:p>
        </p:txBody>
      </p:sp>
      <p:grpSp>
        <p:nvGrpSpPr>
          <p:cNvPr id="6" name="Group 5">
            <a:extLst>
              <a:ext uri="{FF2B5EF4-FFF2-40B4-BE49-F238E27FC236}">
                <a16:creationId xmlns:a16="http://schemas.microsoft.com/office/drawing/2014/main" id="{B757AA6D-32E9-FB31-7948-79466A5E4108}"/>
              </a:ext>
            </a:extLst>
          </p:cNvPr>
          <p:cNvGrpSpPr/>
          <p:nvPr/>
        </p:nvGrpSpPr>
        <p:grpSpPr>
          <a:xfrm>
            <a:off x="911692" y="3743787"/>
            <a:ext cx="10187104" cy="690438"/>
            <a:chOff x="962917" y="3571454"/>
            <a:chExt cx="10187104" cy="690438"/>
          </a:xfrm>
        </p:grpSpPr>
        <p:pic>
          <p:nvPicPr>
            <p:cNvPr id="1028" name="Picture 4" descr="Citizen engagement platform | Wigan Council">
              <a:extLst>
                <a:ext uri="{FF2B5EF4-FFF2-40B4-BE49-F238E27FC236}">
                  <a16:creationId xmlns:a16="http://schemas.microsoft.com/office/drawing/2014/main" id="{CF32A896-8E72-D1D6-BF59-ABF5789874E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2917" y="3571454"/>
              <a:ext cx="1444947" cy="62994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1E3B9188-87F7-113A-CA55-56B1998635B4}"/>
                </a:ext>
              </a:extLst>
            </p:cNvPr>
            <p:cNvPicPr>
              <a:picLocks noChangeAspect="1"/>
            </p:cNvPicPr>
            <p:nvPr/>
          </p:nvPicPr>
          <p:blipFill>
            <a:blip r:embed="rId4"/>
            <a:stretch>
              <a:fillRect/>
            </a:stretch>
          </p:blipFill>
          <p:spPr>
            <a:xfrm>
              <a:off x="7176578" y="3688399"/>
              <a:ext cx="1613465" cy="416274"/>
            </a:xfrm>
            <a:prstGeom prst="rect">
              <a:avLst/>
            </a:prstGeom>
          </p:spPr>
        </p:pic>
        <p:pic>
          <p:nvPicPr>
            <p:cNvPr id="1038" name="Picture 14" descr="London Borough of Brent - Vericon Systems">
              <a:extLst>
                <a:ext uri="{FF2B5EF4-FFF2-40B4-BE49-F238E27FC236}">
                  <a16:creationId xmlns:a16="http://schemas.microsoft.com/office/drawing/2014/main" id="{3A4E7987-0B69-FC36-ABA9-8638644C924A}"/>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27563" b="26013"/>
            <a:stretch/>
          </p:blipFill>
          <p:spPr bwMode="auto">
            <a:xfrm>
              <a:off x="2961533" y="3623132"/>
              <a:ext cx="1375939" cy="638760"/>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Participate Now">
              <a:extLst>
                <a:ext uri="{FF2B5EF4-FFF2-40B4-BE49-F238E27FC236}">
                  <a16:creationId xmlns:a16="http://schemas.microsoft.com/office/drawing/2014/main" id="{E3FC4FB8-BE2D-853A-3666-D221D987FDD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91141" y="3622800"/>
              <a:ext cx="1731768" cy="481873"/>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The Big Oldham Convo">
              <a:extLst>
                <a:ext uri="{FF2B5EF4-FFF2-40B4-BE49-F238E27FC236}">
                  <a16:creationId xmlns:a16="http://schemas.microsoft.com/office/drawing/2014/main" id="{B28291AF-DA2E-3167-37C7-41B4BD2E16B0}"/>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10954" b="12168"/>
            <a:stretch/>
          </p:blipFill>
          <p:spPr bwMode="auto">
            <a:xfrm>
              <a:off x="9343713" y="3659001"/>
              <a:ext cx="1806308" cy="505879"/>
            </a:xfrm>
            <a:prstGeom prst="rect">
              <a:avLst/>
            </a:prstGeom>
            <a:noFill/>
            <a:extLst>
              <a:ext uri="{909E8E84-426E-40DD-AFC4-6F175D3DCCD1}">
                <a14:hiddenFill xmlns:a14="http://schemas.microsoft.com/office/drawing/2010/main">
                  <a:solidFill>
                    <a:srgbClr val="FFFFFF"/>
                  </a:solidFill>
                </a14:hiddenFill>
              </a:ext>
            </a:extLst>
          </p:spPr>
        </p:pic>
      </p:grpSp>
      <p:sp>
        <p:nvSpPr>
          <p:cNvPr id="22" name="Slide Number Placeholder 3">
            <a:extLst>
              <a:ext uri="{FF2B5EF4-FFF2-40B4-BE49-F238E27FC236}">
                <a16:creationId xmlns:a16="http://schemas.microsoft.com/office/drawing/2014/main" id="{2805ABCE-1D9A-C4AE-7C73-7CACCCA2A286}"/>
              </a:ext>
            </a:extLst>
          </p:cNvPr>
          <p:cNvSpPr>
            <a:spLocks noGrp="1"/>
          </p:cNvSpPr>
          <p:nvPr>
            <p:ph type="sldNum" sz="quarter" idx="4294967295"/>
          </p:nvPr>
        </p:nvSpPr>
        <p:spPr>
          <a:xfrm>
            <a:off x="9221789" y="6354431"/>
            <a:ext cx="2706687" cy="362282"/>
          </a:xfrm>
        </p:spPr>
        <p:txBody>
          <a:bodyPr/>
          <a:lstStyle/>
          <a:p>
            <a:pPr defTabSz="914423">
              <a:defRPr/>
            </a:pPr>
            <a:fld id="{6D317083-583A-4C42-B2C5-F5A08834B545}" type="slidenum">
              <a:rPr lang="en-GB"/>
              <a:pPr defTabSz="914423">
                <a:defRPr/>
              </a:pPr>
              <a:t>3</a:t>
            </a:fld>
            <a:endParaRPr lang="en-GB"/>
          </a:p>
        </p:txBody>
      </p:sp>
      <p:grpSp>
        <p:nvGrpSpPr>
          <p:cNvPr id="5" name="Group 4">
            <a:extLst>
              <a:ext uri="{FF2B5EF4-FFF2-40B4-BE49-F238E27FC236}">
                <a16:creationId xmlns:a16="http://schemas.microsoft.com/office/drawing/2014/main" id="{FE5C1ADD-DDDB-13F8-3DB8-5B1F72B469E5}"/>
              </a:ext>
            </a:extLst>
          </p:cNvPr>
          <p:cNvGrpSpPr/>
          <p:nvPr/>
        </p:nvGrpSpPr>
        <p:grpSpPr>
          <a:xfrm>
            <a:off x="1472151" y="4504482"/>
            <a:ext cx="9075514" cy="722188"/>
            <a:chOff x="962917" y="4496899"/>
            <a:chExt cx="9075514" cy="722188"/>
          </a:xfrm>
        </p:grpSpPr>
        <p:pic>
          <p:nvPicPr>
            <p:cNvPr id="1034" name="Picture 10" descr="Manchester City Council -">
              <a:extLst>
                <a:ext uri="{FF2B5EF4-FFF2-40B4-BE49-F238E27FC236}">
                  <a16:creationId xmlns:a16="http://schemas.microsoft.com/office/drawing/2014/main" id="{E23F3705-2B8A-D8F1-0B02-F28C4003C6E1}"/>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53741" y="4597834"/>
              <a:ext cx="2284690" cy="57056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4EC13A86-E089-AFD6-28F8-4F8E7990EEFE}"/>
                </a:ext>
              </a:extLst>
            </p:cNvPr>
            <p:cNvPicPr>
              <a:picLocks noChangeAspect="1"/>
            </p:cNvPicPr>
            <p:nvPr/>
          </p:nvPicPr>
          <p:blipFill>
            <a:blip r:embed="rId9"/>
            <a:stretch>
              <a:fillRect/>
            </a:stretch>
          </p:blipFill>
          <p:spPr>
            <a:xfrm>
              <a:off x="3730728" y="4621922"/>
              <a:ext cx="951925" cy="479135"/>
            </a:xfrm>
            <a:prstGeom prst="rect">
              <a:avLst/>
            </a:prstGeom>
          </p:spPr>
        </p:pic>
        <p:pic>
          <p:nvPicPr>
            <p:cNvPr id="1030" name="Picture 6" descr="Home | MV">
              <a:extLst>
                <a:ext uri="{FF2B5EF4-FFF2-40B4-BE49-F238E27FC236}">
                  <a16:creationId xmlns:a16="http://schemas.microsoft.com/office/drawing/2014/main" id="{2A302A34-20CF-E497-77DA-2068FF488309}"/>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t="17710" b="12807"/>
            <a:stretch/>
          </p:blipFill>
          <p:spPr bwMode="auto">
            <a:xfrm>
              <a:off x="962917" y="4501725"/>
              <a:ext cx="1954454" cy="67900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C6860B85-2A14-83F7-088F-DC7F2C5F2691}"/>
                </a:ext>
              </a:extLst>
            </p:cNvPr>
            <p:cNvPicPr>
              <a:picLocks noChangeAspect="1"/>
            </p:cNvPicPr>
            <p:nvPr/>
          </p:nvPicPr>
          <p:blipFill>
            <a:blip r:embed="rId11"/>
            <a:stretch>
              <a:fillRect/>
            </a:stretch>
          </p:blipFill>
          <p:spPr>
            <a:xfrm>
              <a:off x="5496010" y="4496899"/>
              <a:ext cx="1444375" cy="722188"/>
            </a:xfrm>
            <a:prstGeom prst="rect">
              <a:avLst/>
            </a:prstGeom>
          </p:spPr>
        </p:pic>
      </p:grpSp>
      <p:sp>
        <p:nvSpPr>
          <p:cNvPr id="10" name="TextBox 9">
            <a:extLst>
              <a:ext uri="{FF2B5EF4-FFF2-40B4-BE49-F238E27FC236}">
                <a16:creationId xmlns:a16="http://schemas.microsoft.com/office/drawing/2014/main" id="{CF3D74D4-EC62-2AF6-84BF-B7E8911A8F22}"/>
              </a:ext>
            </a:extLst>
          </p:cNvPr>
          <p:cNvSpPr txBox="1"/>
          <p:nvPr/>
        </p:nvSpPr>
        <p:spPr>
          <a:xfrm>
            <a:off x="274158" y="5361039"/>
            <a:ext cx="7854950" cy="738664"/>
          </a:xfrm>
          <a:prstGeom prst="rect">
            <a:avLst/>
          </a:prstGeom>
          <a:noFill/>
        </p:spPr>
        <p:txBody>
          <a:bodyPr wrap="square">
            <a:spAutoFit/>
          </a:bodyPr>
          <a:lstStyle/>
          <a:p>
            <a:pPr defTabSz="914423">
              <a:spcBef>
                <a:spcPts val="1001"/>
              </a:spcBef>
              <a:buClr>
                <a:schemeClr val="tx1"/>
              </a:buClr>
              <a:buSzPct val="85000"/>
            </a:pPr>
            <a:r>
              <a:rPr lang="en-GB" sz="1400" b="1">
                <a:latin typeface="Century Gothic" panose="020B0502020202020204" pitchFamily="34" charset="0"/>
              </a:rPr>
              <a:t>We would like to extend our gratitude to everyone who has contributed to the development of the AI Guidance Framework. This policy lab would not have been possible without the CCIN and its member councils. </a:t>
            </a:r>
          </a:p>
        </p:txBody>
      </p:sp>
      <p:sp>
        <p:nvSpPr>
          <p:cNvPr id="12" name="TextBox 11">
            <a:extLst>
              <a:ext uri="{FF2B5EF4-FFF2-40B4-BE49-F238E27FC236}">
                <a16:creationId xmlns:a16="http://schemas.microsoft.com/office/drawing/2014/main" id="{A140B6B4-CE72-2AEC-D424-70193CF1688E}"/>
              </a:ext>
            </a:extLst>
          </p:cNvPr>
          <p:cNvSpPr txBox="1"/>
          <p:nvPr/>
        </p:nvSpPr>
        <p:spPr>
          <a:xfrm>
            <a:off x="8404942" y="5361039"/>
            <a:ext cx="3581400" cy="738664"/>
          </a:xfrm>
          <a:prstGeom prst="rect">
            <a:avLst/>
          </a:prstGeom>
          <a:noFill/>
        </p:spPr>
        <p:txBody>
          <a:bodyPr wrap="square">
            <a:spAutoFit/>
          </a:bodyPr>
          <a:lstStyle/>
          <a:p>
            <a:pPr marL="0" indent="0">
              <a:buFont typeface="Wingdings 3" panose="05040102010807070707" pitchFamily="18" charset="2"/>
              <a:buNone/>
            </a:pPr>
            <a:r>
              <a:rPr lang="en-GB" sz="1400" b="1">
                <a:latin typeface="Century Gothic"/>
              </a:rPr>
              <a:t>CCIN Accountable Body:</a:t>
            </a:r>
          </a:p>
          <a:p>
            <a:pPr marL="0" indent="0">
              <a:buFont typeface="Wingdings 3" panose="05040102010807070707" pitchFamily="18" charset="2"/>
              <a:buNone/>
            </a:pPr>
            <a:r>
              <a:rPr lang="en-GB" sz="1400">
                <a:latin typeface="Century Gothic"/>
              </a:rPr>
              <a:t>Oldham Council, Oldham Civic Centre, West Street, Oldham, OL1 1UL</a:t>
            </a:r>
          </a:p>
        </p:txBody>
      </p:sp>
    </p:spTree>
    <p:extLst>
      <p:ext uri="{BB962C8B-B14F-4D97-AF65-F5344CB8AC3E}">
        <p14:creationId xmlns:p14="http://schemas.microsoft.com/office/powerpoint/2010/main" val="36889777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5FEEE9D-0BB1-46FE-D3EA-F16860489E58}"/>
              </a:ext>
            </a:extLst>
          </p:cNvPr>
          <p:cNvSpPr/>
          <p:nvPr/>
        </p:nvSpPr>
        <p:spPr>
          <a:xfrm>
            <a:off x="0" y="1113495"/>
            <a:ext cx="12192000" cy="923714"/>
          </a:xfrm>
          <a:prstGeom prst="rect">
            <a:avLst/>
          </a:prstGeom>
          <a:solidFill>
            <a:srgbClr val="00A2DC"/>
          </a:solidFill>
          <a:ln>
            <a:solidFill>
              <a:srgbClr val="00A2D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latin typeface="Century Gothic" panose="020B0502020202020204" pitchFamily="34" charset="0"/>
            </a:endParaRPr>
          </a:p>
        </p:txBody>
      </p:sp>
      <p:sp>
        <p:nvSpPr>
          <p:cNvPr id="5" name="Title 4">
            <a:extLst>
              <a:ext uri="{FF2B5EF4-FFF2-40B4-BE49-F238E27FC236}">
                <a16:creationId xmlns:a16="http://schemas.microsoft.com/office/drawing/2014/main" id="{21AA2AEB-51E4-67C7-7D22-53CF021517AE}"/>
              </a:ext>
            </a:extLst>
          </p:cNvPr>
          <p:cNvSpPr>
            <a:spLocks noGrp="1"/>
          </p:cNvSpPr>
          <p:nvPr>
            <p:ph type="title"/>
          </p:nvPr>
        </p:nvSpPr>
        <p:spPr/>
        <p:txBody>
          <a:bodyPr>
            <a:normAutofit fontScale="90000"/>
          </a:bodyPr>
          <a:lstStyle/>
          <a:p>
            <a:r>
              <a:rPr lang="en-GB" b="1">
                <a:solidFill>
                  <a:srgbClr val="8C5F97"/>
                </a:solidFill>
              </a:rPr>
              <a:t>Why has this framework been released?</a:t>
            </a:r>
          </a:p>
        </p:txBody>
      </p:sp>
      <p:sp>
        <p:nvSpPr>
          <p:cNvPr id="2" name="Slide Number Placeholder 1">
            <a:extLst>
              <a:ext uri="{FF2B5EF4-FFF2-40B4-BE49-F238E27FC236}">
                <a16:creationId xmlns:a16="http://schemas.microsoft.com/office/drawing/2014/main" id="{7EFDAE7A-CB2D-F530-168A-0E5689047B89}"/>
              </a:ext>
            </a:extLst>
          </p:cNvPr>
          <p:cNvSpPr>
            <a:spLocks noGrp="1"/>
          </p:cNvSpPr>
          <p:nvPr>
            <p:ph type="sldNum" sz="quarter" idx="4294967295"/>
          </p:nvPr>
        </p:nvSpPr>
        <p:spPr>
          <a:xfrm>
            <a:off x="9221789" y="6354431"/>
            <a:ext cx="2706687" cy="362282"/>
          </a:xfrm>
        </p:spPr>
        <p:txBody>
          <a:bodyPr/>
          <a:lstStyle/>
          <a:p>
            <a:pPr defTabSz="914423">
              <a:defRPr/>
            </a:pPr>
            <a:fld id="{6D317083-583A-4C42-B2C5-F5A08834B545}" type="slidenum">
              <a:rPr lang="en-GB"/>
              <a:pPr defTabSz="914423">
                <a:defRPr/>
              </a:pPr>
              <a:t>4</a:t>
            </a:fld>
            <a:endParaRPr lang="en-GB"/>
          </a:p>
        </p:txBody>
      </p:sp>
      <p:sp>
        <p:nvSpPr>
          <p:cNvPr id="8" name="Content Placeholder 4">
            <a:extLst>
              <a:ext uri="{FF2B5EF4-FFF2-40B4-BE49-F238E27FC236}">
                <a16:creationId xmlns:a16="http://schemas.microsoft.com/office/drawing/2014/main" id="{17A5CA20-F2F1-C367-7BF7-9C0818483D9A}"/>
              </a:ext>
            </a:extLst>
          </p:cNvPr>
          <p:cNvSpPr>
            <a:spLocks noGrp="1"/>
          </p:cNvSpPr>
          <p:nvPr>
            <p:ph idx="1"/>
          </p:nvPr>
        </p:nvSpPr>
        <p:spPr>
          <a:xfrm>
            <a:off x="274158" y="2373685"/>
            <a:ext cx="11543594" cy="3720291"/>
          </a:xfrm>
        </p:spPr>
        <p:txBody>
          <a:bodyPr vert="horz" lIns="91440" tIns="45720" rIns="91440" bIns="45720" rtlCol="0" anchor="t">
            <a:normAutofit/>
          </a:bodyPr>
          <a:lstStyle/>
          <a:p>
            <a:pPr marL="541020" indent="-541020">
              <a:spcBef>
                <a:spcPts val="1200"/>
              </a:spcBef>
            </a:pPr>
            <a:r>
              <a:rPr lang="en-US" sz="1400" b="1">
                <a:latin typeface="Century Gothic"/>
              </a:rPr>
              <a:t>Councils and public service </a:t>
            </a:r>
            <a:r>
              <a:rPr lang="en-US" sz="1400" b="1" err="1">
                <a:latin typeface="Century Gothic"/>
              </a:rPr>
              <a:t>organisations</a:t>
            </a:r>
            <a:r>
              <a:rPr lang="en-US" sz="1400" b="1">
                <a:latin typeface="Century Gothic"/>
              </a:rPr>
              <a:t> need an AI strategy/framework. </a:t>
            </a:r>
            <a:r>
              <a:rPr lang="en-GB" sz="1400">
                <a:latin typeface="Century Gothic"/>
              </a:rPr>
              <a:t>AI will transform every industry and organisation. Past technological disruptions have illustrated the importance of being able to anticipate the impact of technology-driven change and of getting ahead of that change. </a:t>
            </a:r>
            <a:endParaRPr lang="en-US">
              <a:latin typeface="Century Gothic"/>
            </a:endParaRPr>
          </a:p>
          <a:p>
            <a:pPr marL="541020" indent="-541020">
              <a:spcBef>
                <a:spcPts val="1200"/>
              </a:spcBef>
            </a:pPr>
            <a:r>
              <a:rPr lang="en-GB" sz="1400" b="1">
                <a:latin typeface="Century Gothic"/>
              </a:rPr>
              <a:t>Public services need to demonstrate serious consideration and action regarding the ethical adoption of AI. </a:t>
            </a:r>
            <a:r>
              <a:rPr lang="en-GB" sz="1400">
                <a:latin typeface="Century Gothic"/>
              </a:rPr>
              <a:t>This means it will take time to develop effective and realistic AI strategies and frameworks. </a:t>
            </a:r>
          </a:p>
          <a:p>
            <a:pPr marL="541020" indent="-541020">
              <a:spcBef>
                <a:spcPts val="1200"/>
              </a:spcBef>
            </a:pPr>
            <a:r>
              <a:rPr lang="en-GB" sz="1400" b="1">
                <a:solidFill>
                  <a:srgbClr val="767879"/>
                </a:solidFill>
                <a:latin typeface="Century Gothic"/>
                <a:cs typeface="Segoe UI"/>
              </a:rPr>
              <a:t>Organisations at the start of their journey towards developing a comprehensive AI strategy need to engage in preparatory work. </a:t>
            </a:r>
            <a:r>
              <a:rPr lang="en-GB" sz="1400">
                <a:solidFill>
                  <a:srgbClr val="767879"/>
                </a:solidFill>
                <a:latin typeface="Century Gothic"/>
                <a:cs typeface="Segoe UI"/>
              </a:rPr>
              <a:t>This means understanding how AI is likely to change their operating and strategic environment, as well as the initial action that needs to be taken to stay ahead of change</a:t>
            </a:r>
            <a:endParaRPr lang="en-GB" sz="1400">
              <a:solidFill>
                <a:srgbClr val="767879"/>
              </a:solidFill>
              <a:latin typeface="Century Gothic"/>
            </a:endParaRPr>
          </a:p>
          <a:p>
            <a:pPr marL="541020" indent="-541020">
              <a:spcBef>
                <a:spcPts val="1200"/>
              </a:spcBef>
            </a:pPr>
            <a:r>
              <a:rPr lang="en-GB" sz="1400" b="1">
                <a:latin typeface="Century Gothic"/>
              </a:rPr>
              <a:t>Current guidance on how to employ AI is scarce. </a:t>
            </a:r>
            <a:r>
              <a:rPr lang="en-GB" sz="1400">
                <a:latin typeface="Century Gothic"/>
              </a:rPr>
              <a:t>This framework aims to go beyond some of the current guidance and provide some practical recommendations and considerations for councils when adopting a new AI system.</a:t>
            </a:r>
          </a:p>
          <a:p>
            <a:pPr marL="541020" indent="-541020">
              <a:spcBef>
                <a:spcPts val="1200"/>
              </a:spcBef>
            </a:pPr>
            <a:r>
              <a:rPr lang="en-US" sz="1400">
                <a:latin typeface="Century Gothic"/>
              </a:rPr>
              <a:t>A question to ask yourself is </a:t>
            </a:r>
            <a:r>
              <a:rPr lang="en-US" sz="1400" b="1">
                <a:latin typeface="Century Gothic"/>
              </a:rPr>
              <a:t>“can you be sure that ChatGPT is not already being used to create reports and papers within your council?”</a:t>
            </a:r>
          </a:p>
        </p:txBody>
      </p:sp>
      <p:sp>
        <p:nvSpPr>
          <p:cNvPr id="9" name="TextBox 8">
            <a:extLst>
              <a:ext uri="{FF2B5EF4-FFF2-40B4-BE49-F238E27FC236}">
                <a16:creationId xmlns:a16="http://schemas.microsoft.com/office/drawing/2014/main" id="{F1104F96-67F8-741C-4B14-63056FA632D4}"/>
              </a:ext>
            </a:extLst>
          </p:cNvPr>
          <p:cNvSpPr txBox="1"/>
          <p:nvPr/>
        </p:nvSpPr>
        <p:spPr>
          <a:xfrm>
            <a:off x="393540" y="1206020"/>
            <a:ext cx="11424213" cy="738664"/>
          </a:xfrm>
          <a:prstGeom prst="rect">
            <a:avLst/>
          </a:prstGeom>
          <a:noFill/>
          <a:ln>
            <a:noFill/>
            <a:prstDash val="dash"/>
          </a:ln>
        </p:spPr>
        <p:txBody>
          <a:bodyPr wrap="square" rtlCol="0">
            <a:spAutoFit/>
          </a:bodyPr>
          <a:lstStyle/>
          <a:p>
            <a:pPr defTabSz="914423">
              <a:defRPr/>
            </a:pPr>
            <a:r>
              <a:rPr lang="en-GB" sz="1400">
                <a:solidFill>
                  <a:schemeClr val="bg1"/>
                </a:solidFill>
                <a:latin typeface="Century Gothic" panose="020B0502020202020204" pitchFamily="34" charset="0"/>
              </a:rPr>
              <a:t>“The development of AI is as fundamental as the creation of the microprocessor, the personal computer, the internet, and the mobile phone. It will change the way people work, learn, travel, get health care, and communicate with each other. Entire industries will reorientate around it. [Organisations] will distinguish themselves by how well they use it.” </a:t>
            </a:r>
            <a:r>
              <a:rPr lang="en-GB" sz="1400" b="1">
                <a:solidFill>
                  <a:schemeClr val="bg1"/>
                </a:solidFill>
                <a:latin typeface="Century Gothic" panose="020B0502020202020204" pitchFamily="34" charset="0"/>
              </a:rPr>
              <a:t>–</a:t>
            </a:r>
            <a:r>
              <a:rPr lang="en-GB" sz="1400">
                <a:solidFill>
                  <a:schemeClr val="bg1"/>
                </a:solidFill>
                <a:latin typeface="Century Gothic" panose="020B0502020202020204" pitchFamily="34" charset="0"/>
              </a:rPr>
              <a:t> </a:t>
            </a:r>
            <a:r>
              <a:rPr lang="en-GB" sz="1400" b="1">
                <a:solidFill>
                  <a:schemeClr val="bg1"/>
                </a:solidFill>
                <a:latin typeface="Century Gothic" panose="020B0502020202020204" pitchFamily="34" charset="0"/>
              </a:rPr>
              <a:t>Bill Gates</a:t>
            </a:r>
          </a:p>
        </p:txBody>
      </p:sp>
      <p:sp>
        <p:nvSpPr>
          <p:cNvPr id="3" name="Rectangle: Rounded Corners 2">
            <a:extLst>
              <a:ext uri="{FF2B5EF4-FFF2-40B4-BE49-F238E27FC236}">
                <a16:creationId xmlns:a16="http://schemas.microsoft.com/office/drawing/2014/main" id="{899C99FF-AD59-BCDB-5809-E46F57D69075}"/>
              </a:ext>
            </a:extLst>
          </p:cNvPr>
          <p:cNvSpPr/>
          <p:nvPr/>
        </p:nvSpPr>
        <p:spPr>
          <a:xfrm>
            <a:off x="255108" y="2219262"/>
            <a:ext cx="11772825" cy="3525243"/>
          </a:xfrm>
          <a:prstGeom prst="roundRect">
            <a:avLst>
              <a:gd name="adj" fmla="val 4554"/>
            </a:avLst>
          </a:prstGeom>
          <a:noFill/>
          <a:ln>
            <a:solidFill>
              <a:schemeClr val="accent4">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423">
              <a:defRPr/>
            </a:pPr>
            <a:endParaRPr lang="en-GB" sz="1801">
              <a:solidFill>
                <a:srgbClr val="FFFFFF"/>
              </a:solidFill>
              <a:latin typeface="Century Gothic" panose="020B0502020202020204" pitchFamily="34" charset="0"/>
            </a:endParaRPr>
          </a:p>
        </p:txBody>
      </p:sp>
    </p:spTree>
    <p:extLst>
      <p:ext uri="{BB962C8B-B14F-4D97-AF65-F5344CB8AC3E}">
        <p14:creationId xmlns:p14="http://schemas.microsoft.com/office/powerpoint/2010/main" val="31028566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C1EACF1-3095-37DC-68B9-46EE6FDA1893}"/>
              </a:ext>
            </a:extLst>
          </p:cNvPr>
          <p:cNvSpPr/>
          <p:nvPr/>
        </p:nvSpPr>
        <p:spPr>
          <a:xfrm>
            <a:off x="0" y="932760"/>
            <a:ext cx="12192000" cy="1185639"/>
          </a:xfrm>
          <a:prstGeom prst="rect">
            <a:avLst/>
          </a:prstGeom>
          <a:solidFill>
            <a:srgbClr val="00A2DC"/>
          </a:solidFill>
          <a:ln>
            <a:solidFill>
              <a:srgbClr val="00A2D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latin typeface="Century Gothic" panose="020B0502020202020204" pitchFamily="34" charset="0"/>
            </a:endParaRPr>
          </a:p>
        </p:txBody>
      </p:sp>
      <p:cxnSp>
        <p:nvCxnSpPr>
          <p:cNvPr id="60" name="Straight Arrow Connector 59">
            <a:extLst>
              <a:ext uri="{FF2B5EF4-FFF2-40B4-BE49-F238E27FC236}">
                <a16:creationId xmlns:a16="http://schemas.microsoft.com/office/drawing/2014/main" id="{214B7589-E922-2EA9-5F69-9BD193F74FE0}"/>
              </a:ext>
            </a:extLst>
          </p:cNvPr>
          <p:cNvCxnSpPr>
            <a:cxnSpLocks/>
          </p:cNvCxnSpPr>
          <p:nvPr/>
        </p:nvCxnSpPr>
        <p:spPr>
          <a:xfrm>
            <a:off x="0" y="4586081"/>
            <a:ext cx="12192000" cy="0"/>
          </a:xfrm>
          <a:prstGeom prst="straightConnector1">
            <a:avLst/>
          </a:prstGeom>
          <a:ln w="28575">
            <a:solidFill>
              <a:srgbClr val="8E5F98"/>
            </a:solidFill>
            <a:tailEnd type="none"/>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E8761392-718B-744A-FD36-70BED0025173}"/>
              </a:ext>
            </a:extLst>
          </p:cNvPr>
          <p:cNvSpPr>
            <a:spLocks noGrp="1"/>
          </p:cNvSpPr>
          <p:nvPr>
            <p:ph type="title"/>
          </p:nvPr>
        </p:nvSpPr>
        <p:spPr/>
        <p:txBody>
          <a:bodyPr>
            <a:normAutofit fontScale="90000"/>
          </a:bodyPr>
          <a:lstStyle/>
          <a:p>
            <a:r>
              <a:rPr lang="en-GB">
                <a:solidFill>
                  <a:srgbClr val="8C5F97"/>
                </a:solidFill>
              </a:rPr>
              <a:t>What will you learn in this framework?</a:t>
            </a:r>
          </a:p>
        </p:txBody>
      </p:sp>
      <p:sp>
        <p:nvSpPr>
          <p:cNvPr id="29" name="Rectangle: Rounded Corners 28">
            <a:extLst>
              <a:ext uri="{FF2B5EF4-FFF2-40B4-BE49-F238E27FC236}">
                <a16:creationId xmlns:a16="http://schemas.microsoft.com/office/drawing/2014/main" id="{60FBE7EB-555E-B0E4-508F-21E198705478}"/>
              </a:ext>
            </a:extLst>
          </p:cNvPr>
          <p:cNvSpPr/>
          <p:nvPr/>
        </p:nvSpPr>
        <p:spPr>
          <a:xfrm>
            <a:off x="7423844" y="2859619"/>
            <a:ext cx="2166379" cy="3183041"/>
          </a:xfrm>
          <a:prstGeom prst="roundRect">
            <a:avLst>
              <a:gd name="adj" fmla="val 6896"/>
            </a:avLst>
          </a:prstGeom>
          <a:solidFill>
            <a:schemeClr val="bg1"/>
          </a:solidFill>
          <a:ln>
            <a:noFill/>
          </a:ln>
          <a:effectLst>
            <a:outerShdw blurRad="1270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23">
              <a:defRPr/>
            </a:pPr>
            <a:r>
              <a:rPr lang="en-US" sz="1801">
                <a:solidFill>
                  <a:srgbClr val="FFFFFF"/>
                </a:solidFill>
                <a:latin typeface="Century Gothic" panose="020B0502020202020204" pitchFamily="34" charset="0"/>
              </a:rPr>
              <a:t>v</a:t>
            </a:r>
          </a:p>
        </p:txBody>
      </p:sp>
      <p:sp>
        <p:nvSpPr>
          <p:cNvPr id="33" name="Rectangle 32">
            <a:extLst>
              <a:ext uri="{FF2B5EF4-FFF2-40B4-BE49-F238E27FC236}">
                <a16:creationId xmlns:a16="http://schemas.microsoft.com/office/drawing/2014/main" id="{1389C21D-98CD-05DB-D245-5D32DAF368E0}"/>
              </a:ext>
            </a:extLst>
          </p:cNvPr>
          <p:cNvSpPr/>
          <p:nvPr/>
        </p:nvSpPr>
        <p:spPr>
          <a:xfrm>
            <a:off x="7767709" y="3017373"/>
            <a:ext cx="1760514" cy="717755"/>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marL="432011" defTabSz="914423">
              <a:spcAft>
                <a:spcPts val="601"/>
              </a:spcAft>
              <a:defRPr/>
            </a:pPr>
            <a:r>
              <a:rPr lang="en-GB" sz="1400" b="1" u="sng">
                <a:solidFill>
                  <a:srgbClr val="767879"/>
                </a:solidFill>
                <a:latin typeface="Century Gothic" panose="020B0502020202020204" pitchFamily="34" charset="0"/>
                <a:hlinkClick r:id="rId3" action="ppaction://hlinksldjump">
                  <a:extLst>
                    <a:ext uri="{A12FA001-AC4F-418D-AE19-62706E023703}">
                      <ahyp:hlinkClr xmlns:ahyp="http://schemas.microsoft.com/office/drawing/2018/hyperlinkcolor" val="tx"/>
                    </a:ext>
                  </a:extLst>
                </a:hlinkClick>
              </a:rPr>
              <a:t>Aligning AI with CCIN Principles</a:t>
            </a:r>
            <a:endParaRPr lang="en-GB" sz="1400" b="1" u="sng">
              <a:solidFill>
                <a:srgbClr val="767879"/>
              </a:solidFill>
              <a:latin typeface="Century Gothic" panose="020B0502020202020204" pitchFamily="34" charset="0"/>
            </a:endParaRPr>
          </a:p>
        </p:txBody>
      </p:sp>
      <p:sp>
        <p:nvSpPr>
          <p:cNvPr id="34" name="Oval 33">
            <a:extLst>
              <a:ext uri="{FF2B5EF4-FFF2-40B4-BE49-F238E27FC236}">
                <a16:creationId xmlns:a16="http://schemas.microsoft.com/office/drawing/2014/main" id="{BD5706D5-CE9C-51E0-E4E5-FDDA92ADD3B9}"/>
              </a:ext>
            </a:extLst>
          </p:cNvPr>
          <p:cNvSpPr/>
          <p:nvPr/>
        </p:nvSpPr>
        <p:spPr>
          <a:xfrm>
            <a:off x="7464267" y="3009494"/>
            <a:ext cx="720000" cy="720000"/>
          </a:xfrm>
          <a:prstGeom prst="ellipse">
            <a:avLst/>
          </a:prstGeom>
          <a:solidFill>
            <a:schemeClr val="bg1"/>
          </a:solidFill>
          <a:ln>
            <a:solidFill>
              <a:srgbClr val="8E5F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423">
              <a:defRPr/>
            </a:pPr>
            <a:endParaRPr lang="en-GB" sz="1801">
              <a:solidFill>
                <a:srgbClr val="FFFFFF"/>
              </a:solidFill>
              <a:latin typeface="Century Gothic" panose="020B0502020202020204" pitchFamily="34" charset="0"/>
            </a:endParaRPr>
          </a:p>
        </p:txBody>
      </p:sp>
      <p:sp>
        <p:nvSpPr>
          <p:cNvPr id="31" name="Text Placeholder 7">
            <a:extLst>
              <a:ext uri="{FF2B5EF4-FFF2-40B4-BE49-F238E27FC236}">
                <a16:creationId xmlns:a16="http://schemas.microsoft.com/office/drawing/2014/main" id="{08898A9A-0C1F-D2AF-ED4A-B98752164E7A}"/>
              </a:ext>
            </a:extLst>
          </p:cNvPr>
          <p:cNvSpPr txBox="1">
            <a:spLocks/>
          </p:cNvSpPr>
          <p:nvPr/>
        </p:nvSpPr>
        <p:spPr>
          <a:xfrm>
            <a:off x="7491068" y="3733405"/>
            <a:ext cx="2041200" cy="2345598"/>
          </a:xfrm>
          <a:prstGeom prst="rect">
            <a:avLst/>
          </a:prstGeom>
        </p:spPr>
        <p:txBody>
          <a:bodyPr vert="horz" lIns="91440" tIns="45721" rIns="91440" bIns="45721" rtlCol="0" anchor="t">
            <a:normAutofit/>
          </a:bodyPr>
          <a:lstStyle>
            <a:lvl1pPr marL="541338" indent="-541338" algn="l" defTabSz="914400" rtl="0" eaLnBrk="1" latinLnBrk="0" hangingPunct="1">
              <a:lnSpc>
                <a:spcPct val="100000"/>
              </a:lnSpc>
              <a:spcBef>
                <a:spcPts val="1000"/>
              </a:spcBef>
              <a:buClr>
                <a:schemeClr val="tx1"/>
              </a:buClr>
              <a:buSzPct val="85000"/>
              <a:buFont typeface="Wingdings 3" panose="05040102010807070707" pitchFamily="18" charset="2"/>
              <a:buChar char=""/>
              <a:defRPr sz="2000" kern="1200">
                <a:solidFill>
                  <a:schemeClr val="tx1"/>
                </a:solidFill>
                <a:latin typeface="+mn-lt"/>
                <a:ea typeface="+mn-ea"/>
                <a:cs typeface="+mn-cs"/>
              </a:defRPr>
            </a:lvl1pPr>
            <a:lvl2pPr marL="717550" indent="-363538" algn="l" defTabSz="914400" rtl="0" eaLnBrk="1" latinLnBrk="0" hangingPunct="1">
              <a:lnSpc>
                <a:spcPct val="100000"/>
              </a:lnSpc>
              <a:spcBef>
                <a:spcPts val="500"/>
              </a:spcBef>
              <a:buClr>
                <a:schemeClr val="tx1"/>
              </a:buClr>
              <a:buSzPct val="85000"/>
              <a:buFont typeface="Wingdings 3" panose="05040102010807070707" pitchFamily="18" charset="2"/>
              <a:buChar char=""/>
              <a:defRPr sz="1800" kern="1200">
                <a:solidFill>
                  <a:schemeClr val="tx1"/>
                </a:solidFill>
                <a:latin typeface="+mn-lt"/>
                <a:ea typeface="+mn-ea"/>
                <a:cs typeface="+mn-cs"/>
              </a:defRPr>
            </a:lvl2pPr>
            <a:lvl3pPr marL="1071563" indent="-354013" algn="l" defTabSz="914400" rtl="0" eaLnBrk="1" latinLnBrk="0" hangingPunct="1">
              <a:lnSpc>
                <a:spcPct val="100000"/>
              </a:lnSpc>
              <a:spcBef>
                <a:spcPts val="500"/>
              </a:spcBef>
              <a:buClr>
                <a:schemeClr val="tx1"/>
              </a:buClr>
              <a:buSzPct val="85000"/>
              <a:buFont typeface="Wingdings 3" panose="05040102010807070707" pitchFamily="18" charset="2"/>
              <a:buChar char=""/>
              <a:defRPr sz="1600" kern="1200">
                <a:solidFill>
                  <a:schemeClr val="tx1"/>
                </a:solidFill>
                <a:latin typeface="+mn-lt"/>
                <a:ea typeface="+mn-ea"/>
                <a:cs typeface="+mn-cs"/>
              </a:defRPr>
            </a:lvl3pPr>
            <a:lvl4pPr marL="1169988" indent="-187325" algn="l" defTabSz="914400" rtl="0" eaLnBrk="1" latinLnBrk="0" hangingPunct="1">
              <a:lnSpc>
                <a:spcPct val="100000"/>
              </a:lnSpc>
              <a:spcBef>
                <a:spcPts val="500"/>
              </a:spcBef>
              <a:buClr>
                <a:schemeClr val="tx1"/>
              </a:buClr>
              <a:buSzPct val="85000"/>
              <a:buFont typeface="Wingdings 3" panose="05040102010807070707" pitchFamily="18" charset="2"/>
              <a:buChar char=""/>
              <a:defRPr sz="1400" kern="1200">
                <a:solidFill>
                  <a:schemeClr val="tx1"/>
                </a:solidFill>
                <a:latin typeface="+mn-lt"/>
                <a:ea typeface="+mn-ea"/>
                <a:cs typeface="+mn-cs"/>
              </a:defRPr>
            </a:lvl4pPr>
            <a:lvl5pPr marL="1524000" indent="-176213" algn="l" defTabSz="914400" rtl="0" eaLnBrk="1" latinLnBrk="0" hangingPunct="1">
              <a:lnSpc>
                <a:spcPct val="100000"/>
              </a:lnSpc>
              <a:spcBef>
                <a:spcPts val="500"/>
              </a:spcBef>
              <a:buClr>
                <a:schemeClr val="tx1"/>
              </a:buClr>
              <a:buSzPct val="85000"/>
              <a:buFont typeface="Wingdings 3" panose="05040102010807070707" pitchFamily="18" charset="2"/>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914423">
              <a:spcBef>
                <a:spcPts val="1001"/>
              </a:spcBef>
              <a:buClr>
                <a:srgbClr val="767879"/>
              </a:buClr>
              <a:buNone/>
              <a:defRPr/>
            </a:pPr>
            <a:r>
              <a:rPr lang="en-GB" sz="1400">
                <a:solidFill>
                  <a:srgbClr val="767879"/>
                </a:solidFill>
                <a:latin typeface="Century Gothic"/>
              </a:rPr>
              <a:t>A mapping of CCIN’s guiding principles and values against the challenge of adopting AI and how to maintain these principles whilst transitioning. </a:t>
            </a:r>
          </a:p>
          <a:p>
            <a:pPr marL="0" indent="0" defTabSz="914423">
              <a:spcBef>
                <a:spcPts val="1001"/>
              </a:spcBef>
              <a:buClr>
                <a:srgbClr val="767879"/>
              </a:buClr>
              <a:buNone/>
              <a:defRPr/>
            </a:pPr>
            <a:endParaRPr lang="en-GB" sz="1401">
              <a:solidFill>
                <a:srgbClr val="767879"/>
              </a:solidFill>
              <a:latin typeface="Century Gothic" panose="020B0502020202020204" pitchFamily="34" charset="0"/>
            </a:endParaRPr>
          </a:p>
          <a:p>
            <a:pPr marL="0" indent="0" defTabSz="914423">
              <a:spcBef>
                <a:spcPts val="1001"/>
              </a:spcBef>
              <a:buClr>
                <a:srgbClr val="767879"/>
              </a:buClr>
              <a:buNone/>
              <a:defRPr/>
            </a:pPr>
            <a:endParaRPr lang="en-GB" sz="1401">
              <a:solidFill>
                <a:srgbClr val="767879"/>
              </a:solidFill>
              <a:latin typeface="Century Gothic" panose="020B0502020202020204" pitchFamily="34" charset="0"/>
            </a:endParaRPr>
          </a:p>
        </p:txBody>
      </p:sp>
      <p:sp>
        <p:nvSpPr>
          <p:cNvPr id="36" name="Rectangle: Rounded Corners 35">
            <a:extLst>
              <a:ext uri="{FF2B5EF4-FFF2-40B4-BE49-F238E27FC236}">
                <a16:creationId xmlns:a16="http://schemas.microsoft.com/office/drawing/2014/main" id="{0A15A984-819D-2BD4-39FE-1C8FE1CF5410}"/>
              </a:ext>
            </a:extLst>
          </p:cNvPr>
          <p:cNvSpPr/>
          <p:nvPr/>
        </p:nvSpPr>
        <p:spPr>
          <a:xfrm>
            <a:off x="2678714" y="2859619"/>
            <a:ext cx="2166379" cy="3173408"/>
          </a:xfrm>
          <a:prstGeom prst="roundRect">
            <a:avLst>
              <a:gd name="adj" fmla="val 6896"/>
            </a:avLst>
          </a:prstGeom>
          <a:solidFill>
            <a:schemeClr val="bg1"/>
          </a:solidFill>
          <a:ln>
            <a:noFill/>
          </a:ln>
          <a:effectLst>
            <a:outerShdw blurRad="1270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23">
              <a:defRPr/>
            </a:pPr>
            <a:endParaRPr lang="en-US" sz="1801">
              <a:solidFill>
                <a:srgbClr val="FFFFFF"/>
              </a:solidFill>
              <a:latin typeface="Century Gothic" panose="020B0502020202020204" pitchFamily="34" charset="0"/>
            </a:endParaRPr>
          </a:p>
        </p:txBody>
      </p:sp>
      <p:sp>
        <p:nvSpPr>
          <p:cNvPr id="41" name="Rectangle 40">
            <a:extLst>
              <a:ext uri="{FF2B5EF4-FFF2-40B4-BE49-F238E27FC236}">
                <a16:creationId xmlns:a16="http://schemas.microsoft.com/office/drawing/2014/main" id="{553766BA-74A6-2D5C-9BB4-665A6CFF5A31}"/>
              </a:ext>
            </a:extLst>
          </p:cNvPr>
          <p:cNvSpPr/>
          <p:nvPr/>
        </p:nvSpPr>
        <p:spPr>
          <a:xfrm>
            <a:off x="3027667" y="2947161"/>
            <a:ext cx="1760514" cy="717755"/>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p>
            <a:pPr marL="432011" defTabSz="914423">
              <a:spcAft>
                <a:spcPts val="601"/>
              </a:spcAft>
              <a:defRPr/>
            </a:pPr>
            <a:r>
              <a:rPr lang="en-GB" sz="1400" b="1" u="sng">
                <a:solidFill>
                  <a:srgbClr val="767879"/>
                </a:solidFill>
                <a:latin typeface="Century Gothic" panose="020B0502020202020204" pitchFamily="34" charset="0"/>
                <a:hlinkClick r:id="rId4" action="ppaction://hlinksldjump">
                  <a:extLst>
                    <a:ext uri="{A12FA001-AC4F-418D-AE19-62706E023703}">
                      <ahyp:hlinkClr xmlns:ahyp="http://schemas.microsoft.com/office/drawing/2018/hyperlinkcolor" val="tx"/>
                    </a:ext>
                  </a:extLst>
                </a:hlinkClick>
              </a:rPr>
              <a:t>Key Enablers to AI Success</a:t>
            </a:r>
            <a:endParaRPr lang="en-GB" sz="1400" b="1" u="sng">
              <a:solidFill>
                <a:srgbClr val="767879"/>
              </a:solidFill>
              <a:latin typeface="Century Gothic" panose="020B0502020202020204" pitchFamily="34" charset="0"/>
            </a:endParaRPr>
          </a:p>
        </p:txBody>
      </p:sp>
      <p:sp>
        <p:nvSpPr>
          <p:cNvPr id="42" name="Oval 41">
            <a:extLst>
              <a:ext uri="{FF2B5EF4-FFF2-40B4-BE49-F238E27FC236}">
                <a16:creationId xmlns:a16="http://schemas.microsoft.com/office/drawing/2014/main" id="{25FC66E4-FB44-21A5-16D3-880EF0169A77}"/>
              </a:ext>
            </a:extLst>
          </p:cNvPr>
          <p:cNvSpPr/>
          <p:nvPr/>
        </p:nvSpPr>
        <p:spPr>
          <a:xfrm>
            <a:off x="2735625" y="2928030"/>
            <a:ext cx="720000" cy="720000"/>
          </a:xfrm>
          <a:prstGeom prst="ellipse">
            <a:avLst/>
          </a:prstGeom>
          <a:solidFill>
            <a:schemeClr val="bg1"/>
          </a:solidFill>
          <a:ln>
            <a:solidFill>
              <a:srgbClr val="8E5F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423">
              <a:defRPr/>
            </a:pPr>
            <a:endParaRPr lang="en-GB" sz="1801">
              <a:solidFill>
                <a:srgbClr val="FFFFFF"/>
              </a:solidFill>
              <a:latin typeface="Century Gothic" panose="020B0502020202020204" pitchFamily="34" charset="0"/>
            </a:endParaRPr>
          </a:p>
        </p:txBody>
      </p:sp>
      <p:sp>
        <p:nvSpPr>
          <p:cNvPr id="38" name="Text Placeholder 7">
            <a:extLst>
              <a:ext uri="{FF2B5EF4-FFF2-40B4-BE49-F238E27FC236}">
                <a16:creationId xmlns:a16="http://schemas.microsoft.com/office/drawing/2014/main" id="{82D1149D-4A61-903B-4D65-40C96429B8FC}"/>
              </a:ext>
            </a:extLst>
          </p:cNvPr>
          <p:cNvSpPr txBox="1">
            <a:spLocks/>
          </p:cNvSpPr>
          <p:nvPr/>
        </p:nvSpPr>
        <p:spPr>
          <a:xfrm>
            <a:off x="2745938" y="3733405"/>
            <a:ext cx="2041200" cy="2345598"/>
          </a:xfrm>
          <a:prstGeom prst="rect">
            <a:avLst/>
          </a:prstGeom>
        </p:spPr>
        <p:txBody>
          <a:bodyPr vert="horz" lIns="91440" tIns="45721" rIns="91440" bIns="45721" rtlCol="0" anchor="t">
            <a:noAutofit/>
          </a:bodyPr>
          <a:lstStyle>
            <a:lvl1pPr marL="541338" indent="-541338" algn="l" defTabSz="914400" rtl="0" eaLnBrk="1" latinLnBrk="0" hangingPunct="1">
              <a:lnSpc>
                <a:spcPct val="100000"/>
              </a:lnSpc>
              <a:spcBef>
                <a:spcPts val="1000"/>
              </a:spcBef>
              <a:buClr>
                <a:schemeClr val="tx1"/>
              </a:buClr>
              <a:buSzPct val="85000"/>
              <a:buFont typeface="Wingdings 3" panose="05040102010807070707" pitchFamily="18" charset="2"/>
              <a:buChar char=""/>
              <a:defRPr sz="2000" kern="1200">
                <a:solidFill>
                  <a:schemeClr val="tx1"/>
                </a:solidFill>
                <a:latin typeface="+mn-lt"/>
                <a:ea typeface="+mn-ea"/>
                <a:cs typeface="+mn-cs"/>
              </a:defRPr>
            </a:lvl1pPr>
            <a:lvl2pPr marL="717550" indent="-363538" algn="l" defTabSz="914400" rtl="0" eaLnBrk="1" latinLnBrk="0" hangingPunct="1">
              <a:lnSpc>
                <a:spcPct val="100000"/>
              </a:lnSpc>
              <a:spcBef>
                <a:spcPts val="500"/>
              </a:spcBef>
              <a:buClr>
                <a:schemeClr val="tx1"/>
              </a:buClr>
              <a:buSzPct val="85000"/>
              <a:buFont typeface="Wingdings 3" panose="05040102010807070707" pitchFamily="18" charset="2"/>
              <a:buChar char=""/>
              <a:defRPr sz="1800" kern="1200">
                <a:solidFill>
                  <a:schemeClr val="tx1"/>
                </a:solidFill>
                <a:latin typeface="+mn-lt"/>
                <a:ea typeface="+mn-ea"/>
                <a:cs typeface="+mn-cs"/>
              </a:defRPr>
            </a:lvl2pPr>
            <a:lvl3pPr marL="1071563" indent="-354013" algn="l" defTabSz="914400" rtl="0" eaLnBrk="1" latinLnBrk="0" hangingPunct="1">
              <a:lnSpc>
                <a:spcPct val="100000"/>
              </a:lnSpc>
              <a:spcBef>
                <a:spcPts val="500"/>
              </a:spcBef>
              <a:buClr>
                <a:schemeClr val="tx1"/>
              </a:buClr>
              <a:buSzPct val="85000"/>
              <a:buFont typeface="Wingdings 3" panose="05040102010807070707" pitchFamily="18" charset="2"/>
              <a:buChar char=""/>
              <a:defRPr sz="1600" kern="1200">
                <a:solidFill>
                  <a:schemeClr val="tx1"/>
                </a:solidFill>
                <a:latin typeface="+mn-lt"/>
                <a:ea typeface="+mn-ea"/>
                <a:cs typeface="+mn-cs"/>
              </a:defRPr>
            </a:lvl3pPr>
            <a:lvl4pPr marL="1169988" indent="-187325" algn="l" defTabSz="914400" rtl="0" eaLnBrk="1" latinLnBrk="0" hangingPunct="1">
              <a:lnSpc>
                <a:spcPct val="100000"/>
              </a:lnSpc>
              <a:spcBef>
                <a:spcPts val="500"/>
              </a:spcBef>
              <a:buClr>
                <a:schemeClr val="tx1"/>
              </a:buClr>
              <a:buSzPct val="85000"/>
              <a:buFont typeface="Wingdings 3" panose="05040102010807070707" pitchFamily="18" charset="2"/>
              <a:buChar char=""/>
              <a:defRPr sz="1400" kern="1200">
                <a:solidFill>
                  <a:schemeClr val="tx1"/>
                </a:solidFill>
                <a:latin typeface="+mn-lt"/>
                <a:ea typeface="+mn-ea"/>
                <a:cs typeface="+mn-cs"/>
              </a:defRPr>
            </a:lvl4pPr>
            <a:lvl5pPr marL="1524000" indent="-176213" algn="l" defTabSz="914400" rtl="0" eaLnBrk="1" latinLnBrk="0" hangingPunct="1">
              <a:lnSpc>
                <a:spcPct val="100000"/>
              </a:lnSpc>
              <a:spcBef>
                <a:spcPts val="500"/>
              </a:spcBef>
              <a:buClr>
                <a:schemeClr val="tx1"/>
              </a:buClr>
              <a:buSzPct val="85000"/>
              <a:buFont typeface="Wingdings 3" panose="05040102010807070707" pitchFamily="18" charset="2"/>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914423">
              <a:spcBef>
                <a:spcPts val="1001"/>
              </a:spcBef>
              <a:buClr>
                <a:srgbClr val="767879"/>
              </a:buClr>
              <a:buNone/>
              <a:defRPr/>
            </a:pPr>
            <a:r>
              <a:rPr lang="en-GB" sz="1400">
                <a:solidFill>
                  <a:srgbClr val="767879"/>
                </a:solidFill>
                <a:latin typeface="Century Gothic"/>
              </a:rPr>
              <a:t>A breakdown of features and characteristics that will enable a council to successfully take advantage of and implement a well functioning AI system. </a:t>
            </a:r>
          </a:p>
        </p:txBody>
      </p:sp>
      <p:sp>
        <p:nvSpPr>
          <p:cNvPr id="44" name="Rectangle: Rounded Corners 43">
            <a:extLst>
              <a:ext uri="{FF2B5EF4-FFF2-40B4-BE49-F238E27FC236}">
                <a16:creationId xmlns:a16="http://schemas.microsoft.com/office/drawing/2014/main" id="{5C443BFB-ED40-470C-2E39-FF465AD17CF4}"/>
              </a:ext>
            </a:extLst>
          </p:cNvPr>
          <p:cNvSpPr/>
          <p:nvPr/>
        </p:nvSpPr>
        <p:spPr>
          <a:xfrm>
            <a:off x="5051279" y="2859619"/>
            <a:ext cx="2166379" cy="3183042"/>
          </a:xfrm>
          <a:prstGeom prst="roundRect">
            <a:avLst>
              <a:gd name="adj" fmla="val 6896"/>
            </a:avLst>
          </a:prstGeom>
          <a:solidFill>
            <a:schemeClr val="bg1"/>
          </a:solidFill>
          <a:ln>
            <a:noFill/>
          </a:ln>
          <a:effectLst>
            <a:outerShdw blurRad="1270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23">
              <a:defRPr/>
            </a:pPr>
            <a:endParaRPr lang="en-US" sz="1801">
              <a:solidFill>
                <a:srgbClr val="FFFFFF"/>
              </a:solidFill>
              <a:latin typeface="Century Gothic" panose="020B0502020202020204" pitchFamily="34" charset="0"/>
            </a:endParaRPr>
          </a:p>
        </p:txBody>
      </p:sp>
      <p:sp>
        <p:nvSpPr>
          <p:cNvPr id="47" name="Rectangle 46">
            <a:extLst>
              <a:ext uri="{FF2B5EF4-FFF2-40B4-BE49-F238E27FC236}">
                <a16:creationId xmlns:a16="http://schemas.microsoft.com/office/drawing/2014/main" id="{F6CBF1BD-ADB8-C684-1D8B-0C2B6051A2D1}"/>
              </a:ext>
            </a:extLst>
          </p:cNvPr>
          <p:cNvSpPr/>
          <p:nvPr/>
        </p:nvSpPr>
        <p:spPr>
          <a:xfrm>
            <a:off x="5422776" y="2977122"/>
            <a:ext cx="1760514" cy="717755"/>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marL="432011" defTabSz="914423">
              <a:spcAft>
                <a:spcPts val="601"/>
              </a:spcAft>
              <a:defRPr/>
            </a:pPr>
            <a:r>
              <a:rPr lang="en-GB" sz="1400" b="1" u="sng">
                <a:solidFill>
                  <a:srgbClr val="767879"/>
                </a:solidFill>
                <a:latin typeface="Century Gothic" panose="020B0502020202020204" pitchFamily="34" charset="0"/>
                <a:hlinkClick r:id="rId5" action="ppaction://hlinksldjump">
                  <a:extLst>
                    <a:ext uri="{A12FA001-AC4F-418D-AE19-62706E023703}">
                      <ahyp:hlinkClr xmlns:ahyp="http://schemas.microsoft.com/office/drawing/2018/hyperlinkcolor" val="tx"/>
                    </a:ext>
                  </a:extLst>
                </a:hlinkClick>
              </a:rPr>
              <a:t>AI Use: Risks &amp; Mitigations</a:t>
            </a:r>
            <a:endParaRPr lang="en-GB" sz="1400" b="1" u="sng">
              <a:solidFill>
                <a:srgbClr val="767879"/>
              </a:solidFill>
              <a:latin typeface="Century Gothic" panose="020B0502020202020204" pitchFamily="34" charset="0"/>
            </a:endParaRPr>
          </a:p>
        </p:txBody>
      </p:sp>
      <p:sp>
        <p:nvSpPr>
          <p:cNvPr id="49" name="Oval 48">
            <a:extLst>
              <a:ext uri="{FF2B5EF4-FFF2-40B4-BE49-F238E27FC236}">
                <a16:creationId xmlns:a16="http://schemas.microsoft.com/office/drawing/2014/main" id="{A3ACF04A-C575-BE76-B5D9-2EA3434394D2}"/>
              </a:ext>
            </a:extLst>
          </p:cNvPr>
          <p:cNvSpPr/>
          <p:nvPr/>
        </p:nvSpPr>
        <p:spPr>
          <a:xfrm>
            <a:off x="5074812" y="2974986"/>
            <a:ext cx="720000" cy="720000"/>
          </a:xfrm>
          <a:prstGeom prst="ellipse">
            <a:avLst/>
          </a:prstGeom>
          <a:solidFill>
            <a:schemeClr val="bg1"/>
          </a:solidFill>
          <a:ln>
            <a:solidFill>
              <a:srgbClr val="8E5F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423">
              <a:defRPr/>
            </a:pPr>
            <a:endParaRPr lang="en-GB" sz="1801">
              <a:solidFill>
                <a:srgbClr val="FFFFFF"/>
              </a:solidFill>
              <a:latin typeface="Century Gothic" panose="020B0502020202020204" pitchFamily="34" charset="0"/>
            </a:endParaRPr>
          </a:p>
        </p:txBody>
      </p:sp>
      <p:sp>
        <p:nvSpPr>
          <p:cNvPr id="46" name="Text Placeholder 7">
            <a:extLst>
              <a:ext uri="{FF2B5EF4-FFF2-40B4-BE49-F238E27FC236}">
                <a16:creationId xmlns:a16="http://schemas.microsoft.com/office/drawing/2014/main" id="{DE013A8D-DF02-576E-15CA-7CBC7B966AE3}"/>
              </a:ext>
            </a:extLst>
          </p:cNvPr>
          <p:cNvSpPr txBox="1">
            <a:spLocks/>
          </p:cNvSpPr>
          <p:nvPr/>
        </p:nvSpPr>
        <p:spPr>
          <a:xfrm>
            <a:off x="5118503" y="3733405"/>
            <a:ext cx="2041200" cy="2345598"/>
          </a:xfrm>
          <a:prstGeom prst="rect">
            <a:avLst/>
          </a:prstGeom>
        </p:spPr>
        <p:txBody>
          <a:bodyPr vert="horz" lIns="91440" tIns="45721" rIns="91440" bIns="45721" rtlCol="0" anchor="t">
            <a:normAutofit/>
          </a:bodyPr>
          <a:lstStyle>
            <a:lvl1pPr marL="541338" indent="-541338" algn="l" defTabSz="914400" rtl="0" eaLnBrk="1" latinLnBrk="0" hangingPunct="1">
              <a:lnSpc>
                <a:spcPct val="100000"/>
              </a:lnSpc>
              <a:spcBef>
                <a:spcPts val="1000"/>
              </a:spcBef>
              <a:buClr>
                <a:schemeClr val="tx1"/>
              </a:buClr>
              <a:buSzPct val="85000"/>
              <a:buFont typeface="Wingdings 3" panose="05040102010807070707" pitchFamily="18" charset="2"/>
              <a:buChar char=""/>
              <a:defRPr sz="2000" kern="1200">
                <a:solidFill>
                  <a:schemeClr val="tx1"/>
                </a:solidFill>
                <a:latin typeface="+mn-lt"/>
                <a:ea typeface="+mn-ea"/>
                <a:cs typeface="+mn-cs"/>
              </a:defRPr>
            </a:lvl1pPr>
            <a:lvl2pPr marL="717550" indent="-363538" algn="l" defTabSz="914400" rtl="0" eaLnBrk="1" latinLnBrk="0" hangingPunct="1">
              <a:lnSpc>
                <a:spcPct val="100000"/>
              </a:lnSpc>
              <a:spcBef>
                <a:spcPts val="500"/>
              </a:spcBef>
              <a:buClr>
                <a:schemeClr val="tx1"/>
              </a:buClr>
              <a:buSzPct val="85000"/>
              <a:buFont typeface="Wingdings 3" panose="05040102010807070707" pitchFamily="18" charset="2"/>
              <a:buChar char=""/>
              <a:defRPr sz="1800" kern="1200">
                <a:solidFill>
                  <a:schemeClr val="tx1"/>
                </a:solidFill>
                <a:latin typeface="+mn-lt"/>
                <a:ea typeface="+mn-ea"/>
                <a:cs typeface="+mn-cs"/>
              </a:defRPr>
            </a:lvl2pPr>
            <a:lvl3pPr marL="1071563" indent="-354013" algn="l" defTabSz="914400" rtl="0" eaLnBrk="1" latinLnBrk="0" hangingPunct="1">
              <a:lnSpc>
                <a:spcPct val="100000"/>
              </a:lnSpc>
              <a:spcBef>
                <a:spcPts val="500"/>
              </a:spcBef>
              <a:buClr>
                <a:schemeClr val="tx1"/>
              </a:buClr>
              <a:buSzPct val="85000"/>
              <a:buFont typeface="Wingdings 3" panose="05040102010807070707" pitchFamily="18" charset="2"/>
              <a:buChar char=""/>
              <a:defRPr sz="1600" kern="1200">
                <a:solidFill>
                  <a:schemeClr val="tx1"/>
                </a:solidFill>
                <a:latin typeface="+mn-lt"/>
                <a:ea typeface="+mn-ea"/>
                <a:cs typeface="+mn-cs"/>
              </a:defRPr>
            </a:lvl3pPr>
            <a:lvl4pPr marL="1169988" indent="-187325" algn="l" defTabSz="914400" rtl="0" eaLnBrk="1" latinLnBrk="0" hangingPunct="1">
              <a:lnSpc>
                <a:spcPct val="100000"/>
              </a:lnSpc>
              <a:spcBef>
                <a:spcPts val="500"/>
              </a:spcBef>
              <a:buClr>
                <a:schemeClr val="tx1"/>
              </a:buClr>
              <a:buSzPct val="85000"/>
              <a:buFont typeface="Wingdings 3" panose="05040102010807070707" pitchFamily="18" charset="2"/>
              <a:buChar char=""/>
              <a:defRPr sz="1400" kern="1200">
                <a:solidFill>
                  <a:schemeClr val="tx1"/>
                </a:solidFill>
                <a:latin typeface="+mn-lt"/>
                <a:ea typeface="+mn-ea"/>
                <a:cs typeface="+mn-cs"/>
              </a:defRPr>
            </a:lvl4pPr>
            <a:lvl5pPr marL="1524000" indent="-176213" algn="l" defTabSz="914400" rtl="0" eaLnBrk="1" latinLnBrk="0" hangingPunct="1">
              <a:lnSpc>
                <a:spcPct val="100000"/>
              </a:lnSpc>
              <a:spcBef>
                <a:spcPts val="500"/>
              </a:spcBef>
              <a:buClr>
                <a:schemeClr val="tx1"/>
              </a:buClr>
              <a:buSzPct val="85000"/>
              <a:buFont typeface="Wingdings 3" panose="05040102010807070707" pitchFamily="18" charset="2"/>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914423">
              <a:spcBef>
                <a:spcPts val="1001"/>
              </a:spcBef>
              <a:buClr>
                <a:srgbClr val="767879"/>
              </a:buClr>
              <a:buNone/>
              <a:defRPr/>
            </a:pPr>
            <a:r>
              <a:rPr lang="en-GB" sz="1400">
                <a:solidFill>
                  <a:srgbClr val="767879"/>
                </a:solidFill>
                <a:latin typeface="Century Gothic"/>
              </a:rPr>
              <a:t>Guidance on some of the key risks councils might encounter when implementing an AI system and recommendations on how to mitigate these risks.</a:t>
            </a:r>
          </a:p>
        </p:txBody>
      </p:sp>
      <p:sp>
        <p:nvSpPr>
          <p:cNvPr id="54" name="Rectangle: Rounded Corners 53">
            <a:extLst>
              <a:ext uri="{FF2B5EF4-FFF2-40B4-BE49-F238E27FC236}">
                <a16:creationId xmlns:a16="http://schemas.microsoft.com/office/drawing/2014/main" id="{1C87B600-9E2A-5F8D-5FDB-F082C80B60CF}"/>
              </a:ext>
            </a:extLst>
          </p:cNvPr>
          <p:cNvSpPr/>
          <p:nvPr/>
        </p:nvSpPr>
        <p:spPr>
          <a:xfrm>
            <a:off x="256792" y="2871965"/>
            <a:ext cx="2166379" cy="3173408"/>
          </a:xfrm>
          <a:prstGeom prst="roundRect">
            <a:avLst>
              <a:gd name="adj" fmla="val 6896"/>
            </a:avLst>
          </a:prstGeom>
          <a:solidFill>
            <a:schemeClr val="bg1"/>
          </a:solidFill>
          <a:ln>
            <a:noFill/>
          </a:ln>
          <a:effectLst>
            <a:outerShdw blurRad="1270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23">
              <a:defRPr/>
            </a:pPr>
            <a:endParaRPr lang="en-US" sz="1801">
              <a:solidFill>
                <a:srgbClr val="FFFFFF"/>
              </a:solidFill>
              <a:latin typeface="Century Gothic" panose="020B0502020202020204" pitchFamily="34" charset="0"/>
            </a:endParaRPr>
          </a:p>
        </p:txBody>
      </p:sp>
      <p:sp>
        <p:nvSpPr>
          <p:cNvPr id="57" name="Rectangle 56">
            <a:extLst>
              <a:ext uri="{FF2B5EF4-FFF2-40B4-BE49-F238E27FC236}">
                <a16:creationId xmlns:a16="http://schemas.microsoft.com/office/drawing/2014/main" id="{64A53CEE-640D-876E-6218-48CBAE77D7AB}"/>
              </a:ext>
            </a:extLst>
          </p:cNvPr>
          <p:cNvSpPr/>
          <p:nvPr/>
        </p:nvSpPr>
        <p:spPr>
          <a:xfrm>
            <a:off x="635530" y="2959507"/>
            <a:ext cx="1760514" cy="717755"/>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p>
            <a:pPr marL="432011" defTabSz="914423">
              <a:spcAft>
                <a:spcPts val="601"/>
              </a:spcAft>
              <a:defRPr/>
            </a:pPr>
            <a:r>
              <a:rPr lang="en-GB" sz="1400" b="1" u="sng">
                <a:solidFill>
                  <a:srgbClr val="767879"/>
                </a:solidFill>
                <a:latin typeface="Century Gothic" panose="020B0502020202020204" pitchFamily="34" charset="0"/>
                <a:hlinkClick r:id="rId6" action="ppaction://hlinksldjump">
                  <a:extLst>
                    <a:ext uri="{A12FA001-AC4F-418D-AE19-62706E023703}">
                      <ahyp:hlinkClr xmlns:ahyp="http://schemas.microsoft.com/office/drawing/2018/hyperlinkcolor" val="tx"/>
                    </a:ext>
                  </a:extLst>
                </a:hlinkClick>
              </a:rPr>
              <a:t>Main Use-Cases</a:t>
            </a:r>
            <a:endParaRPr lang="en-GB" sz="1400" b="1" u="sng">
              <a:solidFill>
                <a:srgbClr val="767879"/>
              </a:solidFill>
              <a:latin typeface="Century Gothic" panose="020B0502020202020204" pitchFamily="34" charset="0"/>
            </a:endParaRPr>
          </a:p>
        </p:txBody>
      </p:sp>
      <p:sp>
        <p:nvSpPr>
          <p:cNvPr id="58" name="Oval 57">
            <a:extLst>
              <a:ext uri="{FF2B5EF4-FFF2-40B4-BE49-F238E27FC236}">
                <a16:creationId xmlns:a16="http://schemas.microsoft.com/office/drawing/2014/main" id="{05E838DF-18B5-E2D5-80ED-50D6B78353D6}"/>
              </a:ext>
            </a:extLst>
          </p:cNvPr>
          <p:cNvSpPr/>
          <p:nvPr/>
        </p:nvSpPr>
        <p:spPr>
          <a:xfrm>
            <a:off x="283919" y="2957373"/>
            <a:ext cx="720000" cy="720000"/>
          </a:xfrm>
          <a:prstGeom prst="ellipse">
            <a:avLst/>
          </a:prstGeom>
          <a:solidFill>
            <a:schemeClr val="bg1"/>
          </a:solidFill>
          <a:ln>
            <a:solidFill>
              <a:srgbClr val="8E5F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423">
              <a:defRPr/>
            </a:pPr>
            <a:endParaRPr lang="en-GB" sz="1801">
              <a:solidFill>
                <a:srgbClr val="FFFFFF"/>
              </a:solidFill>
              <a:latin typeface="Century Gothic" panose="020B0502020202020204" pitchFamily="34" charset="0"/>
            </a:endParaRPr>
          </a:p>
        </p:txBody>
      </p:sp>
      <p:sp>
        <p:nvSpPr>
          <p:cNvPr id="56" name="TextBox 55">
            <a:extLst>
              <a:ext uri="{FF2B5EF4-FFF2-40B4-BE49-F238E27FC236}">
                <a16:creationId xmlns:a16="http://schemas.microsoft.com/office/drawing/2014/main" id="{981BF34D-55C1-2D45-4081-4E48F8CB0E8C}"/>
              </a:ext>
            </a:extLst>
          </p:cNvPr>
          <p:cNvSpPr txBox="1"/>
          <p:nvPr/>
        </p:nvSpPr>
        <p:spPr>
          <a:xfrm>
            <a:off x="319824" y="3733405"/>
            <a:ext cx="2041200" cy="2346864"/>
          </a:xfrm>
          <a:prstGeom prst="rect">
            <a:avLst/>
          </a:prstGeom>
          <a:noFill/>
        </p:spPr>
        <p:txBody>
          <a:bodyPr wrap="square">
            <a:normAutofit/>
          </a:bodyPr>
          <a:lstStyle/>
          <a:p>
            <a:pPr defTabSz="914423">
              <a:spcBef>
                <a:spcPts val="1001"/>
              </a:spcBef>
              <a:buClr>
                <a:srgbClr val="767879"/>
              </a:buClr>
              <a:buSzPct val="85000"/>
              <a:defRPr/>
            </a:pPr>
            <a:r>
              <a:rPr lang="en-GB" sz="1401">
                <a:solidFill>
                  <a:srgbClr val="767879"/>
                </a:solidFill>
                <a:latin typeface="Century Gothic" panose="020B0502020202020204" pitchFamily="34" charset="0"/>
              </a:rPr>
              <a:t>Guidance on which areas AI could help councils with and what the benefits of AI could be in these different areas.</a:t>
            </a:r>
          </a:p>
        </p:txBody>
      </p:sp>
      <p:sp>
        <p:nvSpPr>
          <p:cNvPr id="5" name="TextBox 4">
            <a:extLst>
              <a:ext uri="{FF2B5EF4-FFF2-40B4-BE49-F238E27FC236}">
                <a16:creationId xmlns:a16="http://schemas.microsoft.com/office/drawing/2014/main" id="{DB342D09-8956-DDDF-381F-099C47EC9F7E}"/>
              </a:ext>
            </a:extLst>
          </p:cNvPr>
          <p:cNvSpPr txBox="1"/>
          <p:nvPr/>
        </p:nvSpPr>
        <p:spPr>
          <a:xfrm>
            <a:off x="274157" y="1048526"/>
            <a:ext cx="11711737" cy="954107"/>
          </a:xfrm>
          <a:prstGeom prst="rect">
            <a:avLst/>
          </a:prstGeom>
          <a:noFill/>
        </p:spPr>
        <p:txBody>
          <a:bodyPr wrap="square" lIns="91440" tIns="45720" rIns="91440" bIns="45720" anchor="t">
            <a:spAutoFit/>
          </a:bodyPr>
          <a:lstStyle/>
          <a:p>
            <a:pPr defTabSz="914423">
              <a:defRPr/>
            </a:pPr>
            <a:r>
              <a:rPr lang="en-GB" sz="1400">
                <a:solidFill>
                  <a:schemeClr val="bg2"/>
                </a:solidFill>
                <a:latin typeface="Century Gothic"/>
              </a:rPr>
              <a:t>Following the Mutual Ventures and Newcastle City Council’s workshop at the CCIN annual conference in Sunderland in 2023, the CCIN policy lab has worked with eight member councils to discuss the moral and ethical opportunities and challenges which AI poses for public services. This works has resulted in </a:t>
            </a:r>
            <a:r>
              <a:rPr lang="en-GB" sz="1400" b="1">
                <a:solidFill>
                  <a:schemeClr val="bg2"/>
                </a:solidFill>
                <a:latin typeface="Century Gothic"/>
              </a:rPr>
              <a:t>a guidance framework based on cooperative values and principles</a:t>
            </a:r>
            <a:r>
              <a:rPr lang="en-GB" sz="1400">
                <a:solidFill>
                  <a:schemeClr val="bg2"/>
                </a:solidFill>
                <a:latin typeface="Century Gothic"/>
              </a:rPr>
              <a:t> and </a:t>
            </a:r>
            <a:r>
              <a:rPr lang="en-GB" sz="1400" b="1">
                <a:solidFill>
                  <a:schemeClr val="bg2"/>
                </a:solidFill>
                <a:latin typeface="Century Gothic"/>
              </a:rPr>
              <a:t>case studies of good practice</a:t>
            </a:r>
            <a:r>
              <a:rPr lang="en-GB" sz="1400">
                <a:solidFill>
                  <a:schemeClr val="bg2"/>
                </a:solidFill>
                <a:latin typeface="Century Gothic"/>
              </a:rPr>
              <a:t>. </a:t>
            </a:r>
          </a:p>
        </p:txBody>
      </p:sp>
      <p:sp>
        <p:nvSpPr>
          <p:cNvPr id="7" name="Rectangle: Rounded Corners 6">
            <a:extLst>
              <a:ext uri="{FF2B5EF4-FFF2-40B4-BE49-F238E27FC236}">
                <a16:creationId xmlns:a16="http://schemas.microsoft.com/office/drawing/2014/main" id="{3EB81995-85AA-9A67-85D6-65D64116C251}"/>
              </a:ext>
            </a:extLst>
          </p:cNvPr>
          <p:cNvSpPr/>
          <p:nvPr/>
        </p:nvSpPr>
        <p:spPr>
          <a:xfrm>
            <a:off x="9796407" y="2859619"/>
            <a:ext cx="2166379" cy="3183041"/>
          </a:xfrm>
          <a:prstGeom prst="roundRect">
            <a:avLst>
              <a:gd name="adj" fmla="val 6896"/>
            </a:avLst>
          </a:prstGeom>
          <a:solidFill>
            <a:schemeClr val="bg1"/>
          </a:solidFill>
          <a:ln>
            <a:noFill/>
          </a:ln>
          <a:effectLst>
            <a:outerShdw blurRad="1270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23">
              <a:defRPr/>
            </a:pPr>
            <a:r>
              <a:rPr lang="en-US" sz="1801">
                <a:solidFill>
                  <a:srgbClr val="FFFFFF"/>
                </a:solidFill>
                <a:latin typeface="Century Gothic" panose="020B0502020202020204" pitchFamily="34" charset="0"/>
              </a:rPr>
              <a:t>v</a:t>
            </a:r>
          </a:p>
        </p:txBody>
      </p:sp>
      <p:sp>
        <p:nvSpPr>
          <p:cNvPr id="8" name="Rectangle 7">
            <a:extLst>
              <a:ext uri="{FF2B5EF4-FFF2-40B4-BE49-F238E27FC236}">
                <a16:creationId xmlns:a16="http://schemas.microsoft.com/office/drawing/2014/main" id="{BD9810EB-9EEE-2258-9F34-57B15A37D7CB}"/>
              </a:ext>
            </a:extLst>
          </p:cNvPr>
          <p:cNvSpPr/>
          <p:nvPr/>
        </p:nvSpPr>
        <p:spPr>
          <a:xfrm>
            <a:off x="10166093" y="2960179"/>
            <a:ext cx="1760514" cy="717755"/>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marL="432011" defTabSz="914423">
              <a:spcAft>
                <a:spcPts val="601"/>
              </a:spcAft>
              <a:defRPr/>
            </a:pPr>
            <a:r>
              <a:rPr lang="en-GB" sz="1400" b="1" u="sng">
                <a:solidFill>
                  <a:srgbClr val="767879"/>
                </a:solidFill>
                <a:latin typeface="Century Gothic" panose="020B0502020202020204" pitchFamily="34" charset="0"/>
              </a:rPr>
              <a:t>Case Studies &amp; Examples</a:t>
            </a:r>
            <a:endParaRPr lang="en-GB" sz="1400" u="sng">
              <a:solidFill>
                <a:srgbClr val="767879"/>
              </a:solidFill>
              <a:latin typeface="Century Gothic" panose="020B0502020202020204" pitchFamily="34" charset="0"/>
            </a:endParaRPr>
          </a:p>
        </p:txBody>
      </p:sp>
      <p:sp>
        <p:nvSpPr>
          <p:cNvPr id="9" name="Oval 8">
            <a:extLst>
              <a:ext uri="{FF2B5EF4-FFF2-40B4-BE49-F238E27FC236}">
                <a16:creationId xmlns:a16="http://schemas.microsoft.com/office/drawing/2014/main" id="{59F85401-C6E1-3120-4748-35C8DE4C4845}"/>
              </a:ext>
            </a:extLst>
          </p:cNvPr>
          <p:cNvSpPr/>
          <p:nvPr/>
        </p:nvSpPr>
        <p:spPr>
          <a:xfrm>
            <a:off x="9850015" y="2952035"/>
            <a:ext cx="720000" cy="720000"/>
          </a:xfrm>
          <a:prstGeom prst="ellipse">
            <a:avLst/>
          </a:prstGeom>
          <a:solidFill>
            <a:schemeClr val="bg1"/>
          </a:solidFill>
          <a:ln>
            <a:solidFill>
              <a:srgbClr val="8E5F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423">
              <a:defRPr/>
            </a:pPr>
            <a:endParaRPr lang="en-GB" sz="1801">
              <a:solidFill>
                <a:srgbClr val="FFFFFF"/>
              </a:solidFill>
              <a:latin typeface="Century Gothic" panose="020B0502020202020204" pitchFamily="34" charset="0"/>
            </a:endParaRPr>
          </a:p>
        </p:txBody>
      </p:sp>
      <p:sp>
        <p:nvSpPr>
          <p:cNvPr id="15" name="Text Placeholder 7">
            <a:extLst>
              <a:ext uri="{FF2B5EF4-FFF2-40B4-BE49-F238E27FC236}">
                <a16:creationId xmlns:a16="http://schemas.microsoft.com/office/drawing/2014/main" id="{AB8B36AC-BF3B-DFA4-BEA5-6242827A4DCB}"/>
              </a:ext>
            </a:extLst>
          </p:cNvPr>
          <p:cNvSpPr txBox="1">
            <a:spLocks/>
          </p:cNvSpPr>
          <p:nvPr/>
        </p:nvSpPr>
        <p:spPr>
          <a:xfrm>
            <a:off x="9858996" y="3705205"/>
            <a:ext cx="2041200" cy="2345598"/>
          </a:xfrm>
          <a:prstGeom prst="rect">
            <a:avLst/>
          </a:prstGeom>
        </p:spPr>
        <p:txBody>
          <a:bodyPr vert="horz" lIns="91440" tIns="45721" rIns="91440" bIns="45721" rtlCol="0" anchor="t">
            <a:normAutofit/>
          </a:bodyPr>
          <a:lstStyle>
            <a:lvl1pPr marL="541338" indent="-541338" algn="l" defTabSz="914400" rtl="0" eaLnBrk="1" latinLnBrk="0" hangingPunct="1">
              <a:lnSpc>
                <a:spcPct val="100000"/>
              </a:lnSpc>
              <a:spcBef>
                <a:spcPts val="1000"/>
              </a:spcBef>
              <a:buClr>
                <a:schemeClr val="tx1"/>
              </a:buClr>
              <a:buSzPct val="85000"/>
              <a:buFont typeface="Wingdings 3" panose="05040102010807070707" pitchFamily="18" charset="2"/>
              <a:buChar char=""/>
              <a:defRPr sz="2000" kern="1200">
                <a:solidFill>
                  <a:schemeClr val="tx1"/>
                </a:solidFill>
                <a:latin typeface="+mn-lt"/>
                <a:ea typeface="+mn-ea"/>
                <a:cs typeface="+mn-cs"/>
              </a:defRPr>
            </a:lvl1pPr>
            <a:lvl2pPr marL="717550" indent="-363538" algn="l" defTabSz="914400" rtl="0" eaLnBrk="1" latinLnBrk="0" hangingPunct="1">
              <a:lnSpc>
                <a:spcPct val="100000"/>
              </a:lnSpc>
              <a:spcBef>
                <a:spcPts val="500"/>
              </a:spcBef>
              <a:buClr>
                <a:schemeClr val="tx1"/>
              </a:buClr>
              <a:buSzPct val="85000"/>
              <a:buFont typeface="Wingdings 3" panose="05040102010807070707" pitchFamily="18" charset="2"/>
              <a:buChar char=""/>
              <a:defRPr sz="1800" kern="1200">
                <a:solidFill>
                  <a:schemeClr val="tx1"/>
                </a:solidFill>
                <a:latin typeface="+mn-lt"/>
                <a:ea typeface="+mn-ea"/>
                <a:cs typeface="+mn-cs"/>
              </a:defRPr>
            </a:lvl2pPr>
            <a:lvl3pPr marL="1071563" indent="-354013" algn="l" defTabSz="914400" rtl="0" eaLnBrk="1" latinLnBrk="0" hangingPunct="1">
              <a:lnSpc>
                <a:spcPct val="100000"/>
              </a:lnSpc>
              <a:spcBef>
                <a:spcPts val="500"/>
              </a:spcBef>
              <a:buClr>
                <a:schemeClr val="tx1"/>
              </a:buClr>
              <a:buSzPct val="85000"/>
              <a:buFont typeface="Wingdings 3" panose="05040102010807070707" pitchFamily="18" charset="2"/>
              <a:buChar char=""/>
              <a:defRPr sz="1600" kern="1200">
                <a:solidFill>
                  <a:schemeClr val="tx1"/>
                </a:solidFill>
                <a:latin typeface="+mn-lt"/>
                <a:ea typeface="+mn-ea"/>
                <a:cs typeface="+mn-cs"/>
              </a:defRPr>
            </a:lvl3pPr>
            <a:lvl4pPr marL="1169988" indent="-187325" algn="l" defTabSz="914400" rtl="0" eaLnBrk="1" latinLnBrk="0" hangingPunct="1">
              <a:lnSpc>
                <a:spcPct val="100000"/>
              </a:lnSpc>
              <a:spcBef>
                <a:spcPts val="500"/>
              </a:spcBef>
              <a:buClr>
                <a:schemeClr val="tx1"/>
              </a:buClr>
              <a:buSzPct val="85000"/>
              <a:buFont typeface="Wingdings 3" panose="05040102010807070707" pitchFamily="18" charset="2"/>
              <a:buChar char=""/>
              <a:defRPr sz="1400" kern="1200">
                <a:solidFill>
                  <a:schemeClr val="tx1"/>
                </a:solidFill>
                <a:latin typeface="+mn-lt"/>
                <a:ea typeface="+mn-ea"/>
                <a:cs typeface="+mn-cs"/>
              </a:defRPr>
            </a:lvl4pPr>
            <a:lvl5pPr marL="1524000" indent="-176213" algn="l" defTabSz="914400" rtl="0" eaLnBrk="1" latinLnBrk="0" hangingPunct="1">
              <a:lnSpc>
                <a:spcPct val="100000"/>
              </a:lnSpc>
              <a:spcBef>
                <a:spcPts val="500"/>
              </a:spcBef>
              <a:buClr>
                <a:schemeClr val="tx1"/>
              </a:buClr>
              <a:buSzPct val="85000"/>
              <a:buFont typeface="Wingdings 3" panose="05040102010807070707" pitchFamily="18" charset="2"/>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914423">
              <a:spcBef>
                <a:spcPts val="1001"/>
              </a:spcBef>
              <a:buClr>
                <a:srgbClr val="767879"/>
              </a:buClr>
              <a:buNone/>
              <a:defRPr/>
            </a:pPr>
            <a:r>
              <a:rPr lang="en-GB" sz="1400">
                <a:solidFill>
                  <a:srgbClr val="767879"/>
                </a:solidFill>
                <a:latin typeface="Century Gothic"/>
              </a:rPr>
              <a:t>Real-life case studies from member councils about where AI is already being adopted, with practical examples of the benefits it has provided. </a:t>
            </a:r>
            <a:br>
              <a:rPr lang="en-GB" sz="1400">
                <a:latin typeface="Century Gothic" panose="020B0502020202020204" pitchFamily="34" charset="0"/>
              </a:rPr>
            </a:br>
            <a:br>
              <a:rPr lang="en-GB" sz="1400">
                <a:latin typeface="Century Gothic" panose="020B0502020202020204" pitchFamily="34" charset="0"/>
              </a:rPr>
            </a:br>
            <a:endParaRPr lang="en-GB" sz="1401">
              <a:solidFill>
                <a:srgbClr val="767879"/>
              </a:solidFill>
              <a:latin typeface="Century Gothic" panose="020B0502020202020204" pitchFamily="34" charset="0"/>
            </a:endParaRPr>
          </a:p>
          <a:p>
            <a:pPr marL="0" indent="0" defTabSz="914423">
              <a:spcBef>
                <a:spcPts val="1001"/>
              </a:spcBef>
              <a:buClr>
                <a:srgbClr val="767879"/>
              </a:buClr>
              <a:buNone/>
              <a:defRPr/>
            </a:pPr>
            <a:endParaRPr lang="en-GB" sz="1401">
              <a:solidFill>
                <a:srgbClr val="767879"/>
              </a:solidFill>
              <a:latin typeface="Century Gothic" panose="020B0502020202020204" pitchFamily="34" charset="0"/>
            </a:endParaRPr>
          </a:p>
        </p:txBody>
      </p:sp>
      <p:sp>
        <p:nvSpPr>
          <p:cNvPr id="26" name="Rectangle 25">
            <a:extLst>
              <a:ext uri="{FF2B5EF4-FFF2-40B4-BE49-F238E27FC236}">
                <a16:creationId xmlns:a16="http://schemas.microsoft.com/office/drawing/2014/main" id="{A69D5AC0-FDB3-BCA1-516D-B5A7C6D17D93}"/>
              </a:ext>
            </a:extLst>
          </p:cNvPr>
          <p:cNvSpPr/>
          <p:nvPr/>
        </p:nvSpPr>
        <p:spPr>
          <a:xfrm>
            <a:off x="0" y="2234799"/>
            <a:ext cx="12192000" cy="504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801" b="1">
                <a:solidFill>
                  <a:srgbClr val="8C5F97"/>
                </a:solidFill>
                <a:latin typeface="Century Gothic" panose="020B0502020202020204" pitchFamily="34" charset="0"/>
              </a:rPr>
              <a:t>Content included in the Guidance Framework</a:t>
            </a:r>
          </a:p>
        </p:txBody>
      </p:sp>
      <p:pic>
        <p:nvPicPr>
          <p:cNvPr id="59" name="Graphic 58" descr="Key outline">
            <a:extLst>
              <a:ext uri="{FF2B5EF4-FFF2-40B4-BE49-F238E27FC236}">
                <a16:creationId xmlns:a16="http://schemas.microsoft.com/office/drawing/2014/main" id="{6E214C83-5961-0AA9-0119-02E30600366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844137" y="3024295"/>
            <a:ext cx="541947" cy="541947"/>
          </a:xfrm>
          <a:prstGeom prst="rect">
            <a:avLst/>
          </a:prstGeom>
        </p:spPr>
      </p:pic>
      <p:pic>
        <p:nvPicPr>
          <p:cNvPr id="69" name="Graphic 68" descr="Warning outline">
            <a:extLst>
              <a:ext uri="{FF2B5EF4-FFF2-40B4-BE49-F238E27FC236}">
                <a16:creationId xmlns:a16="http://schemas.microsoft.com/office/drawing/2014/main" id="{B9FBB2A6-116A-9903-E906-DEB37C02462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163839" y="3041907"/>
            <a:ext cx="541947" cy="541947"/>
          </a:xfrm>
          <a:prstGeom prst="rect">
            <a:avLst/>
          </a:prstGeom>
        </p:spPr>
      </p:pic>
      <p:pic>
        <p:nvPicPr>
          <p:cNvPr id="71" name="Graphic 70" descr="Scales of justice outline">
            <a:extLst>
              <a:ext uri="{FF2B5EF4-FFF2-40B4-BE49-F238E27FC236}">
                <a16:creationId xmlns:a16="http://schemas.microsoft.com/office/drawing/2014/main" id="{8EB8BB0F-4C89-2916-FEEB-3040E5037700}"/>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553294" y="3071463"/>
            <a:ext cx="541947" cy="541947"/>
          </a:xfrm>
          <a:prstGeom prst="rect">
            <a:avLst/>
          </a:prstGeom>
        </p:spPr>
      </p:pic>
      <p:pic>
        <p:nvPicPr>
          <p:cNvPr id="73" name="Graphic 72" descr="Magnifying glass outline">
            <a:extLst>
              <a:ext uri="{FF2B5EF4-FFF2-40B4-BE49-F238E27FC236}">
                <a16:creationId xmlns:a16="http://schemas.microsoft.com/office/drawing/2014/main" id="{7806B874-F759-44B4-452E-CBCC1276C98C}"/>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9939041" y="3039551"/>
            <a:ext cx="541947" cy="541947"/>
          </a:xfrm>
          <a:prstGeom prst="rect">
            <a:avLst/>
          </a:prstGeom>
        </p:spPr>
      </p:pic>
      <p:pic>
        <p:nvPicPr>
          <p:cNvPr id="75" name="Graphic 74" descr="Flowchart outline">
            <a:extLst>
              <a:ext uri="{FF2B5EF4-FFF2-40B4-BE49-F238E27FC236}">
                <a16:creationId xmlns:a16="http://schemas.microsoft.com/office/drawing/2014/main" id="{4376EB77-2250-0725-A4FD-493BD871BDC6}"/>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376206" y="3052940"/>
            <a:ext cx="541947" cy="541947"/>
          </a:xfrm>
          <a:prstGeom prst="rect">
            <a:avLst/>
          </a:prstGeom>
        </p:spPr>
      </p:pic>
      <p:sp>
        <p:nvSpPr>
          <p:cNvPr id="3" name="Slide Number Placeholder 3">
            <a:extLst>
              <a:ext uri="{FF2B5EF4-FFF2-40B4-BE49-F238E27FC236}">
                <a16:creationId xmlns:a16="http://schemas.microsoft.com/office/drawing/2014/main" id="{8DF0ED91-B2E6-C220-2307-D1A4EAA599F0}"/>
              </a:ext>
            </a:extLst>
          </p:cNvPr>
          <p:cNvSpPr>
            <a:spLocks noGrp="1"/>
          </p:cNvSpPr>
          <p:nvPr>
            <p:ph type="sldNum" sz="quarter" idx="4294967295"/>
          </p:nvPr>
        </p:nvSpPr>
        <p:spPr>
          <a:xfrm>
            <a:off x="9221789" y="6354431"/>
            <a:ext cx="2706687" cy="362282"/>
          </a:xfrm>
        </p:spPr>
        <p:txBody>
          <a:bodyPr/>
          <a:lstStyle/>
          <a:p>
            <a:pPr defTabSz="914423">
              <a:defRPr/>
            </a:pPr>
            <a:fld id="{6D317083-583A-4C42-B2C5-F5A08834B545}" type="slidenum">
              <a:rPr lang="en-GB"/>
              <a:pPr defTabSz="914423">
                <a:defRPr/>
              </a:pPr>
              <a:t>5</a:t>
            </a:fld>
            <a:endParaRPr lang="en-GB"/>
          </a:p>
        </p:txBody>
      </p:sp>
    </p:spTree>
    <p:extLst>
      <p:ext uri="{BB962C8B-B14F-4D97-AF65-F5344CB8AC3E}">
        <p14:creationId xmlns:p14="http://schemas.microsoft.com/office/powerpoint/2010/main" val="35707893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2D4039-37B0-F471-4BAE-4A548C249CD6}"/>
              </a:ext>
            </a:extLst>
          </p:cNvPr>
          <p:cNvSpPr>
            <a:spLocks noGrp="1"/>
          </p:cNvSpPr>
          <p:nvPr>
            <p:ph type="title"/>
          </p:nvPr>
        </p:nvSpPr>
        <p:spPr/>
        <p:txBody>
          <a:bodyPr>
            <a:normAutofit fontScale="90000"/>
          </a:bodyPr>
          <a:lstStyle/>
          <a:p>
            <a:r>
              <a:rPr lang="en-GB">
                <a:solidFill>
                  <a:srgbClr val="8C5F97"/>
                </a:solidFill>
              </a:rPr>
              <a:t>What is Artificial Intelligence?</a:t>
            </a:r>
          </a:p>
        </p:txBody>
      </p:sp>
      <p:sp>
        <p:nvSpPr>
          <p:cNvPr id="4" name="Slide Number Placeholder 3">
            <a:extLst>
              <a:ext uri="{FF2B5EF4-FFF2-40B4-BE49-F238E27FC236}">
                <a16:creationId xmlns:a16="http://schemas.microsoft.com/office/drawing/2014/main" id="{D3F9D283-5B9E-A981-2ABD-73FFBF8BB40F}"/>
              </a:ext>
            </a:extLst>
          </p:cNvPr>
          <p:cNvSpPr>
            <a:spLocks noGrp="1"/>
          </p:cNvSpPr>
          <p:nvPr>
            <p:ph type="sldNum" sz="quarter" idx="4294967295"/>
          </p:nvPr>
        </p:nvSpPr>
        <p:spPr>
          <a:xfrm>
            <a:off x="9221789" y="6354431"/>
            <a:ext cx="2706687" cy="362282"/>
          </a:xfrm>
        </p:spPr>
        <p:txBody>
          <a:bodyPr/>
          <a:lstStyle/>
          <a:p>
            <a:pPr defTabSz="914423">
              <a:defRPr/>
            </a:pPr>
            <a:fld id="{6D317083-583A-4C42-B2C5-F5A08834B545}" type="slidenum">
              <a:rPr lang="en-GB"/>
              <a:pPr defTabSz="914423">
                <a:defRPr/>
              </a:pPr>
              <a:t>6</a:t>
            </a:fld>
            <a:endParaRPr lang="en-GB"/>
          </a:p>
        </p:txBody>
      </p:sp>
      <p:pic>
        <p:nvPicPr>
          <p:cNvPr id="5" name="Picture 4">
            <a:extLst>
              <a:ext uri="{FF2B5EF4-FFF2-40B4-BE49-F238E27FC236}">
                <a16:creationId xmlns:a16="http://schemas.microsoft.com/office/drawing/2014/main" id="{A44B749C-F878-C4BD-DD0C-1B1F3E0315D7}"/>
              </a:ext>
            </a:extLst>
          </p:cNvPr>
          <p:cNvPicPr>
            <a:picLocks noChangeAspect="1"/>
          </p:cNvPicPr>
          <p:nvPr/>
        </p:nvPicPr>
        <p:blipFill rotWithShape="1">
          <a:blip r:embed="rId2"/>
          <a:srcRect l="1516" t="2519" r="1174" b="1424"/>
          <a:stretch/>
        </p:blipFill>
        <p:spPr>
          <a:xfrm>
            <a:off x="8714756" y="1806268"/>
            <a:ext cx="1433749" cy="1989514"/>
          </a:xfrm>
          <a:prstGeom prst="rect">
            <a:avLst/>
          </a:prstGeom>
          <a:ln>
            <a:solidFill>
              <a:schemeClr val="accent4"/>
            </a:solidFill>
          </a:ln>
        </p:spPr>
      </p:pic>
      <p:sp>
        <p:nvSpPr>
          <p:cNvPr id="6" name="TextBox 5">
            <a:extLst>
              <a:ext uri="{FF2B5EF4-FFF2-40B4-BE49-F238E27FC236}">
                <a16:creationId xmlns:a16="http://schemas.microsoft.com/office/drawing/2014/main" id="{877669A7-1C33-86EB-0811-DB174E8EFE4D}"/>
              </a:ext>
            </a:extLst>
          </p:cNvPr>
          <p:cNvSpPr txBox="1"/>
          <p:nvPr/>
        </p:nvSpPr>
        <p:spPr>
          <a:xfrm>
            <a:off x="534450" y="1769974"/>
            <a:ext cx="8135141" cy="2995820"/>
          </a:xfrm>
          <a:prstGeom prst="rect">
            <a:avLst/>
          </a:prstGeom>
          <a:noFill/>
        </p:spPr>
        <p:txBody>
          <a:bodyPr wrap="square">
            <a:spAutoFit/>
          </a:bodyPr>
          <a:lstStyle/>
          <a:p>
            <a:pPr defTabSz="914423">
              <a:defRPr/>
            </a:pPr>
            <a:r>
              <a:rPr lang="en-GB" sz="1400">
                <a:solidFill>
                  <a:srgbClr val="767879"/>
                </a:solidFill>
                <a:latin typeface="Century Gothic" panose="020B0502020202020204" pitchFamily="34" charset="0"/>
              </a:rPr>
              <a:t>The term Artificial Intelligence was coined in 1956, but AI has become more popular today thanks to increased data volumes, advanced algorithms, and improvements in computing power and storage. </a:t>
            </a:r>
          </a:p>
          <a:p>
            <a:pPr defTabSz="914423">
              <a:defRPr/>
            </a:pPr>
            <a:endParaRPr lang="en-GB" sz="1400">
              <a:solidFill>
                <a:srgbClr val="767879"/>
              </a:solidFill>
              <a:latin typeface="Century Gothic" panose="020B0502020202020204" pitchFamily="34" charset="0"/>
            </a:endParaRPr>
          </a:p>
          <a:p>
            <a:pPr defTabSz="914423">
              <a:defRPr/>
            </a:pPr>
            <a:r>
              <a:rPr lang="en-GB" sz="1400">
                <a:solidFill>
                  <a:srgbClr val="767879"/>
                </a:solidFill>
                <a:latin typeface="Century Gothic" panose="020B0502020202020204" pitchFamily="34" charset="0"/>
              </a:rPr>
              <a:t>Artificial Intelligence as a term can mean a lot of things – no single definition is going to be suitable for every scenario. </a:t>
            </a:r>
          </a:p>
          <a:p>
            <a:pPr defTabSz="914423">
              <a:defRPr/>
            </a:pPr>
            <a:endParaRPr lang="en-GB" sz="1400">
              <a:solidFill>
                <a:srgbClr val="767879"/>
              </a:solidFill>
              <a:latin typeface="Century Gothic" panose="020B0502020202020204" pitchFamily="34" charset="0"/>
            </a:endParaRPr>
          </a:p>
          <a:p>
            <a:pPr defTabSz="914423">
              <a:defRPr/>
            </a:pPr>
            <a:r>
              <a:rPr lang="en-GB" sz="1400">
                <a:solidFill>
                  <a:srgbClr val="767879"/>
                </a:solidFill>
                <a:latin typeface="Century Gothic" panose="020B0502020202020204" pitchFamily="34" charset="0"/>
              </a:rPr>
              <a:t>AI is constantly evolving but generally it:</a:t>
            </a:r>
          </a:p>
          <a:p>
            <a:pPr marL="541351" indent="-541351" defTabSz="914423">
              <a:spcBef>
                <a:spcPts val="1001"/>
              </a:spcBef>
              <a:buClr>
                <a:srgbClr val="767879"/>
              </a:buClr>
              <a:buSzPct val="85000"/>
              <a:buFont typeface="Wingdings 3" panose="05040102010807070707" pitchFamily="18" charset="2"/>
              <a:buChar char=""/>
              <a:defRPr/>
            </a:pPr>
            <a:r>
              <a:rPr lang="en-GB" sz="1400">
                <a:solidFill>
                  <a:srgbClr val="767879"/>
                </a:solidFill>
                <a:latin typeface="Century Gothic" panose="020B0502020202020204" pitchFamily="34" charset="0"/>
              </a:rPr>
              <a:t>involves machines using statistics to find patterns in large amounts of data.</a:t>
            </a:r>
          </a:p>
          <a:p>
            <a:pPr marL="541351" indent="-541351" defTabSz="914423">
              <a:spcBef>
                <a:spcPts val="1001"/>
              </a:spcBef>
              <a:buClr>
                <a:srgbClr val="767879"/>
              </a:buClr>
              <a:buSzPct val="85000"/>
              <a:buFont typeface="Wingdings 3" panose="05040102010807070707" pitchFamily="18" charset="2"/>
              <a:buChar char=""/>
              <a:defRPr/>
            </a:pPr>
            <a:r>
              <a:rPr lang="en-GB" sz="1400">
                <a:solidFill>
                  <a:srgbClr val="767879"/>
                </a:solidFill>
                <a:latin typeface="Century Gothic" panose="020B0502020202020204" pitchFamily="34" charset="0"/>
              </a:rPr>
              <a:t>is the ability to perform repetitive tasks with data without for need for constant human guidance .</a:t>
            </a:r>
          </a:p>
          <a:p>
            <a:pPr defTabSz="914423">
              <a:defRPr/>
            </a:pPr>
            <a:endParaRPr lang="en-GB" sz="1801">
              <a:solidFill>
                <a:srgbClr val="767879"/>
              </a:solidFill>
              <a:latin typeface="Century Gothic" panose="020B0502020202020204" pitchFamily="34" charset="0"/>
            </a:endParaRPr>
          </a:p>
        </p:txBody>
      </p:sp>
      <p:sp>
        <p:nvSpPr>
          <p:cNvPr id="7" name="TextBox 6">
            <a:extLst>
              <a:ext uri="{FF2B5EF4-FFF2-40B4-BE49-F238E27FC236}">
                <a16:creationId xmlns:a16="http://schemas.microsoft.com/office/drawing/2014/main" id="{E47E87EB-8339-21FE-CFC8-2F3B13FC6961}"/>
              </a:ext>
            </a:extLst>
          </p:cNvPr>
          <p:cNvSpPr txBox="1"/>
          <p:nvPr/>
        </p:nvSpPr>
        <p:spPr>
          <a:xfrm>
            <a:off x="534451" y="1198923"/>
            <a:ext cx="2972656" cy="369460"/>
          </a:xfrm>
          <a:prstGeom prst="rect">
            <a:avLst/>
          </a:prstGeom>
          <a:noFill/>
        </p:spPr>
        <p:txBody>
          <a:bodyPr wrap="square">
            <a:spAutoFit/>
          </a:bodyPr>
          <a:lstStyle/>
          <a:p>
            <a:pPr defTabSz="914423">
              <a:defRPr/>
            </a:pPr>
            <a:r>
              <a:rPr lang="en-GB" sz="1801" b="1">
                <a:solidFill>
                  <a:srgbClr val="767879"/>
                </a:solidFill>
                <a:latin typeface="Century Gothic" panose="020B0502020202020204" pitchFamily="34" charset="0"/>
              </a:rPr>
              <a:t>Defining AI</a:t>
            </a:r>
          </a:p>
        </p:txBody>
      </p:sp>
      <p:sp>
        <p:nvSpPr>
          <p:cNvPr id="8" name="TextBox 7">
            <a:hlinkClick r:id="rId3"/>
            <a:extLst>
              <a:ext uri="{FF2B5EF4-FFF2-40B4-BE49-F238E27FC236}">
                <a16:creationId xmlns:a16="http://schemas.microsoft.com/office/drawing/2014/main" id="{F3A85EB1-FD9C-B687-D13A-2F4A355594CF}"/>
              </a:ext>
            </a:extLst>
          </p:cNvPr>
          <p:cNvSpPr txBox="1"/>
          <p:nvPr/>
        </p:nvSpPr>
        <p:spPr>
          <a:xfrm>
            <a:off x="10258264" y="2353178"/>
            <a:ext cx="1821260" cy="954620"/>
          </a:xfrm>
          <a:prstGeom prst="rect">
            <a:avLst/>
          </a:prstGeom>
          <a:noFill/>
        </p:spPr>
        <p:txBody>
          <a:bodyPr wrap="square" rtlCol="0">
            <a:spAutoFit/>
          </a:bodyPr>
          <a:lstStyle/>
          <a:p>
            <a:pPr defTabSz="914423">
              <a:defRPr/>
            </a:pPr>
            <a:r>
              <a:rPr lang="en-GB" sz="1401" u="sng">
                <a:solidFill>
                  <a:srgbClr val="5796AD">
                    <a:lumMod val="75000"/>
                  </a:srgbClr>
                </a:solidFill>
                <a:latin typeface="Century Gothic" panose="020B0502020202020204" pitchFamily="34" charset="0"/>
              </a:rPr>
              <a:t>HM Government, National AI Strategy, September 2021 </a:t>
            </a:r>
          </a:p>
        </p:txBody>
      </p:sp>
      <p:sp>
        <p:nvSpPr>
          <p:cNvPr id="9" name="Rectangle: Rounded Corners 8">
            <a:extLst>
              <a:ext uri="{FF2B5EF4-FFF2-40B4-BE49-F238E27FC236}">
                <a16:creationId xmlns:a16="http://schemas.microsoft.com/office/drawing/2014/main" id="{FC77D9C6-30C7-E0AD-70FF-352F57975E87}"/>
              </a:ext>
            </a:extLst>
          </p:cNvPr>
          <p:cNvSpPr/>
          <p:nvPr/>
        </p:nvSpPr>
        <p:spPr>
          <a:xfrm>
            <a:off x="262173" y="971388"/>
            <a:ext cx="11666302" cy="5061112"/>
          </a:xfrm>
          <a:prstGeom prst="roundRect">
            <a:avLst>
              <a:gd name="adj" fmla="val 4554"/>
            </a:avLst>
          </a:prstGeom>
          <a:noFill/>
          <a:ln>
            <a:solidFill>
              <a:schemeClr val="accent4">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423">
              <a:defRPr/>
            </a:pPr>
            <a:endParaRPr lang="en-GB" sz="1801">
              <a:solidFill>
                <a:srgbClr val="FFFFFF"/>
              </a:solidFill>
              <a:latin typeface="Century Gothic" panose="020B0502020202020204" pitchFamily="34" charset="0"/>
            </a:endParaRPr>
          </a:p>
        </p:txBody>
      </p:sp>
      <p:sp>
        <p:nvSpPr>
          <p:cNvPr id="16" name="TextBox 15">
            <a:extLst>
              <a:ext uri="{FF2B5EF4-FFF2-40B4-BE49-F238E27FC236}">
                <a16:creationId xmlns:a16="http://schemas.microsoft.com/office/drawing/2014/main" id="{259B6178-BDB7-3EF5-8023-B86E4A88C501}"/>
              </a:ext>
            </a:extLst>
          </p:cNvPr>
          <p:cNvSpPr txBox="1"/>
          <p:nvPr/>
        </p:nvSpPr>
        <p:spPr>
          <a:xfrm>
            <a:off x="534451" y="4992854"/>
            <a:ext cx="11090715" cy="523220"/>
          </a:xfrm>
          <a:prstGeom prst="rect">
            <a:avLst/>
          </a:prstGeom>
          <a:noFill/>
        </p:spPr>
        <p:txBody>
          <a:bodyPr wrap="square">
            <a:spAutoFit/>
          </a:bodyPr>
          <a:lstStyle/>
          <a:p>
            <a:pPr defTabSz="914423">
              <a:defRPr/>
            </a:pPr>
            <a:r>
              <a:rPr lang="en-GB" sz="1400">
                <a:solidFill>
                  <a:srgbClr val="767879"/>
                </a:solidFill>
                <a:latin typeface="Century Gothic" panose="020B0502020202020204" pitchFamily="34" charset="0"/>
              </a:rPr>
              <a:t>The government’s National AI Strategy is using the following definition: </a:t>
            </a:r>
            <a:r>
              <a:rPr lang="en-GB" sz="1400" b="1" i="1">
                <a:solidFill>
                  <a:srgbClr val="009CB4"/>
                </a:solidFill>
                <a:latin typeface="Century Gothic" panose="020B0502020202020204" pitchFamily="34" charset="0"/>
              </a:rPr>
              <a:t>“Machines that perform tasks normally requiring human intelligence, especially when the machines learn from data how to do those tasks.” </a:t>
            </a:r>
          </a:p>
        </p:txBody>
      </p:sp>
    </p:spTree>
    <p:extLst>
      <p:ext uri="{BB962C8B-B14F-4D97-AF65-F5344CB8AC3E}">
        <p14:creationId xmlns:p14="http://schemas.microsoft.com/office/powerpoint/2010/main" val="19319467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69D14-8D06-D898-80D3-5475895A04C8}"/>
              </a:ext>
            </a:extLst>
          </p:cNvPr>
          <p:cNvSpPr>
            <a:spLocks noGrp="1"/>
          </p:cNvSpPr>
          <p:nvPr>
            <p:ph type="title"/>
          </p:nvPr>
        </p:nvSpPr>
        <p:spPr/>
        <p:txBody>
          <a:bodyPr>
            <a:normAutofit fontScale="90000"/>
          </a:bodyPr>
          <a:lstStyle/>
          <a:p>
            <a:r>
              <a:rPr lang="en-GB">
                <a:solidFill>
                  <a:srgbClr val="8C5F97"/>
                </a:solidFill>
              </a:rPr>
              <a:t>How does AI work?</a:t>
            </a:r>
          </a:p>
        </p:txBody>
      </p:sp>
      <p:sp>
        <p:nvSpPr>
          <p:cNvPr id="4" name="Slide Number Placeholder 3">
            <a:extLst>
              <a:ext uri="{FF2B5EF4-FFF2-40B4-BE49-F238E27FC236}">
                <a16:creationId xmlns:a16="http://schemas.microsoft.com/office/drawing/2014/main" id="{00EA754C-475E-7D83-C5AE-F3BBB3237259}"/>
              </a:ext>
            </a:extLst>
          </p:cNvPr>
          <p:cNvSpPr>
            <a:spLocks noGrp="1"/>
          </p:cNvSpPr>
          <p:nvPr>
            <p:ph type="sldNum" sz="quarter" idx="4294967295"/>
          </p:nvPr>
        </p:nvSpPr>
        <p:spPr>
          <a:xfrm>
            <a:off x="9221789" y="6354431"/>
            <a:ext cx="2706687" cy="362282"/>
          </a:xfrm>
        </p:spPr>
        <p:txBody>
          <a:bodyPr/>
          <a:lstStyle/>
          <a:p>
            <a:pPr defTabSz="914423">
              <a:defRPr/>
            </a:pPr>
            <a:fld id="{6D317083-583A-4C42-B2C5-F5A08834B545}" type="slidenum">
              <a:rPr lang="en-GB"/>
              <a:pPr defTabSz="914423">
                <a:defRPr/>
              </a:pPr>
              <a:t>7</a:t>
            </a:fld>
            <a:endParaRPr lang="en-GB"/>
          </a:p>
        </p:txBody>
      </p:sp>
      <p:sp>
        <p:nvSpPr>
          <p:cNvPr id="10" name="Rectangle: Rounded Corners 9">
            <a:extLst>
              <a:ext uri="{FF2B5EF4-FFF2-40B4-BE49-F238E27FC236}">
                <a16:creationId xmlns:a16="http://schemas.microsoft.com/office/drawing/2014/main" id="{BA9400A5-CB99-FD15-50DF-8DE70A1A3C0C}"/>
              </a:ext>
            </a:extLst>
          </p:cNvPr>
          <p:cNvSpPr/>
          <p:nvPr/>
        </p:nvSpPr>
        <p:spPr>
          <a:xfrm>
            <a:off x="274158" y="944058"/>
            <a:ext cx="11584166" cy="5063042"/>
          </a:xfrm>
          <a:prstGeom prst="roundRect">
            <a:avLst>
              <a:gd name="adj" fmla="val 4554"/>
            </a:avLst>
          </a:prstGeom>
          <a:noFill/>
          <a:ln>
            <a:solidFill>
              <a:schemeClr val="accent4">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914423" lvl="2" defTabSz="914423">
              <a:defRPr/>
            </a:pPr>
            <a:r>
              <a:rPr lang="en-GB" sz="1801" b="1">
                <a:solidFill>
                  <a:srgbClr val="FFFFFF"/>
                </a:solidFill>
                <a:latin typeface="Century Gothic" panose="020B0502020202020204" pitchFamily="34" charset="0"/>
              </a:rPr>
              <a:t>Machine learning </a:t>
            </a:r>
            <a:r>
              <a:rPr lang="en-GB" sz="1801">
                <a:solidFill>
                  <a:srgbClr val="FFFFFF"/>
                </a:solidFill>
                <a:latin typeface="Century Gothic" panose="020B0502020202020204" pitchFamily="34" charset="0"/>
              </a:rPr>
              <a:t>refers to the application of AI which lets computer systems or programmes show results based on experience. The machine is provided with data and uses algorithms and statistical techniques to discover various patterns in the data and conduct specific tasks. </a:t>
            </a:r>
          </a:p>
          <a:p>
            <a:pPr marL="914423" lvl="2" defTabSz="914423">
              <a:defRPr/>
            </a:pPr>
            <a:endParaRPr lang="en-GB" sz="1801" b="1">
              <a:solidFill>
                <a:srgbClr val="FFFFFF"/>
              </a:solidFill>
              <a:latin typeface="Century Gothic" panose="020B0502020202020204" pitchFamily="34" charset="0"/>
            </a:endParaRPr>
          </a:p>
          <a:p>
            <a:pPr marL="914423" lvl="2" defTabSz="914423">
              <a:defRPr/>
            </a:pPr>
            <a:r>
              <a:rPr lang="en-GB" sz="1801" b="1">
                <a:solidFill>
                  <a:srgbClr val="FFFFFF"/>
                </a:solidFill>
                <a:latin typeface="Century Gothic" panose="020B0502020202020204" pitchFamily="34" charset="0"/>
              </a:rPr>
              <a:t>Deep learning </a:t>
            </a:r>
            <a:r>
              <a:rPr lang="en-GB" sz="1801">
                <a:solidFill>
                  <a:srgbClr val="FFFFFF"/>
                </a:solidFill>
                <a:latin typeface="Century Gothic" panose="020B0502020202020204" pitchFamily="34" charset="0"/>
              </a:rPr>
              <a:t>is a form of machine learning which uses AI neural networks to process information and make inferences. This allows AI to learn and improve through data processing. </a:t>
            </a:r>
          </a:p>
        </p:txBody>
      </p:sp>
      <p:sp>
        <p:nvSpPr>
          <p:cNvPr id="12" name="TextBox 11">
            <a:extLst>
              <a:ext uri="{FF2B5EF4-FFF2-40B4-BE49-F238E27FC236}">
                <a16:creationId xmlns:a16="http://schemas.microsoft.com/office/drawing/2014/main" id="{94B85329-F89E-1D0D-3E67-81F33236FA6E}"/>
              </a:ext>
            </a:extLst>
          </p:cNvPr>
          <p:cNvSpPr txBox="1"/>
          <p:nvPr/>
        </p:nvSpPr>
        <p:spPr>
          <a:xfrm>
            <a:off x="571414" y="1087186"/>
            <a:ext cx="2972656" cy="400110"/>
          </a:xfrm>
          <a:prstGeom prst="rect">
            <a:avLst/>
          </a:prstGeom>
          <a:noFill/>
        </p:spPr>
        <p:txBody>
          <a:bodyPr wrap="square">
            <a:spAutoFit/>
          </a:bodyPr>
          <a:lstStyle/>
          <a:p>
            <a:pPr defTabSz="914423">
              <a:defRPr/>
            </a:pPr>
            <a:r>
              <a:rPr lang="en-GB" sz="2000" b="1">
                <a:solidFill>
                  <a:srgbClr val="767879"/>
                </a:solidFill>
                <a:latin typeface="Century Gothic" panose="020B0502020202020204" pitchFamily="34" charset="0"/>
              </a:rPr>
              <a:t>Understanding AI</a:t>
            </a:r>
          </a:p>
        </p:txBody>
      </p:sp>
      <p:sp>
        <p:nvSpPr>
          <p:cNvPr id="14" name="TextBox 13">
            <a:extLst>
              <a:ext uri="{FF2B5EF4-FFF2-40B4-BE49-F238E27FC236}">
                <a16:creationId xmlns:a16="http://schemas.microsoft.com/office/drawing/2014/main" id="{EE90A368-5E35-7F5E-30F9-53A5DACF90B9}"/>
              </a:ext>
            </a:extLst>
          </p:cNvPr>
          <p:cNvSpPr txBox="1"/>
          <p:nvPr/>
        </p:nvSpPr>
        <p:spPr>
          <a:xfrm>
            <a:off x="571415" y="1703192"/>
            <a:ext cx="11132906" cy="738664"/>
          </a:xfrm>
          <a:prstGeom prst="rect">
            <a:avLst/>
          </a:prstGeom>
          <a:noFill/>
        </p:spPr>
        <p:txBody>
          <a:bodyPr wrap="square" lIns="91440" tIns="45720" rIns="91440" bIns="45720" anchor="t">
            <a:spAutoFit/>
          </a:bodyPr>
          <a:lstStyle/>
          <a:p>
            <a:pPr defTabSz="914423">
              <a:defRPr/>
            </a:pPr>
            <a:r>
              <a:rPr lang="en-GB" sz="1400">
                <a:solidFill>
                  <a:srgbClr val="767879"/>
                </a:solidFill>
                <a:latin typeface="Century Gothic"/>
              </a:rPr>
              <a:t>AI systems are trained on huge amounts of information. They learn to recognise patterns in it to make informed decisions and carry out tasks such as having human-like conversations or making predictions. To do this, AI is powered through tools such as “machine learning” and “deep learning” enabling it to perform given tasks in a way similar to the human mind.</a:t>
            </a:r>
          </a:p>
        </p:txBody>
      </p:sp>
      <p:sp>
        <p:nvSpPr>
          <p:cNvPr id="9" name="Oval 8">
            <a:extLst>
              <a:ext uri="{FF2B5EF4-FFF2-40B4-BE49-F238E27FC236}">
                <a16:creationId xmlns:a16="http://schemas.microsoft.com/office/drawing/2014/main" id="{E4E34477-F7F0-0264-FB6D-A2D73938F5DB}"/>
              </a:ext>
            </a:extLst>
          </p:cNvPr>
          <p:cNvSpPr/>
          <p:nvPr/>
        </p:nvSpPr>
        <p:spPr>
          <a:xfrm>
            <a:off x="577668" y="2802803"/>
            <a:ext cx="900000" cy="900000"/>
          </a:xfrm>
          <a:prstGeom prst="ellipse">
            <a:avLst/>
          </a:prstGeom>
          <a:solidFill>
            <a:srgbClr val="00A2D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423">
              <a:defRPr/>
            </a:pPr>
            <a:endParaRPr lang="en-GB" sz="1801">
              <a:solidFill>
                <a:srgbClr val="FFFFFF"/>
              </a:solidFill>
              <a:latin typeface="Century Gothic" panose="020B0502020202020204" pitchFamily="34" charset="0"/>
            </a:endParaRPr>
          </a:p>
        </p:txBody>
      </p:sp>
      <p:pic>
        <p:nvPicPr>
          <p:cNvPr id="8" name="Graphic 7" descr="Remote learning science with solid fill">
            <a:extLst>
              <a:ext uri="{FF2B5EF4-FFF2-40B4-BE49-F238E27FC236}">
                <a16:creationId xmlns:a16="http://schemas.microsoft.com/office/drawing/2014/main" id="{62BA0E2D-D3B9-56DB-6F81-B43E4AE6F0C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67668" y="2892803"/>
            <a:ext cx="720000" cy="720000"/>
          </a:xfrm>
          <a:prstGeom prst="rect">
            <a:avLst/>
          </a:prstGeom>
        </p:spPr>
      </p:pic>
      <p:sp>
        <p:nvSpPr>
          <p:cNvPr id="11" name="Oval 10">
            <a:extLst>
              <a:ext uri="{FF2B5EF4-FFF2-40B4-BE49-F238E27FC236}">
                <a16:creationId xmlns:a16="http://schemas.microsoft.com/office/drawing/2014/main" id="{B6EB25DD-1DC8-D128-494B-D943A8D834D4}"/>
              </a:ext>
            </a:extLst>
          </p:cNvPr>
          <p:cNvSpPr/>
          <p:nvPr/>
        </p:nvSpPr>
        <p:spPr>
          <a:xfrm>
            <a:off x="571414" y="3934203"/>
            <a:ext cx="900000" cy="900000"/>
          </a:xfrm>
          <a:prstGeom prst="ellipse">
            <a:avLst/>
          </a:prstGeom>
          <a:solidFill>
            <a:srgbClr val="00A2D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423">
              <a:defRPr/>
            </a:pPr>
            <a:endParaRPr lang="en-GB" sz="1801">
              <a:solidFill>
                <a:srgbClr val="FFFFFF"/>
              </a:solidFill>
              <a:latin typeface="Century Gothic" panose="020B0502020202020204" pitchFamily="34" charset="0"/>
            </a:endParaRPr>
          </a:p>
        </p:txBody>
      </p:sp>
      <p:pic>
        <p:nvPicPr>
          <p:cNvPr id="15" name="Graphic 14" descr="Artificial Intelligence with solid fill">
            <a:extLst>
              <a:ext uri="{FF2B5EF4-FFF2-40B4-BE49-F238E27FC236}">
                <a16:creationId xmlns:a16="http://schemas.microsoft.com/office/drawing/2014/main" id="{AF21643D-8E40-C90A-6E13-1AAFE7C665F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61414" y="4000021"/>
            <a:ext cx="720000" cy="720000"/>
          </a:xfrm>
          <a:prstGeom prst="rect">
            <a:avLst/>
          </a:prstGeom>
        </p:spPr>
      </p:pic>
      <p:sp>
        <p:nvSpPr>
          <p:cNvPr id="17" name="TextBox 16">
            <a:extLst>
              <a:ext uri="{FF2B5EF4-FFF2-40B4-BE49-F238E27FC236}">
                <a16:creationId xmlns:a16="http://schemas.microsoft.com/office/drawing/2014/main" id="{246F3ABC-1EB3-2D63-8726-1C88DCEFF4A8}"/>
              </a:ext>
            </a:extLst>
          </p:cNvPr>
          <p:cNvSpPr txBox="1"/>
          <p:nvPr/>
        </p:nvSpPr>
        <p:spPr>
          <a:xfrm>
            <a:off x="661414" y="2898882"/>
            <a:ext cx="11042908" cy="1815882"/>
          </a:xfrm>
          <a:prstGeom prst="rect">
            <a:avLst/>
          </a:prstGeom>
          <a:noFill/>
        </p:spPr>
        <p:txBody>
          <a:bodyPr wrap="square">
            <a:spAutoFit/>
          </a:bodyPr>
          <a:lstStyle/>
          <a:p>
            <a:pPr marL="914423" lvl="2" defTabSz="914423">
              <a:defRPr/>
            </a:pPr>
            <a:r>
              <a:rPr lang="en-GB" sz="1400" b="1">
                <a:solidFill>
                  <a:srgbClr val="767879"/>
                </a:solidFill>
                <a:latin typeface="Century Gothic" panose="020B0502020202020204" pitchFamily="34" charset="0"/>
              </a:rPr>
              <a:t>Machine learning </a:t>
            </a:r>
            <a:r>
              <a:rPr lang="en-GB" sz="1400">
                <a:solidFill>
                  <a:srgbClr val="767879"/>
                </a:solidFill>
                <a:latin typeface="Century Gothic" panose="020B0502020202020204" pitchFamily="34" charset="0"/>
              </a:rPr>
              <a:t>refers to the application of AI which lets computer systems or programmes show results based on experience. The machine is provided with data and uses algorithms and statistical techniques to discover various patterns in the data and conduct specific tasks. </a:t>
            </a:r>
            <a:endParaRPr lang="en-GB" sz="1400" b="1">
              <a:solidFill>
                <a:srgbClr val="767879"/>
              </a:solidFill>
              <a:latin typeface="Century Gothic" panose="020B0502020202020204" pitchFamily="34" charset="0"/>
            </a:endParaRPr>
          </a:p>
          <a:p>
            <a:pPr marL="914423" lvl="2" defTabSz="914423">
              <a:defRPr/>
            </a:pPr>
            <a:endParaRPr lang="en-GB" sz="1400" b="1">
              <a:solidFill>
                <a:srgbClr val="767879"/>
              </a:solidFill>
              <a:latin typeface="Century Gothic" panose="020B0502020202020204" pitchFamily="34" charset="0"/>
            </a:endParaRPr>
          </a:p>
          <a:p>
            <a:pPr marL="914423" lvl="2" defTabSz="914423">
              <a:defRPr/>
            </a:pPr>
            <a:endParaRPr lang="en-GB" sz="1400" b="1">
              <a:solidFill>
                <a:srgbClr val="767879"/>
              </a:solidFill>
              <a:latin typeface="Century Gothic" panose="020B0502020202020204" pitchFamily="34" charset="0"/>
            </a:endParaRPr>
          </a:p>
          <a:p>
            <a:pPr marL="914423" lvl="2" defTabSz="914423">
              <a:defRPr/>
            </a:pPr>
            <a:endParaRPr lang="en-GB" sz="1400" b="1">
              <a:solidFill>
                <a:srgbClr val="767879"/>
              </a:solidFill>
              <a:latin typeface="Century Gothic" panose="020B0502020202020204" pitchFamily="34" charset="0"/>
            </a:endParaRPr>
          </a:p>
          <a:p>
            <a:pPr marL="914423" lvl="2" defTabSz="914423">
              <a:defRPr/>
            </a:pPr>
            <a:r>
              <a:rPr lang="en-GB" sz="1400" b="1">
                <a:solidFill>
                  <a:srgbClr val="767879"/>
                </a:solidFill>
                <a:latin typeface="Century Gothic" panose="020B0502020202020204" pitchFamily="34" charset="0"/>
              </a:rPr>
              <a:t>Deep learning </a:t>
            </a:r>
            <a:r>
              <a:rPr lang="en-GB" sz="1400">
                <a:solidFill>
                  <a:srgbClr val="767879"/>
                </a:solidFill>
                <a:latin typeface="Century Gothic" panose="020B0502020202020204" pitchFamily="34" charset="0"/>
              </a:rPr>
              <a:t>is a form of machine learning which uses AI ‘neural networks’ to process information and make inferences. This allows AI to learn and improve through data processing. </a:t>
            </a:r>
          </a:p>
        </p:txBody>
      </p:sp>
      <p:sp>
        <p:nvSpPr>
          <p:cNvPr id="19" name="TextBox 18">
            <a:extLst>
              <a:ext uri="{FF2B5EF4-FFF2-40B4-BE49-F238E27FC236}">
                <a16:creationId xmlns:a16="http://schemas.microsoft.com/office/drawing/2014/main" id="{0F3ADF4E-AEA4-67EC-7E54-41D649C6CA67}"/>
              </a:ext>
            </a:extLst>
          </p:cNvPr>
          <p:cNvSpPr txBox="1"/>
          <p:nvPr/>
        </p:nvSpPr>
        <p:spPr>
          <a:xfrm>
            <a:off x="571414" y="5123258"/>
            <a:ext cx="11219174" cy="523220"/>
          </a:xfrm>
          <a:prstGeom prst="rect">
            <a:avLst/>
          </a:prstGeom>
          <a:noFill/>
        </p:spPr>
        <p:txBody>
          <a:bodyPr wrap="square" lIns="91440" tIns="45720" rIns="91440" bIns="45720" anchor="t">
            <a:spAutoFit/>
          </a:bodyPr>
          <a:lstStyle/>
          <a:p>
            <a:pPr defTabSz="914423">
              <a:defRPr/>
            </a:pPr>
            <a:r>
              <a:rPr lang="en-GB" sz="1400">
                <a:solidFill>
                  <a:srgbClr val="767879"/>
                </a:solidFill>
                <a:latin typeface="Century Gothic"/>
              </a:rPr>
              <a:t>In addition to machine and deep learning, AI systems often require robotics, cognitive computing skills, language process, and computer vision to enable models to imitate the way the human brain works while performing complex tasks. </a:t>
            </a:r>
            <a:endParaRPr lang="en-GB" sz="1400" b="1">
              <a:solidFill>
                <a:srgbClr val="767879"/>
              </a:solidFill>
              <a:latin typeface="Century Gothic"/>
            </a:endParaRPr>
          </a:p>
        </p:txBody>
      </p:sp>
    </p:spTree>
    <p:extLst>
      <p:ext uri="{BB962C8B-B14F-4D97-AF65-F5344CB8AC3E}">
        <p14:creationId xmlns:p14="http://schemas.microsoft.com/office/powerpoint/2010/main" val="26491655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FA8F9B5-10E8-3E1E-E875-857B31D5B5BA}"/>
              </a:ext>
            </a:extLst>
          </p:cNvPr>
          <p:cNvSpPr>
            <a:spLocks noGrp="1"/>
          </p:cNvSpPr>
          <p:nvPr>
            <p:ph type="title"/>
          </p:nvPr>
        </p:nvSpPr>
        <p:spPr>
          <a:xfrm>
            <a:off x="4792163" y="2961167"/>
            <a:ext cx="6179730" cy="935665"/>
          </a:xfrm>
        </p:spPr>
        <p:txBody>
          <a:bodyPr>
            <a:normAutofit fontScale="90000"/>
          </a:bodyPr>
          <a:lstStyle/>
          <a:p>
            <a:r>
              <a:rPr lang="en-GB">
                <a:solidFill>
                  <a:srgbClr val="8C5F97"/>
                </a:solidFill>
              </a:rPr>
              <a:t>Main use cases and opportunities</a:t>
            </a:r>
          </a:p>
        </p:txBody>
      </p:sp>
      <p:sp>
        <p:nvSpPr>
          <p:cNvPr id="4" name="Slide Number Placeholder 3">
            <a:extLst>
              <a:ext uri="{FF2B5EF4-FFF2-40B4-BE49-F238E27FC236}">
                <a16:creationId xmlns:a16="http://schemas.microsoft.com/office/drawing/2014/main" id="{A3B1C70B-A972-62AD-83E9-38FEDB31B70F}"/>
              </a:ext>
            </a:extLst>
          </p:cNvPr>
          <p:cNvSpPr>
            <a:spLocks noGrp="1"/>
          </p:cNvSpPr>
          <p:nvPr>
            <p:ph type="sldNum" sz="quarter" idx="4294967295"/>
          </p:nvPr>
        </p:nvSpPr>
        <p:spPr>
          <a:xfrm>
            <a:off x="9485313" y="6354763"/>
            <a:ext cx="2706687" cy="361950"/>
          </a:xfrm>
        </p:spPr>
        <p:txBody>
          <a:bodyPr/>
          <a:lstStyle/>
          <a:p>
            <a:pPr defTabSz="914423">
              <a:defRPr/>
            </a:pPr>
            <a:fld id="{6D317083-583A-4C42-B2C5-F5A08834B545}" type="slidenum">
              <a:rPr lang="en-GB">
                <a:solidFill>
                  <a:srgbClr val="767879">
                    <a:tint val="75000"/>
                  </a:srgbClr>
                </a:solidFill>
              </a:rPr>
              <a:pPr defTabSz="914423">
                <a:defRPr/>
              </a:pPr>
              <a:t>8</a:t>
            </a:fld>
            <a:endParaRPr lang="en-GB">
              <a:solidFill>
                <a:srgbClr val="767879">
                  <a:tint val="75000"/>
                </a:srgbClr>
              </a:solidFill>
            </a:endParaRPr>
          </a:p>
        </p:txBody>
      </p:sp>
    </p:spTree>
    <p:extLst>
      <p:ext uri="{BB962C8B-B14F-4D97-AF65-F5344CB8AC3E}">
        <p14:creationId xmlns:p14="http://schemas.microsoft.com/office/powerpoint/2010/main" val="19983811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27F1D-F549-3ACD-8579-B715EEDC296A}"/>
              </a:ext>
            </a:extLst>
          </p:cNvPr>
          <p:cNvSpPr>
            <a:spLocks noGrp="1"/>
          </p:cNvSpPr>
          <p:nvPr>
            <p:ph type="title"/>
          </p:nvPr>
        </p:nvSpPr>
        <p:spPr/>
        <p:txBody>
          <a:bodyPr>
            <a:normAutofit fontScale="90000"/>
          </a:bodyPr>
          <a:lstStyle/>
          <a:p>
            <a:r>
              <a:rPr lang="en-GB">
                <a:solidFill>
                  <a:srgbClr val="8C5F97"/>
                </a:solidFill>
              </a:rPr>
              <a:t>AI maturity diagnostic framework</a:t>
            </a:r>
          </a:p>
        </p:txBody>
      </p:sp>
      <p:sp>
        <p:nvSpPr>
          <p:cNvPr id="3" name="Slide Number Placeholder 2">
            <a:extLst>
              <a:ext uri="{FF2B5EF4-FFF2-40B4-BE49-F238E27FC236}">
                <a16:creationId xmlns:a16="http://schemas.microsoft.com/office/drawing/2014/main" id="{08D68539-ACDD-C08D-3AFB-A8FDC21DA37E}"/>
              </a:ext>
            </a:extLst>
          </p:cNvPr>
          <p:cNvSpPr>
            <a:spLocks noGrp="1"/>
          </p:cNvSpPr>
          <p:nvPr>
            <p:ph type="sldNum" sz="quarter" idx="12"/>
          </p:nvPr>
        </p:nvSpPr>
        <p:spPr>
          <a:xfrm>
            <a:off x="9221789" y="6379831"/>
            <a:ext cx="2706687" cy="362282"/>
          </a:xfrm>
        </p:spPr>
        <p:txBody>
          <a:bodyPr/>
          <a:lstStyle/>
          <a:p>
            <a:pPr defTabSz="914423">
              <a:defRPr/>
            </a:pPr>
            <a:fld id="{6D317083-583A-4C42-B2C5-F5A08834B545}" type="slidenum">
              <a:rPr lang="en-GB"/>
              <a:pPr defTabSz="914423">
                <a:defRPr/>
              </a:pPr>
              <a:t>9</a:t>
            </a:fld>
            <a:endParaRPr lang="en-GB"/>
          </a:p>
        </p:txBody>
      </p:sp>
      <p:sp>
        <p:nvSpPr>
          <p:cNvPr id="20" name="Oval 19">
            <a:extLst>
              <a:ext uri="{FF2B5EF4-FFF2-40B4-BE49-F238E27FC236}">
                <a16:creationId xmlns:a16="http://schemas.microsoft.com/office/drawing/2014/main" id="{C1708DC8-1D0F-8217-CD41-1BA07303360A}"/>
              </a:ext>
            </a:extLst>
          </p:cNvPr>
          <p:cNvSpPr/>
          <p:nvPr/>
        </p:nvSpPr>
        <p:spPr>
          <a:xfrm>
            <a:off x="564994" y="1039589"/>
            <a:ext cx="4492782" cy="4511430"/>
          </a:xfrm>
          <a:prstGeom prst="ellipse">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23">
              <a:defRPr/>
            </a:pPr>
            <a:endParaRPr lang="en-US" sz="1801">
              <a:solidFill>
                <a:srgbClr val="FFFFFF"/>
              </a:solidFill>
              <a:latin typeface="Century Gothic" panose="020B0502020202020204" pitchFamily="34" charset="0"/>
            </a:endParaRPr>
          </a:p>
        </p:txBody>
      </p:sp>
      <p:cxnSp>
        <p:nvCxnSpPr>
          <p:cNvPr id="30" name="Straight Connector 29">
            <a:extLst>
              <a:ext uri="{FF2B5EF4-FFF2-40B4-BE49-F238E27FC236}">
                <a16:creationId xmlns:a16="http://schemas.microsoft.com/office/drawing/2014/main" id="{9342A6E2-D7B4-9555-F253-524D4709CABE}"/>
              </a:ext>
            </a:extLst>
          </p:cNvPr>
          <p:cNvCxnSpPr>
            <a:cxnSpLocks/>
          </p:cNvCxnSpPr>
          <p:nvPr/>
        </p:nvCxnSpPr>
        <p:spPr>
          <a:xfrm>
            <a:off x="2679230" y="996583"/>
            <a:ext cx="9107542" cy="1"/>
          </a:xfrm>
          <a:prstGeom prst="line">
            <a:avLst/>
          </a:prstGeom>
          <a:ln>
            <a:solidFill>
              <a:srgbClr val="8E5F98"/>
            </a:solidFill>
          </a:ln>
        </p:spPr>
        <p:style>
          <a:lnRef idx="1">
            <a:schemeClr val="accent1"/>
          </a:lnRef>
          <a:fillRef idx="0">
            <a:schemeClr val="accent1"/>
          </a:fillRef>
          <a:effectRef idx="0">
            <a:schemeClr val="accent1"/>
          </a:effectRef>
          <a:fontRef idx="minor">
            <a:schemeClr val="tx1"/>
          </a:fontRef>
        </p:style>
      </p:cxnSp>
      <p:sp>
        <p:nvSpPr>
          <p:cNvPr id="31" name="Rectangle: Rounded Corners 30">
            <a:extLst>
              <a:ext uri="{FF2B5EF4-FFF2-40B4-BE49-F238E27FC236}">
                <a16:creationId xmlns:a16="http://schemas.microsoft.com/office/drawing/2014/main" id="{925726C9-67CA-9BB0-AC9D-7816B937A7A3}"/>
              </a:ext>
            </a:extLst>
          </p:cNvPr>
          <p:cNvSpPr/>
          <p:nvPr/>
        </p:nvSpPr>
        <p:spPr>
          <a:xfrm>
            <a:off x="10488475" y="920441"/>
            <a:ext cx="1440000" cy="152286"/>
          </a:xfrm>
          <a:prstGeom prst="roundRect">
            <a:avLst>
              <a:gd name="adj" fmla="val 50000"/>
            </a:avLst>
          </a:prstGeom>
          <a:solidFill>
            <a:srgbClr val="8E5F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23">
              <a:defRPr/>
            </a:pPr>
            <a:endParaRPr lang="en-US" sz="1801">
              <a:solidFill>
                <a:srgbClr val="FFFFFF"/>
              </a:solidFill>
              <a:latin typeface="Century Gothic" panose="020B0502020202020204" pitchFamily="34" charset="0"/>
            </a:endParaRPr>
          </a:p>
        </p:txBody>
      </p:sp>
      <p:sp>
        <p:nvSpPr>
          <p:cNvPr id="33" name="TextBox 32">
            <a:extLst>
              <a:ext uri="{FF2B5EF4-FFF2-40B4-BE49-F238E27FC236}">
                <a16:creationId xmlns:a16="http://schemas.microsoft.com/office/drawing/2014/main" id="{75A9BE39-DA0C-A442-13C6-054FC16805F6}"/>
              </a:ext>
            </a:extLst>
          </p:cNvPr>
          <p:cNvSpPr txBox="1"/>
          <p:nvPr/>
        </p:nvSpPr>
        <p:spPr>
          <a:xfrm>
            <a:off x="5458740" y="1178180"/>
            <a:ext cx="6328033" cy="1431289"/>
          </a:xfrm>
          <a:prstGeom prst="rect">
            <a:avLst/>
          </a:prstGeom>
          <a:noFill/>
        </p:spPr>
        <p:txBody>
          <a:bodyPr wrap="square">
            <a:spAutoFit/>
          </a:bodyPr>
          <a:lstStyle/>
          <a:p>
            <a:pPr defTabSz="914423">
              <a:lnSpc>
                <a:spcPct val="107000"/>
              </a:lnSpc>
              <a:spcAft>
                <a:spcPts val="800"/>
              </a:spcAft>
              <a:defRPr/>
            </a:pPr>
            <a:r>
              <a:rPr lang="en-GB" sz="1600" b="1">
                <a:solidFill>
                  <a:srgbClr val="767879"/>
                </a:solidFill>
                <a:latin typeface="Century Gothic" panose="020B0502020202020204" pitchFamily="34" charset="0"/>
                <a:ea typeface="Calibri" panose="020F0502020204030204" pitchFamily="34" charset="0"/>
                <a:cs typeface="Times New Roman" panose="02020603050405020304" pitchFamily="18" charset="0"/>
              </a:rPr>
              <a:t>PART A:  AI-powered council: the main use cases</a:t>
            </a:r>
          </a:p>
          <a:p>
            <a:pPr defTabSz="914423">
              <a:lnSpc>
                <a:spcPct val="107000"/>
              </a:lnSpc>
              <a:spcAft>
                <a:spcPts val="800"/>
              </a:spcAft>
              <a:defRPr/>
            </a:pPr>
            <a:r>
              <a:rPr lang="en-GB" sz="1200">
                <a:solidFill>
                  <a:srgbClr val="767879"/>
                </a:solidFill>
                <a:latin typeface="Century Gothic" panose="020B0502020202020204" pitchFamily="34" charset="0"/>
                <a:ea typeface="Calibri" panose="020F0502020204030204" pitchFamily="34" charset="0"/>
                <a:cs typeface="Times New Roman" panose="02020603050405020304" pitchFamily="18" charset="0"/>
              </a:rPr>
              <a:t>AI can have multiple uses across all services and functions. You need to be strategic about how you want to use AI, identifying the potential use cases that would deliver the best value for local authorities and your local communities. This part of the diagnostic framework investigates a starting position on your AI transformation journey and where your focus should be going forward.</a:t>
            </a:r>
          </a:p>
        </p:txBody>
      </p:sp>
      <p:sp>
        <p:nvSpPr>
          <p:cNvPr id="57" name="Rectangle: Rounded Corners 56">
            <a:extLst>
              <a:ext uri="{FF2B5EF4-FFF2-40B4-BE49-F238E27FC236}">
                <a16:creationId xmlns:a16="http://schemas.microsoft.com/office/drawing/2014/main" id="{DDD7601A-700F-7359-E735-7021490CEBAA}"/>
              </a:ext>
            </a:extLst>
          </p:cNvPr>
          <p:cNvSpPr/>
          <p:nvPr/>
        </p:nvSpPr>
        <p:spPr>
          <a:xfrm>
            <a:off x="413856" y="996584"/>
            <a:ext cx="4643151" cy="4930655"/>
          </a:xfrm>
          <a:prstGeom prst="roundRect">
            <a:avLst>
              <a:gd name="adj" fmla="val 6046"/>
            </a:avLst>
          </a:prstGeom>
          <a:noFill/>
          <a:ln>
            <a:solidFill>
              <a:srgbClr val="8E5F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423">
              <a:defRPr/>
            </a:pPr>
            <a:endParaRPr lang="en-GB" sz="1801">
              <a:solidFill>
                <a:srgbClr val="FFFFFF"/>
              </a:solidFill>
              <a:latin typeface="Century Gothic" panose="020B0502020202020204" pitchFamily="34" charset="0"/>
            </a:endParaRPr>
          </a:p>
        </p:txBody>
      </p:sp>
      <p:sp>
        <p:nvSpPr>
          <p:cNvPr id="68" name="Oval 67">
            <a:extLst>
              <a:ext uri="{FF2B5EF4-FFF2-40B4-BE49-F238E27FC236}">
                <a16:creationId xmlns:a16="http://schemas.microsoft.com/office/drawing/2014/main" id="{B7D4A33B-F354-DA7A-FD0B-53B78A64AACE}"/>
              </a:ext>
            </a:extLst>
          </p:cNvPr>
          <p:cNvSpPr/>
          <p:nvPr/>
        </p:nvSpPr>
        <p:spPr>
          <a:xfrm>
            <a:off x="1867412" y="1218049"/>
            <a:ext cx="1736037" cy="1736037"/>
          </a:xfrm>
          <a:prstGeom prst="ellipse">
            <a:avLst/>
          </a:prstGeom>
          <a:solidFill>
            <a:srgbClr val="8E5F98">
              <a:alpha val="75000"/>
            </a:srgb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23">
              <a:defRPr/>
            </a:pPr>
            <a:endParaRPr lang="en-US" sz="1801">
              <a:solidFill>
                <a:srgbClr val="FFFFFF"/>
              </a:solidFill>
              <a:latin typeface="Century Gothic" panose="020B0502020202020204" pitchFamily="34" charset="0"/>
            </a:endParaRPr>
          </a:p>
        </p:txBody>
      </p:sp>
      <p:sp>
        <p:nvSpPr>
          <p:cNvPr id="69" name="Oval 68">
            <a:extLst>
              <a:ext uri="{FF2B5EF4-FFF2-40B4-BE49-F238E27FC236}">
                <a16:creationId xmlns:a16="http://schemas.microsoft.com/office/drawing/2014/main" id="{CFCDF1E0-F314-E28A-1D5C-35863895AEDB}"/>
              </a:ext>
            </a:extLst>
          </p:cNvPr>
          <p:cNvSpPr/>
          <p:nvPr/>
        </p:nvSpPr>
        <p:spPr>
          <a:xfrm>
            <a:off x="1237342" y="2321720"/>
            <a:ext cx="1736037" cy="1736037"/>
          </a:xfrm>
          <a:prstGeom prst="ellipse">
            <a:avLst/>
          </a:prstGeom>
          <a:solidFill>
            <a:srgbClr val="E6007D">
              <a:alpha val="75000"/>
            </a:srgb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23">
              <a:defRPr/>
            </a:pPr>
            <a:endParaRPr lang="en-US" sz="1801">
              <a:solidFill>
                <a:srgbClr val="FFFFFF"/>
              </a:solidFill>
              <a:latin typeface="Century Gothic" panose="020B0502020202020204" pitchFamily="34" charset="0"/>
            </a:endParaRPr>
          </a:p>
        </p:txBody>
      </p:sp>
      <p:sp>
        <p:nvSpPr>
          <p:cNvPr id="70" name="Oval 69">
            <a:extLst>
              <a:ext uri="{FF2B5EF4-FFF2-40B4-BE49-F238E27FC236}">
                <a16:creationId xmlns:a16="http://schemas.microsoft.com/office/drawing/2014/main" id="{08B8C6F1-E3DF-EA8E-F220-FCD60B752A15}"/>
              </a:ext>
            </a:extLst>
          </p:cNvPr>
          <p:cNvSpPr/>
          <p:nvPr/>
        </p:nvSpPr>
        <p:spPr>
          <a:xfrm>
            <a:off x="2497483" y="2321719"/>
            <a:ext cx="1736037" cy="1736038"/>
          </a:xfrm>
          <a:prstGeom prst="ellipse">
            <a:avLst/>
          </a:prstGeom>
          <a:solidFill>
            <a:srgbClr val="11B6CA">
              <a:alpha val="75000"/>
            </a:srgb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23">
              <a:defRPr/>
            </a:pPr>
            <a:endParaRPr lang="en-US" sz="1801">
              <a:solidFill>
                <a:srgbClr val="FFFFFF"/>
              </a:solidFill>
              <a:latin typeface="Century Gothic" panose="020B0502020202020204" pitchFamily="34" charset="0"/>
            </a:endParaRPr>
          </a:p>
        </p:txBody>
      </p:sp>
      <p:sp>
        <p:nvSpPr>
          <p:cNvPr id="71" name="Subtitle 8">
            <a:extLst>
              <a:ext uri="{FF2B5EF4-FFF2-40B4-BE49-F238E27FC236}">
                <a16:creationId xmlns:a16="http://schemas.microsoft.com/office/drawing/2014/main" id="{54A44BEA-CF4C-F170-D21F-11E81A312052}"/>
              </a:ext>
            </a:extLst>
          </p:cNvPr>
          <p:cNvSpPr txBox="1">
            <a:spLocks/>
          </p:cNvSpPr>
          <p:nvPr/>
        </p:nvSpPr>
        <p:spPr>
          <a:xfrm>
            <a:off x="2222109" y="1768820"/>
            <a:ext cx="1045953" cy="582082"/>
          </a:xfrm>
          <a:prstGeom prst="rect">
            <a:avLst/>
          </a:prstGeom>
        </p:spPr>
        <p:txBody>
          <a:bodyPr vert="horz" wrap="square" lIns="0" tIns="0" rIns="0" bIns="0" rtlCol="0" anchor="ct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914423">
              <a:spcBef>
                <a:spcPts val="1001"/>
              </a:spcBef>
              <a:buNone/>
              <a:defRPr/>
            </a:pPr>
            <a:r>
              <a:rPr lang="en-US" sz="1401" b="1">
                <a:solidFill>
                  <a:schemeClr val="bg1"/>
                </a:solidFill>
                <a:latin typeface="Century Gothic" panose="020B0502020202020204" pitchFamily="34" charset="0"/>
              </a:rPr>
              <a:t>AI-powered data analytics </a:t>
            </a:r>
          </a:p>
        </p:txBody>
      </p:sp>
      <p:sp>
        <p:nvSpPr>
          <p:cNvPr id="72" name="Subtitle 8">
            <a:extLst>
              <a:ext uri="{FF2B5EF4-FFF2-40B4-BE49-F238E27FC236}">
                <a16:creationId xmlns:a16="http://schemas.microsoft.com/office/drawing/2014/main" id="{BEA303D2-68BE-1DB5-3D94-A6B331E5366C}"/>
              </a:ext>
            </a:extLst>
          </p:cNvPr>
          <p:cNvSpPr txBox="1">
            <a:spLocks/>
          </p:cNvSpPr>
          <p:nvPr/>
        </p:nvSpPr>
        <p:spPr>
          <a:xfrm>
            <a:off x="2969392" y="2731790"/>
            <a:ext cx="1124593" cy="582082"/>
          </a:xfrm>
          <a:prstGeom prst="rect">
            <a:avLst/>
          </a:prstGeom>
        </p:spPr>
        <p:txBody>
          <a:bodyPr vert="horz" wrap="square" lIns="0" tIns="0" rIns="0" bIns="0" rtlCol="0" anchor="ct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914423">
              <a:spcBef>
                <a:spcPts val="1001"/>
              </a:spcBef>
              <a:buNone/>
              <a:defRPr/>
            </a:pPr>
            <a:r>
              <a:rPr lang="en-US" sz="1401" b="1">
                <a:solidFill>
                  <a:schemeClr val="bg1"/>
                </a:solidFill>
                <a:latin typeface="Century Gothic" panose="020B0502020202020204" pitchFamily="34" charset="0"/>
              </a:rPr>
              <a:t>AI-powered back-office automation</a:t>
            </a:r>
          </a:p>
        </p:txBody>
      </p:sp>
      <p:sp>
        <p:nvSpPr>
          <p:cNvPr id="73" name="Subtitle 8">
            <a:extLst>
              <a:ext uri="{FF2B5EF4-FFF2-40B4-BE49-F238E27FC236}">
                <a16:creationId xmlns:a16="http://schemas.microsoft.com/office/drawing/2014/main" id="{C7140172-7D08-1D10-4C55-BE5386C3156C}"/>
              </a:ext>
            </a:extLst>
          </p:cNvPr>
          <p:cNvSpPr txBox="1">
            <a:spLocks/>
          </p:cNvSpPr>
          <p:nvPr/>
        </p:nvSpPr>
        <p:spPr>
          <a:xfrm>
            <a:off x="1411248" y="2731790"/>
            <a:ext cx="1095582" cy="582082"/>
          </a:xfrm>
          <a:prstGeom prst="rect">
            <a:avLst/>
          </a:prstGeom>
        </p:spPr>
        <p:txBody>
          <a:bodyPr vert="horz" wrap="square" lIns="0" tIns="0" rIns="0" bIns="0" rtlCol="0" anchor="ct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914423">
              <a:spcBef>
                <a:spcPts val="1001"/>
              </a:spcBef>
              <a:buNone/>
              <a:defRPr/>
            </a:pPr>
            <a:r>
              <a:rPr lang="en-US" sz="1401" b="1">
                <a:solidFill>
                  <a:schemeClr val="bg1"/>
                </a:solidFill>
                <a:latin typeface="Century Gothic" panose="020B0502020202020204" pitchFamily="34" charset="0"/>
              </a:rPr>
              <a:t>AI-powered citizen services</a:t>
            </a:r>
          </a:p>
        </p:txBody>
      </p:sp>
      <p:pic>
        <p:nvPicPr>
          <p:cNvPr id="75" name="Graphic 74" descr="Statistics with solid fill">
            <a:extLst>
              <a:ext uri="{FF2B5EF4-FFF2-40B4-BE49-F238E27FC236}">
                <a16:creationId xmlns:a16="http://schemas.microsoft.com/office/drawing/2014/main" id="{6BA1EF2B-47A4-7CCE-72D5-860F1DF375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06830" y="1340235"/>
            <a:ext cx="457200" cy="457200"/>
          </a:xfrm>
          <a:prstGeom prst="rect">
            <a:avLst/>
          </a:prstGeom>
        </p:spPr>
      </p:pic>
      <p:pic>
        <p:nvPicPr>
          <p:cNvPr id="79" name="Graphic 78" descr="Document with solid fill">
            <a:extLst>
              <a:ext uri="{FF2B5EF4-FFF2-40B4-BE49-F238E27FC236}">
                <a16:creationId xmlns:a16="http://schemas.microsoft.com/office/drawing/2014/main" id="{870CABF1-C05C-B08C-292A-2D281C2E978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259562" y="3409172"/>
            <a:ext cx="437572" cy="437572"/>
          </a:xfrm>
          <a:prstGeom prst="rect">
            <a:avLst/>
          </a:prstGeom>
        </p:spPr>
      </p:pic>
      <p:cxnSp>
        <p:nvCxnSpPr>
          <p:cNvPr id="86" name="Straight Connector 85">
            <a:extLst>
              <a:ext uri="{FF2B5EF4-FFF2-40B4-BE49-F238E27FC236}">
                <a16:creationId xmlns:a16="http://schemas.microsoft.com/office/drawing/2014/main" id="{B75633AD-A1BE-0A0E-006B-79C50DA9D9BC}"/>
              </a:ext>
            </a:extLst>
          </p:cNvPr>
          <p:cNvCxnSpPr>
            <a:cxnSpLocks/>
            <a:stCxn id="88" idx="6"/>
          </p:cNvCxnSpPr>
          <p:nvPr/>
        </p:nvCxnSpPr>
        <p:spPr>
          <a:xfrm>
            <a:off x="2988224" y="5923656"/>
            <a:ext cx="8798548" cy="3583"/>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7" name="Rectangle: Rounded Corners 86">
            <a:extLst>
              <a:ext uri="{FF2B5EF4-FFF2-40B4-BE49-F238E27FC236}">
                <a16:creationId xmlns:a16="http://schemas.microsoft.com/office/drawing/2014/main" id="{09B007FA-B36E-ACC9-30F2-BB43AED2488E}"/>
              </a:ext>
            </a:extLst>
          </p:cNvPr>
          <p:cNvSpPr/>
          <p:nvPr/>
        </p:nvSpPr>
        <p:spPr>
          <a:xfrm>
            <a:off x="10575132" y="5865444"/>
            <a:ext cx="1440000" cy="152286"/>
          </a:xfrm>
          <a:prstGeom prst="roundRect">
            <a:avLst>
              <a:gd name="adj" fmla="val 50000"/>
            </a:avLst>
          </a:prstGeom>
          <a:solidFill>
            <a:srgbClr val="8E5F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23">
              <a:defRPr/>
            </a:pPr>
            <a:endParaRPr lang="en-US" sz="1801">
              <a:solidFill>
                <a:srgbClr val="FFFFFF"/>
              </a:solidFill>
              <a:latin typeface="Century Gothic" panose="020B0502020202020204" pitchFamily="34" charset="0"/>
            </a:endParaRPr>
          </a:p>
        </p:txBody>
      </p:sp>
      <p:sp>
        <p:nvSpPr>
          <p:cNvPr id="88" name="Oval 87">
            <a:extLst>
              <a:ext uri="{FF2B5EF4-FFF2-40B4-BE49-F238E27FC236}">
                <a16:creationId xmlns:a16="http://schemas.microsoft.com/office/drawing/2014/main" id="{D14558B3-C40C-5B15-AA86-559F2E219B3F}"/>
              </a:ext>
            </a:extLst>
          </p:cNvPr>
          <p:cNvSpPr/>
          <p:nvPr/>
        </p:nvSpPr>
        <p:spPr>
          <a:xfrm>
            <a:off x="2556224" y="5707656"/>
            <a:ext cx="432000" cy="432000"/>
          </a:xfrm>
          <a:prstGeom prst="ellipse">
            <a:avLst/>
          </a:prstGeom>
          <a:solidFill>
            <a:srgbClr val="8E5F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23">
              <a:defRPr/>
            </a:pPr>
            <a:r>
              <a:rPr lang="en-US" sz="1801" b="1">
                <a:solidFill>
                  <a:srgbClr val="FFFFFF"/>
                </a:solidFill>
                <a:latin typeface="Century Gothic" panose="020B0502020202020204" pitchFamily="34" charset="0"/>
              </a:rPr>
              <a:t>B</a:t>
            </a:r>
          </a:p>
        </p:txBody>
      </p:sp>
      <p:sp>
        <p:nvSpPr>
          <p:cNvPr id="89" name="TextBox 88">
            <a:extLst>
              <a:ext uri="{FF2B5EF4-FFF2-40B4-BE49-F238E27FC236}">
                <a16:creationId xmlns:a16="http://schemas.microsoft.com/office/drawing/2014/main" id="{2A9A44D5-870C-9AAD-DB79-18377F543EDB}"/>
              </a:ext>
            </a:extLst>
          </p:cNvPr>
          <p:cNvSpPr txBox="1"/>
          <p:nvPr/>
        </p:nvSpPr>
        <p:spPr>
          <a:xfrm>
            <a:off x="5458740" y="4786429"/>
            <a:ext cx="6469737" cy="1036053"/>
          </a:xfrm>
          <a:prstGeom prst="rect">
            <a:avLst/>
          </a:prstGeom>
          <a:noFill/>
        </p:spPr>
        <p:txBody>
          <a:bodyPr wrap="square">
            <a:spAutoFit/>
          </a:bodyPr>
          <a:lstStyle/>
          <a:p>
            <a:pPr defTabSz="914423">
              <a:lnSpc>
                <a:spcPct val="107000"/>
              </a:lnSpc>
              <a:spcAft>
                <a:spcPts val="800"/>
              </a:spcAft>
              <a:defRPr/>
            </a:pPr>
            <a:r>
              <a:rPr lang="en-GB" sz="1600" b="1">
                <a:solidFill>
                  <a:srgbClr val="767879"/>
                </a:solidFill>
                <a:latin typeface="Century Gothic" panose="020B0502020202020204" pitchFamily="34" charset="0"/>
                <a:ea typeface="Calibri" panose="020F0502020204030204" pitchFamily="34" charset="0"/>
                <a:cs typeface="Times New Roman" panose="02020603050405020304" pitchFamily="18" charset="0"/>
              </a:rPr>
              <a:t>PART B:   Enabling factors</a:t>
            </a:r>
          </a:p>
          <a:p>
            <a:pPr defTabSz="914423">
              <a:lnSpc>
                <a:spcPct val="107000"/>
              </a:lnSpc>
              <a:spcAft>
                <a:spcPts val="800"/>
              </a:spcAft>
              <a:defRPr/>
            </a:pPr>
            <a:r>
              <a:rPr lang="en-GB" sz="1200">
                <a:solidFill>
                  <a:srgbClr val="767879"/>
                </a:solidFill>
                <a:latin typeface="Century Gothic" panose="020B0502020202020204" pitchFamily="34" charset="0"/>
                <a:ea typeface="Calibri" panose="020F0502020204030204" pitchFamily="34" charset="0"/>
                <a:cs typeface="Times New Roman" panose="02020603050405020304" pitchFamily="18" charset="0"/>
              </a:rPr>
              <a:t>Councils need to act holistically to harness the power of AI. Enabling factors described in the Part B of the diagnostic framework represent the key conditions for change. </a:t>
            </a:r>
          </a:p>
        </p:txBody>
      </p:sp>
      <p:pic>
        <p:nvPicPr>
          <p:cNvPr id="9" name="Graphic 8" descr="Open hand with plant with solid fill">
            <a:extLst>
              <a:ext uri="{FF2B5EF4-FFF2-40B4-BE49-F238E27FC236}">
                <a16:creationId xmlns:a16="http://schemas.microsoft.com/office/drawing/2014/main" id="{B6CBE52C-5ECB-37D8-17E6-4F6E179848B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657771" y="3317732"/>
            <a:ext cx="602536" cy="602536"/>
          </a:xfrm>
          <a:prstGeom prst="rect">
            <a:avLst/>
          </a:prstGeom>
        </p:spPr>
      </p:pic>
      <p:grpSp>
        <p:nvGrpSpPr>
          <p:cNvPr id="50" name="Group 49">
            <a:extLst>
              <a:ext uri="{FF2B5EF4-FFF2-40B4-BE49-F238E27FC236}">
                <a16:creationId xmlns:a16="http://schemas.microsoft.com/office/drawing/2014/main" id="{8623DCBC-B12D-A626-3BEA-9DB1A9714586}"/>
              </a:ext>
            </a:extLst>
          </p:cNvPr>
          <p:cNvGrpSpPr/>
          <p:nvPr/>
        </p:nvGrpSpPr>
        <p:grpSpPr>
          <a:xfrm>
            <a:off x="5472851" y="2634065"/>
            <a:ext cx="6609715" cy="461665"/>
            <a:chOff x="5472849" y="2909282"/>
            <a:chExt cx="6609715" cy="461666"/>
          </a:xfrm>
        </p:grpSpPr>
        <p:grpSp>
          <p:nvGrpSpPr>
            <p:cNvPr id="43" name="Group 42">
              <a:extLst>
                <a:ext uri="{FF2B5EF4-FFF2-40B4-BE49-F238E27FC236}">
                  <a16:creationId xmlns:a16="http://schemas.microsoft.com/office/drawing/2014/main" id="{8F0ABC21-2768-44BC-91F7-7DEA1A4C0321}"/>
                </a:ext>
              </a:extLst>
            </p:cNvPr>
            <p:cNvGrpSpPr/>
            <p:nvPr/>
          </p:nvGrpSpPr>
          <p:grpSpPr>
            <a:xfrm>
              <a:off x="5472849" y="2911515"/>
              <a:ext cx="1856946" cy="457200"/>
              <a:chOff x="5472849" y="2897848"/>
              <a:chExt cx="1856946" cy="457200"/>
            </a:xfrm>
          </p:grpSpPr>
          <p:pic>
            <p:nvPicPr>
              <p:cNvPr id="27" name="Graphic 26" descr="Statistics with solid fill">
                <a:extLst>
                  <a:ext uri="{FF2B5EF4-FFF2-40B4-BE49-F238E27FC236}">
                    <a16:creationId xmlns:a16="http://schemas.microsoft.com/office/drawing/2014/main" id="{FBBBD125-4E75-E4D9-FB37-BA9C026BC32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472849" y="2897848"/>
                <a:ext cx="457200" cy="457200"/>
              </a:xfrm>
              <a:prstGeom prst="rect">
                <a:avLst/>
              </a:prstGeom>
            </p:spPr>
          </p:pic>
          <p:sp>
            <p:nvSpPr>
              <p:cNvPr id="29" name="Subtitle 8">
                <a:extLst>
                  <a:ext uri="{FF2B5EF4-FFF2-40B4-BE49-F238E27FC236}">
                    <a16:creationId xmlns:a16="http://schemas.microsoft.com/office/drawing/2014/main" id="{EFA8F0EC-7D76-6AF5-CA92-28F7F7E23751}"/>
                  </a:ext>
                </a:extLst>
              </p:cNvPr>
              <p:cNvSpPr txBox="1">
                <a:spLocks/>
              </p:cNvSpPr>
              <p:nvPr/>
            </p:nvSpPr>
            <p:spPr>
              <a:xfrm>
                <a:off x="6001834" y="2960248"/>
                <a:ext cx="1327961" cy="332400"/>
              </a:xfrm>
              <a:prstGeom prst="rect">
                <a:avLst/>
              </a:prstGeom>
            </p:spPr>
            <p:txBody>
              <a:bodyPr vert="horz" wrap="square" lIns="0" tIns="0" rIns="0" bIns="0" rtlCol="0" anchor="ct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b="1">
                    <a:solidFill>
                      <a:srgbClr val="AA87B2"/>
                    </a:solidFill>
                    <a:latin typeface="Century Gothic" panose="020B0502020202020204" pitchFamily="34" charset="0"/>
                  </a:rPr>
                  <a:t>AI-powered data analytics </a:t>
                </a:r>
              </a:p>
            </p:txBody>
          </p:sp>
        </p:grpSp>
        <p:sp>
          <p:nvSpPr>
            <p:cNvPr id="32" name="TextBox 31">
              <a:extLst>
                <a:ext uri="{FF2B5EF4-FFF2-40B4-BE49-F238E27FC236}">
                  <a16:creationId xmlns:a16="http://schemas.microsoft.com/office/drawing/2014/main" id="{992908F2-3375-4CC1-DA7E-2B5A51EA8594}"/>
                </a:ext>
              </a:extLst>
            </p:cNvPr>
            <p:cNvSpPr txBox="1"/>
            <p:nvPr/>
          </p:nvSpPr>
          <p:spPr>
            <a:xfrm>
              <a:off x="7330564" y="2909282"/>
              <a:ext cx="4752000" cy="461666"/>
            </a:xfrm>
            <a:prstGeom prst="rect">
              <a:avLst/>
            </a:prstGeom>
            <a:noFill/>
          </p:spPr>
          <p:txBody>
            <a:bodyPr wrap="square" lIns="91440" tIns="45720" rIns="91440" bIns="45720" anchor="t">
              <a:spAutoFit/>
            </a:bodyPr>
            <a:lstStyle/>
            <a:p>
              <a:r>
                <a:rPr lang="en-GB" sz="1200">
                  <a:latin typeface="Century Gothic"/>
                </a:rPr>
                <a:t>Analytics and predictive modelling (e.g. risk prediction) for early intervention are seen as promising AI use cases.</a:t>
              </a:r>
            </a:p>
          </p:txBody>
        </p:sp>
      </p:grpSp>
      <p:grpSp>
        <p:nvGrpSpPr>
          <p:cNvPr id="51" name="Group 50">
            <a:extLst>
              <a:ext uri="{FF2B5EF4-FFF2-40B4-BE49-F238E27FC236}">
                <a16:creationId xmlns:a16="http://schemas.microsoft.com/office/drawing/2014/main" id="{64212562-75B8-9722-B657-DF46E98B08D1}"/>
              </a:ext>
            </a:extLst>
          </p:cNvPr>
          <p:cNvGrpSpPr/>
          <p:nvPr/>
        </p:nvGrpSpPr>
        <p:grpSpPr>
          <a:xfrm>
            <a:off x="5453832" y="3204261"/>
            <a:ext cx="6634866" cy="646331"/>
            <a:chOff x="5453832" y="3823907"/>
            <a:chExt cx="6634866" cy="646330"/>
          </a:xfrm>
        </p:grpSpPr>
        <p:grpSp>
          <p:nvGrpSpPr>
            <p:cNvPr id="44" name="Group 43">
              <a:extLst>
                <a:ext uri="{FF2B5EF4-FFF2-40B4-BE49-F238E27FC236}">
                  <a16:creationId xmlns:a16="http://schemas.microsoft.com/office/drawing/2014/main" id="{E25D03FE-0650-AE10-1CA9-550AF8A4D2CC}"/>
                </a:ext>
              </a:extLst>
            </p:cNvPr>
            <p:cNvGrpSpPr/>
            <p:nvPr/>
          </p:nvGrpSpPr>
          <p:grpSpPr>
            <a:xfrm>
              <a:off x="5453832" y="3917704"/>
              <a:ext cx="1894451" cy="495235"/>
              <a:chOff x="5453832" y="3926837"/>
              <a:chExt cx="1894451" cy="495235"/>
            </a:xfrm>
          </p:grpSpPr>
          <p:sp>
            <p:nvSpPr>
              <p:cNvPr id="34" name="Subtitle 8">
                <a:extLst>
                  <a:ext uri="{FF2B5EF4-FFF2-40B4-BE49-F238E27FC236}">
                    <a16:creationId xmlns:a16="http://schemas.microsoft.com/office/drawing/2014/main" id="{866098B1-DBB8-04F0-D688-BC35F10606E0}"/>
                  </a:ext>
                </a:extLst>
              </p:cNvPr>
              <p:cNvSpPr txBox="1">
                <a:spLocks/>
              </p:cNvSpPr>
              <p:nvPr/>
            </p:nvSpPr>
            <p:spPr>
              <a:xfrm>
                <a:off x="6001834" y="4008255"/>
                <a:ext cx="1346449" cy="332398"/>
              </a:xfrm>
              <a:prstGeom prst="rect">
                <a:avLst/>
              </a:prstGeom>
            </p:spPr>
            <p:txBody>
              <a:bodyPr vert="horz" wrap="square" lIns="0" tIns="0" rIns="0" bIns="0" rtlCol="0" anchor="ct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b="1">
                    <a:solidFill>
                      <a:srgbClr val="EC409E"/>
                    </a:solidFill>
                    <a:latin typeface="Century Gothic" panose="020B0502020202020204" pitchFamily="34" charset="0"/>
                  </a:rPr>
                  <a:t>AI-powered citizen services</a:t>
                </a:r>
              </a:p>
            </p:txBody>
          </p:sp>
          <p:pic>
            <p:nvPicPr>
              <p:cNvPr id="35" name="Graphic 34" descr="Open hand with plant with solid fill">
                <a:extLst>
                  <a:ext uri="{FF2B5EF4-FFF2-40B4-BE49-F238E27FC236}">
                    <a16:creationId xmlns:a16="http://schemas.microsoft.com/office/drawing/2014/main" id="{BCFBCBAF-9298-2182-8AC4-97A02CD257D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453832" y="3926837"/>
                <a:ext cx="495235" cy="495235"/>
              </a:xfrm>
              <a:prstGeom prst="rect">
                <a:avLst/>
              </a:prstGeom>
            </p:spPr>
          </p:pic>
        </p:grpSp>
        <p:sp>
          <p:nvSpPr>
            <p:cNvPr id="36" name="TextBox 35">
              <a:extLst>
                <a:ext uri="{FF2B5EF4-FFF2-40B4-BE49-F238E27FC236}">
                  <a16:creationId xmlns:a16="http://schemas.microsoft.com/office/drawing/2014/main" id="{EA5317B1-9409-2499-7F62-661942CD3945}"/>
                </a:ext>
              </a:extLst>
            </p:cNvPr>
            <p:cNvSpPr txBox="1"/>
            <p:nvPr/>
          </p:nvSpPr>
          <p:spPr>
            <a:xfrm>
              <a:off x="7336698" y="3823907"/>
              <a:ext cx="4752000" cy="646330"/>
            </a:xfrm>
            <a:prstGeom prst="rect">
              <a:avLst/>
            </a:prstGeom>
            <a:noFill/>
          </p:spPr>
          <p:txBody>
            <a:bodyPr wrap="square" lIns="91440" tIns="45720" rIns="91440" bIns="45720" anchor="t">
              <a:spAutoFit/>
            </a:bodyPr>
            <a:lstStyle/>
            <a:p>
              <a:r>
                <a:rPr lang="en-GB" sz="1200">
                  <a:latin typeface="Century Gothic"/>
                </a:rPr>
                <a:t>Applications like chatbots and automation could be used to create user-friendly content and easy to read materials for service users.  </a:t>
              </a:r>
            </a:p>
          </p:txBody>
        </p:sp>
      </p:grpSp>
      <p:grpSp>
        <p:nvGrpSpPr>
          <p:cNvPr id="52" name="Group 51">
            <a:extLst>
              <a:ext uri="{FF2B5EF4-FFF2-40B4-BE49-F238E27FC236}">
                <a16:creationId xmlns:a16="http://schemas.microsoft.com/office/drawing/2014/main" id="{902CCA24-DB0F-8BEC-BF9F-ABCEA3EB049A}"/>
              </a:ext>
            </a:extLst>
          </p:cNvPr>
          <p:cNvGrpSpPr/>
          <p:nvPr/>
        </p:nvGrpSpPr>
        <p:grpSpPr>
          <a:xfrm>
            <a:off x="5482665" y="3986096"/>
            <a:ext cx="6606035" cy="646331"/>
            <a:chOff x="5482663" y="4663107"/>
            <a:chExt cx="6606035" cy="646331"/>
          </a:xfrm>
        </p:grpSpPr>
        <p:grpSp>
          <p:nvGrpSpPr>
            <p:cNvPr id="46" name="Group 45">
              <a:extLst>
                <a:ext uri="{FF2B5EF4-FFF2-40B4-BE49-F238E27FC236}">
                  <a16:creationId xmlns:a16="http://schemas.microsoft.com/office/drawing/2014/main" id="{C45D8931-66C2-2E7F-69FB-88B3458409BA}"/>
                </a:ext>
              </a:extLst>
            </p:cNvPr>
            <p:cNvGrpSpPr/>
            <p:nvPr/>
          </p:nvGrpSpPr>
          <p:grpSpPr>
            <a:xfrm>
              <a:off x="5482663" y="4736974"/>
              <a:ext cx="1865620" cy="498598"/>
              <a:chOff x="5482663" y="4778685"/>
              <a:chExt cx="1865620" cy="498598"/>
            </a:xfrm>
          </p:grpSpPr>
          <p:pic>
            <p:nvPicPr>
              <p:cNvPr id="37" name="Graphic 36" descr="Document with solid fill">
                <a:extLst>
                  <a:ext uri="{FF2B5EF4-FFF2-40B4-BE49-F238E27FC236}">
                    <a16:creationId xmlns:a16="http://schemas.microsoft.com/office/drawing/2014/main" id="{9FCBFA10-B922-5C59-6DF5-50FF9BE8DBA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482663" y="4809197"/>
                <a:ext cx="437572" cy="437572"/>
              </a:xfrm>
              <a:prstGeom prst="rect">
                <a:avLst/>
              </a:prstGeom>
            </p:spPr>
          </p:pic>
          <p:sp>
            <p:nvSpPr>
              <p:cNvPr id="38" name="Subtitle 8">
                <a:extLst>
                  <a:ext uri="{FF2B5EF4-FFF2-40B4-BE49-F238E27FC236}">
                    <a16:creationId xmlns:a16="http://schemas.microsoft.com/office/drawing/2014/main" id="{CFD232B9-B498-FE94-6787-E32B81A53043}"/>
                  </a:ext>
                </a:extLst>
              </p:cNvPr>
              <p:cNvSpPr txBox="1">
                <a:spLocks/>
              </p:cNvSpPr>
              <p:nvPr/>
            </p:nvSpPr>
            <p:spPr>
              <a:xfrm>
                <a:off x="6001834" y="4778685"/>
                <a:ext cx="1346449" cy="498598"/>
              </a:xfrm>
              <a:prstGeom prst="rect">
                <a:avLst/>
              </a:prstGeom>
            </p:spPr>
            <p:txBody>
              <a:bodyPr vert="horz" wrap="square" lIns="0" tIns="0" rIns="0" bIns="0" rtlCol="0" anchor="ct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b="1">
                    <a:solidFill>
                      <a:srgbClr val="4DC8D7"/>
                    </a:solidFill>
                    <a:latin typeface="Century Gothic" panose="020B0502020202020204" pitchFamily="34" charset="0"/>
                  </a:rPr>
                  <a:t>AI-powered back-office automation</a:t>
                </a:r>
              </a:p>
            </p:txBody>
          </p:sp>
        </p:grpSp>
        <p:sp>
          <p:nvSpPr>
            <p:cNvPr id="39" name="TextBox 38">
              <a:extLst>
                <a:ext uri="{FF2B5EF4-FFF2-40B4-BE49-F238E27FC236}">
                  <a16:creationId xmlns:a16="http://schemas.microsoft.com/office/drawing/2014/main" id="{A2F53544-854A-B7B4-A14D-D17495AFBCA7}"/>
                </a:ext>
              </a:extLst>
            </p:cNvPr>
            <p:cNvSpPr txBox="1"/>
            <p:nvPr/>
          </p:nvSpPr>
          <p:spPr>
            <a:xfrm>
              <a:off x="7336698" y="4663107"/>
              <a:ext cx="4752000" cy="646331"/>
            </a:xfrm>
            <a:prstGeom prst="rect">
              <a:avLst/>
            </a:prstGeom>
            <a:noFill/>
          </p:spPr>
          <p:txBody>
            <a:bodyPr wrap="square">
              <a:spAutoFit/>
            </a:bodyPr>
            <a:lstStyle/>
            <a:p>
              <a:r>
                <a:rPr lang="en-GB" sz="1200">
                  <a:latin typeface="Century Gothic" panose="020B0502020202020204" pitchFamily="34" charset="0"/>
                </a:rPr>
                <a:t>Back-office automation and streamlining processes are AI opportunities, particularly email management, financial processes, minute taking, and workload support.</a:t>
              </a:r>
            </a:p>
          </p:txBody>
        </p:sp>
      </p:grpSp>
      <p:sp>
        <p:nvSpPr>
          <p:cNvPr id="53" name="Rectangle: Rounded Corners 52">
            <a:extLst>
              <a:ext uri="{FF2B5EF4-FFF2-40B4-BE49-F238E27FC236}">
                <a16:creationId xmlns:a16="http://schemas.microsoft.com/office/drawing/2014/main" id="{1D4C66DC-A852-9012-57EB-DD1AFA9464B1}"/>
              </a:ext>
            </a:extLst>
          </p:cNvPr>
          <p:cNvSpPr/>
          <p:nvPr/>
        </p:nvSpPr>
        <p:spPr>
          <a:xfrm>
            <a:off x="5418773" y="1204394"/>
            <a:ext cx="856385" cy="278305"/>
          </a:xfrm>
          <a:prstGeom prst="roundRect">
            <a:avLst>
              <a:gd name="adj" fmla="val 36197"/>
            </a:avLst>
          </a:prstGeom>
          <a:solidFill>
            <a:srgbClr val="8E5F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23">
              <a:defRPr/>
            </a:pPr>
            <a:r>
              <a:rPr lang="en-US" sz="1600" b="1">
                <a:solidFill>
                  <a:srgbClr val="FFFFFF"/>
                </a:solidFill>
                <a:latin typeface="Century Gothic" panose="020B0502020202020204" pitchFamily="34" charset="0"/>
              </a:rPr>
              <a:t>Part A</a:t>
            </a:r>
          </a:p>
        </p:txBody>
      </p:sp>
      <p:sp>
        <p:nvSpPr>
          <p:cNvPr id="54" name="Rectangle: Rounded Corners 53">
            <a:extLst>
              <a:ext uri="{FF2B5EF4-FFF2-40B4-BE49-F238E27FC236}">
                <a16:creationId xmlns:a16="http://schemas.microsoft.com/office/drawing/2014/main" id="{FDC7775D-DD68-27F9-5B96-9F6AF981A654}"/>
              </a:ext>
            </a:extLst>
          </p:cNvPr>
          <p:cNvSpPr/>
          <p:nvPr/>
        </p:nvSpPr>
        <p:spPr>
          <a:xfrm>
            <a:off x="5418773" y="4806404"/>
            <a:ext cx="856385" cy="278305"/>
          </a:xfrm>
          <a:prstGeom prst="roundRect">
            <a:avLst>
              <a:gd name="adj" fmla="val 36197"/>
            </a:avLst>
          </a:prstGeom>
          <a:solidFill>
            <a:srgbClr val="8E5F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23">
              <a:defRPr/>
            </a:pPr>
            <a:r>
              <a:rPr lang="en-US" sz="1600" b="1">
                <a:solidFill>
                  <a:srgbClr val="FFFFFF"/>
                </a:solidFill>
                <a:latin typeface="Century Gothic" panose="020B0502020202020204" pitchFamily="34" charset="0"/>
              </a:rPr>
              <a:t>Part B</a:t>
            </a:r>
          </a:p>
        </p:txBody>
      </p:sp>
      <p:sp>
        <p:nvSpPr>
          <p:cNvPr id="28" name="Oval 27">
            <a:extLst>
              <a:ext uri="{FF2B5EF4-FFF2-40B4-BE49-F238E27FC236}">
                <a16:creationId xmlns:a16="http://schemas.microsoft.com/office/drawing/2014/main" id="{8B682D16-DD0A-2A7C-C7EF-D8830BE1CBD7}"/>
              </a:ext>
            </a:extLst>
          </p:cNvPr>
          <p:cNvSpPr/>
          <p:nvPr/>
        </p:nvSpPr>
        <p:spPr>
          <a:xfrm>
            <a:off x="1039524" y="987058"/>
            <a:ext cx="3349597" cy="3349597"/>
          </a:xfrm>
          <a:prstGeom prst="ellipse">
            <a:avLst/>
          </a:prstGeom>
          <a:noFill/>
          <a:ln w="12700" cap="flat" cmpd="sng" algn="ctr">
            <a:solidFill>
              <a:srgbClr val="8E5F98"/>
            </a:solidFill>
            <a:prstDash val="solid"/>
            <a:miter lim="800000"/>
          </a:ln>
          <a:effectLst/>
        </p:spPr>
        <p:txBody>
          <a:bodyPr rtlCol="0" anchor="ctr"/>
          <a:lstStyle/>
          <a:p>
            <a:pPr algn="ctr" defTabSz="914423">
              <a:defRPr/>
            </a:pPr>
            <a:endParaRPr lang="en-US" sz="1801" kern="0">
              <a:solidFill>
                <a:prstClr val="white"/>
              </a:solidFill>
              <a:latin typeface="Century Gothic" panose="020B0502020202020204" pitchFamily="34" charset="0"/>
            </a:endParaRPr>
          </a:p>
        </p:txBody>
      </p:sp>
      <p:sp>
        <p:nvSpPr>
          <p:cNvPr id="11" name="Oval 10">
            <a:extLst>
              <a:ext uri="{FF2B5EF4-FFF2-40B4-BE49-F238E27FC236}">
                <a16:creationId xmlns:a16="http://schemas.microsoft.com/office/drawing/2014/main" id="{5D5603E8-FC30-70F1-F57B-E90C92E5F082}"/>
              </a:ext>
            </a:extLst>
          </p:cNvPr>
          <p:cNvSpPr/>
          <p:nvPr/>
        </p:nvSpPr>
        <p:spPr>
          <a:xfrm>
            <a:off x="2525402" y="807823"/>
            <a:ext cx="432000" cy="432000"/>
          </a:xfrm>
          <a:prstGeom prst="ellipse">
            <a:avLst/>
          </a:prstGeom>
          <a:solidFill>
            <a:srgbClr val="8E5F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23">
              <a:defRPr/>
            </a:pPr>
            <a:r>
              <a:rPr lang="en-US" sz="1801" b="1">
                <a:solidFill>
                  <a:srgbClr val="FFFFFF"/>
                </a:solidFill>
                <a:latin typeface="Century Gothic" panose="020B0502020202020204" pitchFamily="34" charset="0"/>
              </a:rPr>
              <a:t>A</a:t>
            </a:r>
          </a:p>
        </p:txBody>
      </p:sp>
      <p:sp>
        <p:nvSpPr>
          <p:cNvPr id="63" name="Flowchart: Terminator 62">
            <a:extLst>
              <a:ext uri="{FF2B5EF4-FFF2-40B4-BE49-F238E27FC236}">
                <a16:creationId xmlns:a16="http://schemas.microsoft.com/office/drawing/2014/main" id="{5B2AB484-8D19-7B93-9E0D-63C3C3DC1841}"/>
              </a:ext>
            </a:extLst>
          </p:cNvPr>
          <p:cNvSpPr/>
          <p:nvPr/>
        </p:nvSpPr>
        <p:spPr>
          <a:xfrm>
            <a:off x="865916" y="4712875"/>
            <a:ext cx="1764000" cy="489920"/>
          </a:xfrm>
          <a:prstGeom prst="flowChartTerminator">
            <a:avLst/>
          </a:prstGeom>
          <a:solidFill>
            <a:srgbClr val="BCC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423">
              <a:defRPr/>
            </a:pPr>
            <a:endParaRPr lang="en-GB" sz="1801">
              <a:solidFill>
                <a:srgbClr val="FFFFFF"/>
              </a:solidFill>
              <a:latin typeface="Century Gothic" panose="020B0502020202020204" pitchFamily="34" charset="0"/>
            </a:endParaRPr>
          </a:p>
        </p:txBody>
      </p:sp>
      <p:sp>
        <p:nvSpPr>
          <p:cNvPr id="64" name="Flowchart: Terminator 63">
            <a:extLst>
              <a:ext uri="{FF2B5EF4-FFF2-40B4-BE49-F238E27FC236}">
                <a16:creationId xmlns:a16="http://schemas.microsoft.com/office/drawing/2014/main" id="{190D2C71-7213-3980-32B7-A003136682F2}"/>
              </a:ext>
            </a:extLst>
          </p:cNvPr>
          <p:cNvSpPr/>
          <p:nvPr/>
        </p:nvSpPr>
        <p:spPr>
          <a:xfrm>
            <a:off x="2955221" y="4712875"/>
            <a:ext cx="1764000" cy="489920"/>
          </a:xfrm>
          <a:prstGeom prst="flowChartTerminator">
            <a:avLst/>
          </a:prstGeom>
          <a:solidFill>
            <a:srgbClr val="52A6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423">
              <a:defRPr/>
            </a:pPr>
            <a:endParaRPr lang="en-GB" sz="1801">
              <a:solidFill>
                <a:srgbClr val="FFFFFF"/>
              </a:solidFill>
              <a:latin typeface="Century Gothic" panose="020B0502020202020204" pitchFamily="34" charset="0"/>
            </a:endParaRPr>
          </a:p>
        </p:txBody>
      </p:sp>
      <p:sp>
        <p:nvSpPr>
          <p:cNvPr id="65" name="Flowchart: Terminator 64">
            <a:extLst>
              <a:ext uri="{FF2B5EF4-FFF2-40B4-BE49-F238E27FC236}">
                <a16:creationId xmlns:a16="http://schemas.microsoft.com/office/drawing/2014/main" id="{711FAFFC-FD51-235B-4D20-CEA426BF68B7}"/>
              </a:ext>
            </a:extLst>
          </p:cNvPr>
          <p:cNvSpPr/>
          <p:nvPr/>
        </p:nvSpPr>
        <p:spPr>
          <a:xfrm>
            <a:off x="865916" y="5274301"/>
            <a:ext cx="1764000" cy="489920"/>
          </a:xfrm>
          <a:prstGeom prst="flowChartTerminator">
            <a:avLst/>
          </a:prstGeom>
          <a:solidFill>
            <a:srgbClr val="11B6C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423">
              <a:defRPr/>
            </a:pPr>
            <a:endParaRPr lang="en-GB" sz="1801">
              <a:solidFill>
                <a:srgbClr val="FFFFFF"/>
              </a:solidFill>
              <a:latin typeface="Century Gothic" panose="020B0502020202020204" pitchFamily="34" charset="0"/>
            </a:endParaRPr>
          </a:p>
        </p:txBody>
      </p:sp>
      <p:sp>
        <p:nvSpPr>
          <p:cNvPr id="66" name="Flowchart: Terminator 65">
            <a:extLst>
              <a:ext uri="{FF2B5EF4-FFF2-40B4-BE49-F238E27FC236}">
                <a16:creationId xmlns:a16="http://schemas.microsoft.com/office/drawing/2014/main" id="{87B7F7DD-9923-9730-5313-296DD6760E5B}"/>
              </a:ext>
            </a:extLst>
          </p:cNvPr>
          <p:cNvSpPr/>
          <p:nvPr/>
        </p:nvSpPr>
        <p:spPr>
          <a:xfrm>
            <a:off x="2955221" y="5274301"/>
            <a:ext cx="1764000" cy="489920"/>
          </a:xfrm>
          <a:prstGeom prst="flowChartTerminator">
            <a:avLst/>
          </a:prstGeom>
          <a:solidFill>
            <a:srgbClr val="F081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423">
              <a:defRPr/>
            </a:pPr>
            <a:endParaRPr lang="en-GB" sz="1801">
              <a:solidFill>
                <a:srgbClr val="FFFFFF"/>
              </a:solidFill>
              <a:latin typeface="Century Gothic" panose="020B0502020202020204" pitchFamily="34" charset="0"/>
            </a:endParaRPr>
          </a:p>
        </p:txBody>
      </p:sp>
      <p:sp>
        <p:nvSpPr>
          <p:cNvPr id="82" name="Subtitle 8">
            <a:extLst>
              <a:ext uri="{FF2B5EF4-FFF2-40B4-BE49-F238E27FC236}">
                <a16:creationId xmlns:a16="http://schemas.microsoft.com/office/drawing/2014/main" id="{E50AFB61-23B9-A71A-A0D4-EE526FB1952D}"/>
              </a:ext>
            </a:extLst>
          </p:cNvPr>
          <p:cNvSpPr txBox="1">
            <a:spLocks/>
          </p:cNvSpPr>
          <p:nvPr/>
        </p:nvSpPr>
        <p:spPr>
          <a:xfrm>
            <a:off x="773856" y="4796492"/>
            <a:ext cx="1852213" cy="332399"/>
          </a:xfrm>
          <a:prstGeom prst="rect">
            <a:avLst/>
          </a:prstGeom>
        </p:spPr>
        <p:txBody>
          <a:bodyPr vert="horz" wrap="square" lIns="0" tIns="0" rIns="0" bIns="0" rtlCol="0" anchor="ct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914423">
              <a:spcBef>
                <a:spcPts val="1001"/>
              </a:spcBef>
              <a:buNone/>
              <a:defRPr/>
            </a:pPr>
            <a:r>
              <a:rPr lang="en-GB" sz="1200" b="1">
                <a:solidFill>
                  <a:srgbClr val="FFFFFF"/>
                </a:solidFill>
                <a:latin typeface="Century Gothic" panose="020B0502020202020204" pitchFamily="34" charset="0"/>
              </a:rPr>
              <a:t>3. Responsible AI governance</a:t>
            </a:r>
            <a:endParaRPr lang="en-US" sz="1200" b="1">
              <a:solidFill>
                <a:srgbClr val="FFFFFF"/>
              </a:solidFill>
              <a:latin typeface="Century Gothic" panose="020B0502020202020204" pitchFamily="34" charset="0"/>
            </a:endParaRPr>
          </a:p>
        </p:txBody>
      </p:sp>
      <p:sp>
        <p:nvSpPr>
          <p:cNvPr id="83" name="Subtitle 8">
            <a:extLst>
              <a:ext uri="{FF2B5EF4-FFF2-40B4-BE49-F238E27FC236}">
                <a16:creationId xmlns:a16="http://schemas.microsoft.com/office/drawing/2014/main" id="{B544B6A2-DDF2-37E3-A32C-50055C512A5D}"/>
              </a:ext>
            </a:extLst>
          </p:cNvPr>
          <p:cNvSpPr txBox="1">
            <a:spLocks/>
          </p:cNvSpPr>
          <p:nvPr/>
        </p:nvSpPr>
        <p:spPr>
          <a:xfrm>
            <a:off x="827018" y="5453081"/>
            <a:ext cx="1852213" cy="166199"/>
          </a:xfrm>
          <a:prstGeom prst="rect">
            <a:avLst/>
          </a:prstGeom>
        </p:spPr>
        <p:txBody>
          <a:bodyPr vert="horz" wrap="square" lIns="0" tIns="0" rIns="0" bIns="0" rtlCol="0" anchor="ct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914423">
              <a:spcBef>
                <a:spcPts val="1001"/>
              </a:spcBef>
              <a:buNone/>
              <a:defRPr/>
            </a:pPr>
            <a:r>
              <a:rPr lang="en-GB" sz="1200" b="1">
                <a:solidFill>
                  <a:srgbClr val="FFFFFF"/>
                </a:solidFill>
                <a:latin typeface="Century Gothic" panose="020B0502020202020204" pitchFamily="34" charset="0"/>
              </a:rPr>
              <a:t>5. Workforce strategy</a:t>
            </a:r>
            <a:endParaRPr lang="en-US" sz="1200" b="1">
              <a:solidFill>
                <a:srgbClr val="FFFFFF"/>
              </a:solidFill>
              <a:latin typeface="Century Gothic" panose="020B0502020202020204" pitchFamily="34" charset="0"/>
            </a:endParaRPr>
          </a:p>
        </p:txBody>
      </p:sp>
      <p:sp>
        <p:nvSpPr>
          <p:cNvPr id="84" name="Subtitle 8">
            <a:extLst>
              <a:ext uri="{FF2B5EF4-FFF2-40B4-BE49-F238E27FC236}">
                <a16:creationId xmlns:a16="http://schemas.microsoft.com/office/drawing/2014/main" id="{56DC5A1F-BD32-6611-3E04-4B0A2187B088}"/>
              </a:ext>
            </a:extLst>
          </p:cNvPr>
          <p:cNvSpPr txBox="1">
            <a:spLocks/>
          </p:cNvSpPr>
          <p:nvPr/>
        </p:nvSpPr>
        <p:spPr>
          <a:xfrm>
            <a:off x="2959882" y="4879593"/>
            <a:ext cx="1763006" cy="166199"/>
          </a:xfrm>
          <a:prstGeom prst="rect">
            <a:avLst/>
          </a:prstGeom>
        </p:spPr>
        <p:txBody>
          <a:bodyPr vert="horz" wrap="square" lIns="0" tIns="0" rIns="0" bIns="0" rtlCol="0" anchor="ct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914423">
              <a:spcBef>
                <a:spcPts val="1001"/>
              </a:spcBef>
              <a:buNone/>
              <a:defRPr/>
            </a:pPr>
            <a:r>
              <a:rPr lang="en-GB" sz="1200" b="1">
                <a:solidFill>
                  <a:srgbClr val="FFFFFF"/>
                </a:solidFill>
                <a:latin typeface="Century Gothic" panose="020B0502020202020204" pitchFamily="34" charset="0"/>
              </a:rPr>
              <a:t>4. Technical assurance</a:t>
            </a:r>
            <a:endParaRPr lang="en-US" sz="1200" b="1">
              <a:solidFill>
                <a:srgbClr val="FFFFFF"/>
              </a:solidFill>
              <a:latin typeface="Century Gothic" panose="020B0502020202020204" pitchFamily="34" charset="0"/>
            </a:endParaRPr>
          </a:p>
        </p:txBody>
      </p:sp>
      <p:sp>
        <p:nvSpPr>
          <p:cNvPr id="85" name="Subtitle 8">
            <a:extLst>
              <a:ext uri="{FF2B5EF4-FFF2-40B4-BE49-F238E27FC236}">
                <a16:creationId xmlns:a16="http://schemas.microsoft.com/office/drawing/2014/main" id="{8F8FAD9F-5016-8FDA-31F7-700CCA5C695D}"/>
              </a:ext>
            </a:extLst>
          </p:cNvPr>
          <p:cNvSpPr txBox="1">
            <a:spLocks/>
          </p:cNvSpPr>
          <p:nvPr/>
        </p:nvSpPr>
        <p:spPr>
          <a:xfrm>
            <a:off x="2861303" y="5369981"/>
            <a:ext cx="1852213" cy="332399"/>
          </a:xfrm>
          <a:prstGeom prst="rect">
            <a:avLst/>
          </a:prstGeom>
        </p:spPr>
        <p:txBody>
          <a:bodyPr vert="horz" wrap="square" lIns="0" tIns="0" rIns="0" bIns="0" rtlCol="0" anchor="ct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914423">
              <a:spcBef>
                <a:spcPts val="1001"/>
              </a:spcBef>
              <a:buNone/>
              <a:defRPr/>
            </a:pPr>
            <a:r>
              <a:rPr lang="en-GB" sz="1200" b="1">
                <a:solidFill>
                  <a:srgbClr val="FFFFFF"/>
                </a:solidFill>
                <a:latin typeface="Century Gothic" panose="020B0502020202020204" pitchFamily="34" charset="0"/>
              </a:rPr>
              <a:t>6. Wider system collaboration</a:t>
            </a:r>
            <a:endParaRPr lang="en-US" sz="1200" b="1">
              <a:solidFill>
                <a:srgbClr val="FFFFFF"/>
              </a:solidFill>
              <a:latin typeface="Century Gothic" panose="020B0502020202020204" pitchFamily="34" charset="0"/>
            </a:endParaRPr>
          </a:p>
        </p:txBody>
      </p:sp>
      <p:pic>
        <p:nvPicPr>
          <p:cNvPr id="8" name="Graphic 7" descr="Cheers with solid fill">
            <a:extLst>
              <a:ext uri="{FF2B5EF4-FFF2-40B4-BE49-F238E27FC236}">
                <a16:creationId xmlns:a16="http://schemas.microsoft.com/office/drawing/2014/main" id="{06721B6B-FDBD-0B89-56AF-C56EC4FF3977}"/>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429066" y="5342281"/>
            <a:ext cx="360000" cy="360000"/>
          </a:xfrm>
          <a:prstGeom prst="rect">
            <a:avLst/>
          </a:prstGeom>
        </p:spPr>
      </p:pic>
      <p:pic>
        <p:nvPicPr>
          <p:cNvPr id="10" name="Graphic 9" descr="Contract with solid fill">
            <a:extLst>
              <a:ext uri="{FF2B5EF4-FFF2-40B4-BE49-F238E27FC236}">
                <a16:creationId xmlns:a16="http://schemas.microsoft.com/office/drawing/2014/main" id="{E4EF2C10-2F60-8127-E464-F2EA1A6FB0B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05228" y="4787730"/>
            <a:ext cx="360000" cy="360000"/>
          </a:xfrm>
          <a:prstGeom prst="rect">
            <a:avLst/>
          </a:prstGeom>
        </p:spPr>
      </p:pic>
      <p:pic>
        <p:nvPicPr>
          <p:cNvPr id="12" name="Graphic 11" descr="Network diagram with solid fill">
            <a:extLst>
              <a:ext uri="{FF2B5EF4-FFF2-40B4-BE49-F238E27FC236}">
                <a16:creationId xmlns:a16="http://schemas.microsoft.com/office/drawing/2014/main" id="{6BC4E1A2-5B47-4688-B396-738BF62E5EC7}"/>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4731756" y="5330595"/>
            <a:ext cx="360000" cy="360000"/>
          </a:xfrm>
          <a:prstGeom prst="rect">
            <a:avLst/>
          </a:prstGeom>
        </p:spPr>
      </p:pic>
      <p:pic>
        <p:nvPicPr>
          <p:cNvPr id="14" name="Graphic 13" descr="Bullseye with solid fill">
            <a:extLst>
              <a:ext uri="{FF2B5EF4-FFF2-40B4-BE49-F238E27FC236}">
                <a16:creationId xmlns:a16="http://schemas.microsoft.com/office/drawing/2014/main" id="{963E66DE-B9F5-E153-1CFC-33575471BE74}"/>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408716" y="4160485"/>
            <a:ext cx="457200" cy="457200"/>
          </a:xfrm>
          <a:prstGeom prst="rect">
            <a:avLst/>
          </a:prstGeom>
        </p:spPr>
      </p:pic>
      <p:pic>
        <p:nvPicPr>
          <p:cNvPr id="16" name="Graphic 15" descr="Lock with solid fill">
            <a:extLst>
              <a:ext uri="{FF2B5EF4-FFF2-40B4-BE49-F238E27FC236}">
                <a16:creationId xmlns:a16="http://schemas.microsoft.com/office/drawing/2014/main" id="{D22F48FD-AA2A-9C0B-B696-C8AB92BB9B20}"/>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4709361" y="4787730"/>
            <a:ext cx="360000" cy="360000"/>
          </a:xfrm>
          <a:prstGeom prst="rect">
            <a:avLst/>
          </a:prstGeom>
        </p:spPr>
      </p:pic>
      <p:sp>
        <p:nvSpPr>
          <p:cNvPr id="6" name="Flowchart: Terminator 5">
            <a:extLst>
              <a:ext uri="{FF2B5EF4-FFF2-40B4-BE49-F238E27FC236}">
                <a16:creationId xmlns:a16="http://schemas.microsoft.com/office/drawing/2014/main" id="{4681DA7F-EBD6-CE10-A962-A0ED7C0D5DAD}"/>
              </a:ext>
            </a:extLst>
          </p:cNvPr>
          <p:cNvSpPr/>
          <p:nvPr/>
        </p:nvSpPr>
        <p:spPr>
          <a:xfrm>
            <a:off x="865916" y="4144125"/>
            <a:ext cx="1764000" cy="489920"/>
          </a:xfrm>
          <a:prstGeom prst="flowChartTerminator">
            <a:avLst/>
          </a:prstGeom>
          <a:solidFill>
            <a:srgbClr val="54565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423">
              <a:defRPr/>
            </a:pPr>
            <a:endParaRPr lang="en-GB" sz="1801">
              <a:solidFill>
                <a:srgbClr val="FFFFFF"/>
              </a:solidFill>
              <a:latin typeface="Century Gothic" panose="020B0502020202020204" pitchFamily="34" charset="0"/>
            </a:endParaRPr>
          </a:p>
        </p:txBody>
      </p:sp>
      <p:sp>
        <p:nvSpPr>
          <p:cNvPr id="7" name="Subtitle 8">
            <a:extLst>
              <a:ext uri="{FF2B5EF4-FFF2-40B4-BE49-F238E27FC236}">
                <a16:creationId xmlns:a16="http://schemas.microsoft.com/office/drawing/2014/main" id="{2ABDD269-D741-924E-E647-A01DCF96DAA9}"/>
              </a:ext>
            </a:extLst>
          </p:cNvPr>
          <p:cNvSpPr txBox="1">
            <a:spLocks/>
          </p:cNvSpPr>
          <p:nvPr/>
        </p:nvSpPr>
        <p:spPr>
          <a:xfrm>
            <a:off x="874544" y="4222886"/>
            <a:ext cx="1764000" cy="332399"/>
          </a:xfrm>
          <a:prstGeom prst="rect">
            <a:avLst/>
          </a:prstGeom>
        </p:spPr>
        <p:txBody>
          <a:bodyPr vert="horz" wrap="square" lIns="0" tIns="0" rIns="0" bIns="0" rtlCol="0" anchor="ct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914423">
              <a:spcBef>
                <a:spcPts val="1001"/>
              </a:spcBef>
              <a:buNone/>
              <a:defRPr/>
            </a:pPr>
            <a:r>
              <a:rPr lang="en-GB" sz="1200" b="1">
                <a:solidFill>
                  <a:srgbClr val="FFFFFF"/>
                </a:solidFill>
                <a:latin typeface="Century Gothic" panose="020B0502020202020204" pitchFamily="34" charset="0"/>
              </a:rPr>
              <a:t>1. Vision, strategy, and desired outcomes</a:t>
            </a:r>
            <a:endParaRPr lang="en-US" sz="1200" b="1">
              <a:solidFill>
                <a:srgbClr val="FFFFFF"/>
              </a:solidFill>
              <a:latin typeface="Century Gothic" panose="020B0502020202020204" pitchFamily="34" charset="0"/>
            </a:endParaRPr>
          </a:p>
        </p:txBody>
      </p:sp>
      <p:sp>
        <p:nvSpPr>
          <p:cNvPr id="15" name="Flowchart: Terminator 14">
            <a:extLst>
              <a:ext uri="{FF2B5EF4-FFF2-40B4-BE49-F238E27FC236}">
                <a16:creationId xmlns:a16="http://schemas.microsoft.com/office/drawing/2014/main" id="{60D6E923-1BBB-1FDB-6B87-5FF98F8F85A4}"/>
              </a:ext>
            </a:extLst>
          </p:cNvPr>
          <p:cNvSpPr/>
          <p:nvPr/>
        </p:nvSpPr>
        <p:spPr>
          <a:xfrm>
            <a:off x="2955221" y="4144125"/>
            <a:ext cx="1764000" cy="489920"/>
          </a:xfrm>
          <a:prstGeom prst="flowChartTerminator">
            <a:avLst/>
          </a:prstGeom>
          <a:solidFill>
            <a:srgbClr val="00A2D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423">
              <a:defRPr/>
            </a:pPr>
            <a:endParaRPr lang="en-GB" sz="1801">
              <a:solidFill>
                <a:srgbClr val="FFFFFF"/>
              </a:solidFill>
              <a:latin typeface="Century Gothic" panose="020B0502020202020204" pitchFamily="34" charset="0"/>
            </a:endParaRPr>
          </a:p>
        </p:txBody>
      </p:sp>
      <p:sp>
        <p:nvSpPr>
          <p:cNvPr id="17" name="Subtitle 8">
            <a:extLst>
              <a:ext uri="{FF2B5EF4-FFF2-40B4-BE49-F238E27FC236}">
                <a16:creationId xmlns:a16="http://schemas.microsoft.com/office/drawing/2014/main" id="{A8ACA560-430C-4B49-B7D5-0F65DAAF969E}"/>
              </a:ext>
            </a:extLst>
          </p:cNvPr>
          <p:cNvSpPr txBox="1">
            <a:spLocks/>
          </p:cNvSpPr>
          <p:nvPr/>
        </p:nvSpPr>
        <p:spPr>
          <a:xfrm>
            <a:off x="2861303" y="4305987"/>
            <a:ext cx="1852213" cy="166199"/>
          </a:xfrm>
          <a:prstGeom prst="rect">
            <a:avLst/>
          </a:prstGeom>
        </p:spPr>
        <p:txBody>
          <a:bodyPr vert="horz" wrap="square" lIns="0" tIns="0" rIns="0" bIns="0" rtlCol="0" anchor="ct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914423">
              <a:spcBef>
                <a:spcPts val="1001"/>
              </a:spcBef>
              <a:buNone/>
              <a:defRPr/>
            </a:pPr>
            <a:r>
              <a:rPr lang="en-GB" sz="1200" b="1">
                <a:solidFill>
                  <a:srgbClr val="FFFFFF"/>
                </a:solidFill>
                <a:latin typeface="Century Gothic" panose="020B0502020202020204" pitchFamily="34" charset="0"/>
              </a:rPr>
              <a:t>2. Data maturity</a:t>
            </a:r>
            <a:endParaRPr lang="en-US" sz="1200" b="1">
              <a:solidFill>
                <a:srgbClr val="FFFFFF"/>
              </a:solidFill>
              <a:latin typeface="Century Gothic" panose="020B0502020202020204" pitchFamily="34" charset="0"/>
            </a:endParaRPr>
          </a:p>
        </p:txBody>
      </p:sp>
      <p:pic>
        <p:nvPicPr>
          <p:cNvPr id="19" name="Graphic 18" descr="Database with solid fill">
            <a:extLst>
              <a:ext uri="{FF2B5EF4-FFF2-40B4-BE49-F238E27FC236}">
                <a16:creationId xmlns:a16="http://schemas.microsoft.com/office/drawing/2014/main" id="{8E85AEB1-F365-F25C-F3F1-B3A1D5368BB9}"/>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4686109" y="4179358"/>
            <a:ext cx="419454" cy="419454"/>
          </a:xfrm>
          <a:prstGeom prst="rect">
            <a:avLst/>
          </a:prstGeom>
        </p:spPr>
      </p:pic>
    </p:spTree>
    <p:extLst>
      <p:ext uri="{BB962C8B-B14F-4D97-AF65-F5344CB8AC3E}">
        <p14:creationId xmlns:p14="http://schemas.microsoft.com/office/powerpoint/2010/main" val="3690885796"/>
      </p:ext>
    </p:extLst>
  </p:cSld>
  <p:clrMapOvr>
    <a:masterClrMapping/>
  </p:clrMapOvr>
</p:sld>
</file>

<file path=ppt/theme/theme1.xml><?xml version="1.0" encoding="utf-8"?>
<a:theme xmlns:a="http://schemas.openxmlformats.org/drawingml/2006/main" name="MV">
  <a:themeElements>
    <a:clrScheme name="MV colours">
      <a:dk1>
        <a:srgbClr val="767879"/>
      </a:dk1>
      <a:lt1>
        <a:srgbClr val="FFFFFF"/>
      </a:lt1>
      <a:dk2>
        <a:srgbClr val="000000"/>
      </a:dk2>
      <a:lt2>
        <a:srgbClr val="FFFFFF"/>
      </a:lt2>
      <a:accent1>
        <a:srgbClr val="5796AD"/>
      </a:accent1>
      <a:accent2>
        <a:srgbClr val="A3C6D2"/>
      </a:accent2>
      <a:accent3>
        <a:srgbClr val="767879"/>
      </a:accent3>
      <a:accent4>
        <a:srgbClr val="9C9DA0"/>
      </a:accent4>
      <a:accent5>
        <a:srgbClr val="F5B20B"/>
      </a:accent5>
      <a:accent6>
        <a:srgbClr val="FBDA89"/>
      </a:accent6>
      <a:hlink>
        <a:srgbClr val="0563C1"/>
      </a:hlink>
      <a:folHlink>
        <a:srgbClr val="0563C1"/>
      </a:folHlink>
    </a:clrScheme>
    <a:fontScheme name="MV fonts">
      <a:majorFont>
        <a:latin typeface="Calibri Light"/>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V" id="{532B6B91-9449-4C89-85B5-D03641EB6570}" vid="{FD3FD8A5-1D24-41D4-9725-2258F502D34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55D60C2B200464BB6D83531FDC5A673" ma:contentTypeVersion="20" ma:contentTypeDescription="Create a new document." ma:contentTypeScope="" ma:versionID="d9fdef0ffe3b036e8384a8ee34cebefa">
  <xsd:schema xmlns:xsd="http://www.w3.org/2001/XMLSchema" xmlns:xs="http://www.w3.org/2001/XMLSchema" xmlns:p="http://schemas.microsoft.com/office/2006/metadata/properties" xmlns:ns1="http://schemas.microsoft.com/sharepoint/v3" xmlns:ns2="4c8099a9-a3af-401b-a137-046a1070cf2c" xmlns:ns3="885aefe6-dde1-499e-b942-47ac64e72e50" targetNamespace="http://schemas.microsoft.com/office/2006/metadata/properties" ma:root="true" ma:fieldsID="25089069a0cdd5f3fcfde9694796f41d" ns1:_="" ns2:_="" ns3:_="">
    <xsd:import namespace="http://schemas.microsoft.com/sharepoint/v3"/>
    <xsd:import namespace="4c8099a9-a3af-401b-a137-046a1070cf2c"/>
    <xsd:import namespace="885aefe6-dde1-499e-b942-47ac64e72e5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OCR"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6" nillable="true" ma:displayName="Unified Compliance Policy Properties" ma:hidden="true" ma:internalName="_ip_UnifiedCompliancePolicyProperties">
      <xsd:simpleType>
        <xsd:restriction base="dms:Note"/>
      </xsd:simpleType>
    </xsd:element>
    <xsd:element name="_ip_UnifiedCompliancePolicyUIAction" ma:index="27"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c8099a9-a3af-401b-a137-046a1070cf2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d879292b-c642-4760-a9ca-c8c7f659254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85aefe6-dde1-499e-b942-47ac64e72e50"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f0d2adb0-c2de-451f-b98b-f7ecd6e4be6b}" ma:internalName="TaxCatchAll" ma:showField="CatchAllData" ma:web="885aefe6-dde1-499e-b942-47ac64e72e5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6D9842C-56BB-45A8-8DF8-2DF4781CF8D7}">
  <ds:schemaRefs>
    <ds:schemaRef ds:uri="http://schemas.microsoft.com/sharepoint/v3/contenttype/forms"/>
  </ds:schemaRefs>
</ds:datastoreItem>
</file>

<file path=customXml/itemProps2.xml><?xml version="1.0" encoding="utf-8"?>
<ds:datastoreItem xmlns:ds="http://schemas.openxmlformats.org/officeDocument/2006/customXml" ds:itemID="{523B12CD-8285-46C6-A9A1-6F5330185456}">
  <ds:schemaRefs>
    <ds:schemaRef ds:uri="4c8099a9-a3af-401b-a137-046a1070cf2c"/>
    <ds:schemaRef ds:uri="885aefe6-dde1-499e-b942-47ac64e72e5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29</Slides>
  <Notes>8</Notes>
  <HiddenSlides>0</HiddenSlide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MV</vt:lpstr>
      <vt:lpstr>Co-operative Values-Driven AI – a guidance framework</vt:lpstr>
      <vt:lpstr>Foreword</vt:lpstr>
      <vt:lpstr>About us</vt:lpstr>
      <vt:lpstr>Why has this framework been released?</vt:lpstr>
      <vt:lpstr>What will you learn in this framework?</vt:lpstr>
      <vt:lpstr>What is Artificial Intelligence?</vt:lpstr>
      <vt:lpstr>How does AI work?</vt:lpstr>
      <vt:lpstr>Main use cases and opportunities</vt:lpstr>
      <vt:lpstr>AI maturity diagnostic framework</vt:lpstr>
      <vt:lpstr>Main use cases of AI</vt:lpstr>
      <vt:lpstr>Enablers and risks</vt:lpstr>
      <vt:lpstr>Enabling factors </vt:lpstr>
      <vt:lpstr>Risks and mitigations</vt:lpstr>
      <vt:lpstr>Risks and mitigations</vt:lpstr>
      <vt:lpstr>Aligning AI &amp; CCIN principles</vt:lpstr>
      <vt:lpstr>How does an AI offer align with Cooperative Principles?</vt:lpstr>
      <vt:lpstr>How does an AI offer align with Cooperative Principles?</vt:lpstr>
      <vt:lpstr>Practically applying the principles</vt:lpstr>
      <vt:lpstr>Practically applying the principles</vt:lpstr>
      <vt:lpstr>Practically applying the principles</vt:lpstr>
      <vt:lpstr>Practically applying the principles</vt:lpstr>
      <vt:lpstr>Case studies</vt:lpstr>
      <vt:lpstr>QuickAction (1)</vt:lpstr>
      <vt:lpstr>QuickAction (2)</vt:lpstr>
      <vt:lpstr>People’s Panel for AI (1)</vt:lpstr>
      <vt:lpstr>People’s Panel for AI (2)</vt:lpstr>
      <vt:lpstr>AI Driven Chatbot (1)</vt:lpstr>
      <vt:lpstr>AI Driven Chatbot (2)</vt:lpstr>
      <vt:lpstr>Find out more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 Workshop</dc:title>
  <dc:creator>Andrew Laird</dc:creator>
  <cp:revision>1</cp:revision>
  <dcterms:created xsi:type="dcterms:W3CDTF">2024-09-09T12:12:51Z</dcterms:created>
  <dcterms:modified xsi:type="dcterms:W3CDTF">2024-10-21T11:36:55Z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12f3984f-7fae-49e4-9378-b84ae5567da1_Enabled">
    <vt:lpwstr>true</vt:lpwstr>
  </property>
  <property fmtid="{D5CDD505-2E9C-101B-9397-08002B2CF9AE}" pid="3" name="MSIP_Label_12f3984f-7fae-49e4-9378-b84ae5567da1_SetDate">
    <vt:lpwstr>2024-09-09T12:15:28Z</vt:lpwstr>
  </property>
  <property fmtid="{D5CDD505-2E9C-101B-9397-08002B2CF9AE}" pid="4" name="MSIP_Label_12f3984f-7fae-49e4-9378-b84ae5567da1_Method">
    <vt:lpwstr>Privileged</vt:lpwstr>
  </property>
  <property fmtid="{D5CDD505-2E9C-101B-9397-08002B2CF9AE}" pid="5" name="MSIP_Label_12f3984f-7fae-49e4-9378-b84ae5567da1_Name">
    <vt:lpwstr>Client Confidential</vt:lpwstr>
  </property>
  <property fmtid="{D5CDD505-2E9C-101B-9397-08002B2CF9AE}" pid="6" name="MSIP_Label_12f3984f-7fae-49e4-9378-b84ae5567da1_SiteId">
    <vt:lpwstr>ac44639f-6185-4644-b037-0e9be5dc5d81</vt:lpwstr>
  </property>
  <property fmtid="{D5CDD505-2E9C-101B-9397-08002B2CF9AE}" pid="7" name="MSIP_Label_12f3984f-7fae-49e4-9378-b84ae5567da1_ActionId">
    <vt:lpwstr>b7bd6c6d-534d-4bf6-bcde-c6b0a6abd2ce</vt:lpwstr>
  </property>
  <property fmtid="{D5CDD505-2E9C-101B-9397-08002B2CF9AE}" pid="8" name="MSIP_Label_12f3984f-7fae-49e4-9378-b84ae5567da1_ContentBits">
    <vt:lpwstr>0</vt:lpwstr>
  </property>
</Properties>
</file>