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9" r:id="rId5"/>
    <p:sldId id="262" r:id="rId6"/>
    <p:sldId id="264" r:id="rId7"/>
    <p:sldId id="268" r:id="rId8"/>
    <p:sldId id="265" r:id="rId9"/>
    <p:sldId id="261" r:id="rId10"/>
    <p:sldId id="266" r:id="rId11"/>
    <p:sldId id="270"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60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ACA2F2-F05D-4E81-8A23-0C6AD6CCBC13}" v="14" dt="2025-02-07T17:11:20.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3" d="100"/>
          <a:sy n="73" d="100"/>
        </p:scale>
        <p:origin x="90"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B7F0-9159-D7D9-BE19-0BCE79BA1F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AEC1B1-CBD1-4FB8-525C-0B2F01490F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99ABA2-3320-BB7D-353D-3696028C9C06}"/>
              </a:ext>
            </a:extLst>
          </p:cNvPr>
          <p:cNvSpPr>
            <a:spLocks noGrp="1"/>
          </p:cNvSpPr>
          <p:nvPr>
            <p:ph type="dt" sz="half" idx="10"/>
          </p:nvPr>
        </p:nvSpPr>
        <p:spPr/>
        <p:txBody>
          <a:bodyPr/>
          <a:lstStyle/>
          <a:p>
            <a:fld id="{BB243C9E-B544-455F-B992-CA5661745720}" type="datetimeFigureOut">
              <a:rPr lang="en-GB" smtClean="0"/>
              <a:t>10/02/2025</a:t>
            </a:fld>
            <a:endParaRPr lang="en-GB"/>
          </a:p>
        </p:txBody>
      </p:sp>
      <p:sp>
        <p:nvSpPr>
          <p:cNvPr id="5" name="Footer Placeholder 4">
            <a:extLst>
              <a:ext uri="{FF2B5EF4-FFF2-40B4-BE49-F238E27FC236}">
                <a16:creationId xmlns:a16="http://schemas.microsoft.com/office/drawing/2014/main" id="{89476E5E-184F-27F2-303E-FFD1337D9C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8462B2-2DA2-032F-CD69-99ED1A64529C}"/>
              </a:ext>
            </a:extLst>
          </p:cNvPr>
          <p:cNvSpPr>
            <a:spLocks noGrp="1"/>
          </p:cNvSpPr>
          <p:nvPr>
            <p:ph type="sldNum" sz="quarter" idx="12"/>
          </p:nvPr>
        </p:nvSpPr>
        <p:spPr/>
        <p:txBody>
          <a:bodyPr/>
          <a:lstStyle/>
          <a:p>
            <a:fld id="{CBB92681-1D91-4873-BE09-564C83692AE1}" type="slidenum">
              <a:rPr lang="en-GB" smtClean="0"/>
              <a:t>‹#›</a:t>
            </a:fld>
            <a:endParaRPr lang="en-GB"/>
          </a:p>
        </p:txBody>
      </p:sp>
    </p:spTree>
    <p:extLst>
      <p:ext uri="{BB962C8B-B14F-4D97-AF65-F5344CB8AC3E}">
        <p14:creationId xmlns:p14="http://schemas.microsoft.com/office/powerpoint/2010/main" val="118923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8E81-7027-0CB2-BC8A-AFF98E9FFF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F4EA2A-FC8A-544E-97F4-9D8C5F64B2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EDDB76-C1A2-189B-46B6-ED24E7258A9E}"/>
              </a:ext>
            </a:extLst>
          </p:cNvPr>
          <p:cNvSpPr>
            <a:spLocks noGrp="1"/>
          </p:cNvSpPr>
          <p:nvPr>
            <p:ph type="dt" sz="half" idx="10"/>
          </p:nvPr>
        </p:nvSpPr>
        <p:spPr/>
        <p:txBody>
          <a:bodyPr/>
          <a:lstStyle/>
          <a:p>
            <a:fld id="{BB243C9E-B544-455F-B992-CA5661745720}" type="datetimeFigureOut">
              <a:rPr lang="en-GB" smtClean="0"/>
              <a:t>10/02/2025</a:t>
            </a:fld>
            <a:endParaRPr lang="en-GB"/>
          </a:p>
        </p:txBody>
      </p:sp>
      <p:sp>
        <p:nvSpPr>
          <p:cNvPr id="5" name="Footer Placeholder 4">
            <a:extLst>
              <a:ext uri="{FF2B5EF4-FFF2-40B4-BE49-F238E27FC236}">
                <a16:creationId xmlns:a16="http://schemas.microsoft.com/office/drawing/2014/main" id="{D78DF506-6E40-1B3A-658C-1E55CD0F0E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936AAA-DBF0-1459-141F-BF5B31B229B7}"/>
              </a:ext>
            </a:extLst>
          </p:cNvPr>
          <p:cNvSpPr>
            <a:spLocks noGrp="1"/>
          </p:cNvSpPr>
          <p:nvPr>
            <p:ph type="sldNum" sz="quarter" idx="12"/>
          </p:nvPr>
        </p:nvSpPr>
        <p:spPr/>
        <p:txBody>
          <a:bodyPr/>
          <a:lstStyle/>
          <a:p>
            <a:fld id="{CBB92681-1D91-4873-BE09-564C83692AE1}" type="slidenum">
              <a:rPr lang="en-GB" smtClean="0"/>
              <a:t>‹#›</a:t>
            </a:fld>
            <a:endParaRPr lang="en-GB"/>
          </a:p>
        </p:txBody>
      </p:sp>
    </p:spTree>
    <p:extLst>
      <p:ext uri="{BB962C8B-B14F-4D97-AF65-F5344CB8AC3E}">
        <p14:creationId xmlns:p14="http://schemas.microsoft.com/office/powerpoint/2010/main" val="358389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A5FC0F-AE66-EFA5-89D1-B9F0B4558B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AD3514-81D7-6B99-B90F-BFB3D96105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135367-EE0B-6EA0-05E8-2FF2FE93AB5C}"/>
              </a:ext>
            </a:extLst>
          </p:cNvPr>
          <p:cNvSpPr>
            <a:spLocks noGrp="1"/>
          </p:cNvSpPr>
          <p:nvPr>
            <p:ph type="dt" sz="half" idx="10"/>
          </p:nvPr>
        </p:nvSpPr>
        <p:spPr/>
        <p:txBody>
          <a:bodyPr/>
          <a:lstStyle/>
          <a:p>
            <a:fld id="{BB243C9E-B544-455F-B992-CA5661745720}" type="datetimeFigureOut">
              <a:rPr lang="en-GB" smtClean="0"/>
              <a:t>10/02/2025</a:t>
            </a:fld>
            <a:endParaRPr lang="en-GB"/>
          </a:p>
        </p:txBody>
      </p:sp>
      <p:sp>
        <p:nvSpPr>
          <p:cNvPr id="5" name="Footer Placeholder 4">
            <a:extLst>
              <a:ext uri="{FF2B5EF4-FFF2-40B4-BE49-F238E27FC236}">
                <a16:creationId xmlns:a16="http://schemas.microsoft.com/office/drawing/2014/main" id="{DEAC91FB-1247-8AB1-CBD4-14E7FE3556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11D304-5BAF-2EC3-8908-FDA226E03D6C}"/>
              </a:ext>
            </a:extLst>
          </p:cNvPr>
          <p:cNvSpPr>
            <a:spLocks noGrp="1"/>
          </p:cNvSpPr>
          <p:nvPr>
            <p:ph type="sldNum" sz="quarter" idx="12"/>
          </p:nvPr>
        </p:nvSpPr>
        <p:spPr/>
        <p:txBody>
          <a:bodyPr/>
          <a:lstStyle/>
          <a:p>
            <a:fld id="{CBB92681-1D91-4873-BE09-564C83692AE1}" type="slidenum">
              <a:rPr lang="en-GB" smtClean="0"/>
              <a:t>‹#›</a:t>
            </a:fld>
            <a:endParaRPr lang="en-GB"/>
          </a:p>
        </p:txBody>
      </p:sp>
    </p:spTree>
    <p:extLst>
      <p:ext uri="{BB962C8B-B14F-4D97-AF65-F5344CB8AC3E}">
        <p14:creationId xmlns:p14="http://schemas.microsoft.com/office/powerpoint/2010/main" val="52690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33C6-3D64-1EBC-5FA3-EFF7E2C8DC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4E9DC5-94E0-0DD2-E68B-DB2CE68D1D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BDB007-EB9B-78E4-26EA-003D87F6EBEE}"/>
              </a:ext>
            </a:extLst>
          </p:cNvPr>
          <p:cNvSpPr>
            <a:spLocks noGrp="1"/>
          </p:cNvSpPr>
          <p:nvPr>
            <p:ph type="dt" sz="half" idx="10"/>
          </p:nvPr>
        </p:nvSpPr>
        <p:spPr/>
        <p:txBody>
          <a:bodyPr/>
          <a:lstStyle/>
          <a:p>
            <a:fld id="{BB243C9E-B544-455F-B992-CA5661745720}" type="datetimeFigureOut">
              <a:rPr lang="en-GB" smtClean="0"/>
              <a:t>10/02/2025</a:t>
            </a:fld>
            <a:endParaRPr lang="en-GB"/>
          </a:p>
        </p:txBody>
      </p:sp>
      <p:sp>
        <p:nvSpPr>
          <p:cNvPr id="5" name="Footer Placeholder 4">
            <a:extLst>
              <a:ext uri="{FF2B5EF4-FFF2-40B4-BE49-F238E27FC236}">
                <a16:creationId xmlns:a16="http://schemas.microsoft.com/office/drawing/2014/main" id="{EDAFB991-9B26-A1E1-2A41-8860A4F4EE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DF3168-A79F-A4E7-CF02-EA4AACCAE9C6}"/>
              </a:ext>
            </a:extLst>
          </p:cNvPr>
          <p:cNvSpPr>
            <a:spLocks noGrp="1"/>
          </p:cNvSpPr>
          <p:nvPr>
            <p:ph type="sldNum" sz="quarter" idx="12"/>
          </p:nvPr>
        </p:nvSpPr>
        <p:spPr/>
        <p:txBody>
          <a:bodyPr/>
          <a:lstStyle/>
          <a:p>
            <a:fld id="{CBB92681-1D91-4873-BE09-564C83692AE1}" type="slidenum">
              <a:rPr lang="en-GB" smtClean="0"/>
              <a:t>‹#›</a:t>
            </a:fld>
            <a:endParaRPr lang="en-GB"/>
          </a:p>
        </p:txBody>
      </p:sp>
    </p:spTree>
    <p:extLst>
      <p:ext uri="{BB962C8B-B14F-4D97-AF65-F5344CB8AC3E}">
        <p14:creationId xmlns:p14="http://schemas.microsoft.com/office/powerpoint/2010/main" val="39751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73DE-3BD7-363C-3DAA-355723B513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E1EC12-B5D2-901E-B4BC-0F6216E40D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C41B70-1D31-1829-0CEB-E85F23607DBC}"/>
              </a:ext>
            </a:extLst>
          </p:cNvPr>
          <p:cNvSpPr>
            <a:spLocks noGrp="1"/>
          </p:cNvSpPr>
          <p:nvPr>
            <p:ph type="dt" sz="half" idx="10"/>
          </p:nvPr>
        </p:nvSpPr>
        <p:spPr/>
        <p:txBody>
          <a:bodyPr/>
          <a:lstStyle/>
          <a:p>
            <a:fld id="{BB243C9E-B544-455F-B992-CA5661745720}" type="datetimeFigureOut">
              <a:rPr lang="en-GB" smtClean="0"/>
              <a:t>10/02/2025</a:t>
            </a:fld>
            <a:endParaRPr lang="en-GB"/>
          </a:p>
        </p:txBody>
      </p:sp>
      <p:sp>
        <p:nvSpPr>
          <p:cNvPr id="5" name="Footer Placeholder 4">
            <a:extLst>
              <a:ext uri="{FF2B5EF4-FFF2-40B4-BE49-F238E27FC236}">
                <a16:creationId xmlns:a16="http://schemas.microsoft.com/office/drawing/2014/main" id="{377AB662-1DAE-0C1A-D5CE-0CF171C09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1B767E-F8C7-9E7D-72A0-D84FB9BC0D7D}"/>
              </a:ext>
            </a:extLst>
          </p:cNvPr>
          <p:cNvSpPr>
            <a:spLocks noGrp="1"/>
          </p:cNvSpPr>
          <p:nvPr>
            <p:ph type="sldNum" sz="quarter" idx="12"/>
          </p:nvPr>
        </p:nvSpPr>
        <p:spPr/>
        <p:txBody>
          <a:bodyPr/>
          <a:lstStyle/>
          <a:p>
            <a:fld id="{CBB92681-1D91-4873-BE09-564C83692AE1}" type="slidenum">
              <a:rPr lang="en-GB" smtClean="0"/>
              <a:t>‹#›</a:t>
            </a:fld>
            <a:endParaRPr lang="en-GB"/>
          </a:p>
        </p:txBody>
      </p:sp>
    </p:spTree>
    <p:extLst>
      <p:ext uri="{BB962C8B-B14F-4D97-AF65-F5344CB8AC3E}">
        <p14:creationId xmlns:p14="http://schemas.microsoft.com/office/powerpoint/2010/main" val="388170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3365-32B6-8F09-2354-E5FE359CEC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1ECCEC-C679-863C-0F04-1DA70040B1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0DAEC7-0791-1044-0CBF-A807BFCB46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060562-7275-38AE-8ABB-1F947EB34103}"/>
              </a:ext>
            </a:extLst>
          </p:cNvPr>
          <p:cNvSpPr>
            <a:spLocks noGrp="1"/>
          </p:cNvSpPr>
          <p:nvPr>
            <p:ph type="dt" sz="half" idx="10"/>
          </p:nvPr>
        </p:nvSpPr>
        <p:spPr/>
        <p:txBody>
          <a:bodyPr/>
          <a:lstStyle/>
          <a:p>
            <a:fld id="{BB243C9E-B544-455F-B992-CA5661745720}" type="datetimeFigureOut">
              <a:rPr lang="en-GB" smtClean="0"/>
              <a:t>10/02/2025</a:t>
            </a:fld>
            <a:endParaRPr lang="en-GB"/>
          </a:p>
        </p:txBody>
      </p:sp>
      <p:sp>
        <p:nvSpPr>
          <p:cNvPr id="6" name="Footer Placeholder 5">
            <a:extLst>
              <a:ext uri="{FF2B5EF4-FFF2-40B4-BE49-F238E27FC236}">
                <a16:creationId xmlns:a16="http://schemas.microsoft.com/office/drawing/2014/main" id="{1D77ABB6-3985-2038-E264-7E1079D597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AC092E-B4B9-B70E-97BB-B92DCFF578D5}"/>
              </a:ext>
            </a:extLst>
          </p:cNvPr>
          <p:cNvSpPr>
            <a:spLocks noGrp="1"/>
          </p:cNvSpPr>
          <p:nvPr>
            <p:ph type="sldNum" sz="quarter" idx="12"/>
          </p:nvPr>
        </p:nvSpPr>
        <p:spPr/>
        <p:txBody>
          <a:bodyPr/>
          <a:lstStyle/>
          <a:p>
            <a:fld id="{CBB92681-1D91-4873-BE09-564C83692AE1}" type="slidenum">
              <a:rPr lang="en-GB" smtClean="0"/>
              <a:t>‹#›</a:t>
            </a:fld>
            <a:endParaRPr lang="en-GB"/>
          </a:p>
        </p:txBody>
      </p:sp>
    </p:spTree>
    <p:extLst>
      <p:ext uri="{BB962C8B-B14F-4D97-AF65-F5344CB8AC3E}">
        <p14:creationId xmlns:p14="http://schemas.microsoft.com/office/powerpoint/2010/main" val="100120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076F0-312E-F4E9-4E15-BD7E203749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98265E-C472-52D4-66E8-8D300C94B3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BDA059-1AF1-B278-E2BD-7CB0931B41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117FCB-9B39-B0D5-318D-240501A90A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9F8167-85D5-A89A-7E9F-99DAD4211D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19A834-6076-2601-1541-80822A7423A5}"/>
              </a:ext>
            </a:extLst>
          </p:cNvPr>
          <p:cNvSpPr>
            <a:spLocks noGrp="1"/>
          </p:cNvSpPr>
          <p:nvPr>
            <p:ph type="dt" sz="half" idx="10"/>
          </p:nvPr>
        </p:nvSpPr>
        <p:spPr/>
        <p:txBody>
          <a:bodyPr/>
          <a:lstStyle/>
          <a:p>
            <a:fld id="{BB243C9E-B544-455F-B992-CA5661745720}" type="datetimeFigureOut">
              <a:rPr lang="en-GB" smtClean="0"/>
              <a:t>10/02/2025</a:t>
            </a:fld>
            <a:endParaRPr lang="en-GB"/>
          </a:p>
        </p:txBody>
      </p:sp>
      <p:sp>
        <p:nvSpPr>
          <p:cNvPr id="8" name="Footer Placeholder 7">
            <a:extLst>
              <a:ext uri="{FF2B5EF4-FFF2-40B4-BE49-F238E27FC236}">
                <a16:creationId xmlns:a16="http://schemas.microsoft.com/office/drawing/2014/main" id="{8BF47EF0-8287-6424-E656-C22CD68A7A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2BD33-4552-1B7C-773E-69654AB8C7C0}"/>
              </a:ext>
            </a:extLst>
          </p:cNvPr>
          <p:cNvSpPr>
            <a:spLocks noGrp="1"/>
          </p:cNvSpPr>
          <p:nvPr>
            <p:ph type="sldNum" sz="quarter" idx="12"/>
          </p:nvPr>
        </p:nvSpPr>
        <p:spPr/>
        <p:txBody>
          <a:bodyPr/>
          <a:lstStyle/>
          <a:p>
            <a:fld id="{CBB92681-1D91-4873-BE09-564C83692AE1}" type="slidenum">
              <a:rPr lang="en-GB" smtClean="0"/>
              <a:t>‹#›</a:t>
            </a:fld>
            <a:endParaRPr lang="en-GB"/>
          </a:p>
        </p:txBody>
      </p:sp>
    </p:spTree>
    <p:extLst>
      <p:ext uri="{BB962C8B-B14F-4D97-AF65-F5344CB8AC3E}">
        <p14:creationId xmlns:p14="http://schemas.microsoft.com/office/powerpoint/2010/main" val="258909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BC8C-76C4-B133-9FC1-CE9A575D21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FB0EA8-D684-692A-7A62-F77F2BD993A5}"/>
              </a:ext>
            </a:extLst>
          </p:cNvPr>
          <p:cNvSpPr>
            <a:spLocks noGrp="1"/>
          </p:cNvSpPr>
          <p:nvPr>
            <p:ph type="dt" sz="half" idx="10"/>
          </p:nvPr>
        </p:nvSpPr>
        <p:spPr/>
        <p:txBody>
          <a:bodyPr/>
          <a:lstStyle/>
          <a:p>
            <a:fld id="{BB243C9E-B544-455F-B992-CA5661745720}" type="datetimeFigureOut">
              <a:rPr lang="en-GB" smtClean="0"/>
              <a:t>10/02/2025</a:t>
            </a:fld>
            <a:endParaRPr lang="en-GB"/>
          </a:p>
        </p:txBody>
      </p:sp>
      <p:sp>
        <p:nvSpPr>
          <p:cNvPr id="4" name="Footer Placeholder 3">
            <a:extLst>
              <a:ext uri="{FF2B5EF4-FFF2-40B4-BE49-F238E27FC236}">
                <a16:creationId xmlns:a16="http://schemas.microsoft.com/office/drawing/2014/main" id="{70A54FA7-D549-418A-D39E-8AE639AFFA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EF3DB0-2D57-2530-91B6-BE8E0FB4BCC5}"/>
              </a:ext>
            </a:extLst>
          </p:cNvPr>
          <p:cNvSpPr>
            <a:spLocks noGrp="1"/>
          </p:cNvSpPr>
          <p:nvPr>
            <p:ph type="sldNum" sz="quarter" idx="12"/>
          </p:nvPr>
        </p:nvSpPr>
        <p:spPr/>
        <p:txBody>
          <a:bodyPr/>
          <a:lstStyle/>
          <a:p>
            <a:fld id="{CBB92681-1D91-4873-BE09-564C83692AE1}" type="slidenum">
              <a:rPr lang="en-GB" smtClean="0"/>
              <a:t>‹#›</a:t>
            </a:fld>
            <a:endParaRPr lang="en-GB"/>
          </a:p>
        </p:txBody>
      </p:sp>
    </p:spTree>
    <p:extLst>
      <p:ext uri="{BB962C8B-B14F-4D97-AF65-F5344CB8AC3E}">
        <p14:creationId xmlns:p14="http://schemas.microsoft.com/office/powerpoint/2010/main" val="143827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9C0AEE-54CB-A028-97B3-29632ABE01E0}"/>
              </a:ext>
            </a:extLst>
          </p:cNvPr>
          <p:cNvSpPr>
            <a:spLocks noGrp="1"/>
          </p:cNvSpPr>
          <p:nvPr>
            <p:ph type="dt" sz="half" idx="10"/>
          </p:nvPr>
        </p:nvSpPr>
        <p:spPr/>
        <p:txBody>
          <a:bodyPr/>
          <a:lstStyle/>
          <a:p>
            <a:fld id="{BB243C9E-B544-455F-B992-CA5661745720}" type="datetimeFigureOut">
              <a:rPr lang="en-GB" smtClean="0"/>
              <a:t>10/02/2025</a:t>
            </a:fld>
            <a:endParaRPr lang="en-GB"/>
          </a:p>
        </p:txBody>
      </p:sp>
      <p:sp>
        <p:nvSpPr>
          <p:cNvPr id="3" name="Footer Placeholder 2">
            <a:extLst>
              <a:ext uri="{FF2B5EF4-FFF2-40B4-BE49-F238E27FC236}">
                <a16:creationId xmlns:a16="http://schemas.microsoft.com/office/drawing/2014/main" id="{A0C9A935-2D8A-76B7-3A6B-26B42138C4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2D1F2B-C174-300A-B1CF-9341E4575558}"/>
              </a:ext>
            </a:extLst>
          </p:cNvPr>
          <p:cNvSpPr>
            <a:spLocks noGrp="1"/>
          </p:cNvSpPr>
          <p:nvPr>
            <p:ph type="sldNum" sz="quarter" idx="12"/>
          </p:nvPr>
        </p:nvSpPr>
        <p:spPr/>
        <p:txBody>
          <a:bodyPr/>
          <a:lstStyle/>
          <a:p>
            <a:fld id="{CBB92681-1D91-4873-BE09-564C83692AE1}" type="slidenum">
              <a:rPr lang="en-GB" smtClean="0"/>
              <a:t>‹#›</a:t>
            </a:fld>
            <a:endParaRPr lang="en-GB"/>
          </a:p>
        </p:txBody>
      </p:sp>
    </p:spTree>
    <p:extLst>
      <p:ext uri="{BB962C8B-B14F-4D97-AF65-F5344CB8AC3E}">
        <p14:creationId xmlns:p14="http://schemas.microsoft.com/office/powerpoint/2010/main" val="209342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B540-DDC8-69AB-94A0-B4B50A27A4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2040FF-5DB7-A06D-EF89-B296476FA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F3340E-F59A-A3A4-5F2D-BA99EEC40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11BA7E-297B-8C99-B736-6CA40890653D}"/>
              </a:ext>
            </a:extLst>
          </p:cNvPr>
          <p:cNvSpPr>
            <a:spLocks noGrp="1"/>
          </p:cNvSpPr>
          <p:nvPr>
            <p:ph type="dt" sz="half" idx="10"/>
          </p:nvPr>
        </p:nvSpPr>
        <p:spPr/>
        <p:txBody>
          <a:bodyPr/>
          <a:lstStyle/>
          <a:p>
            <a:fld id="{BB243C9E-B544-455F-B992-CA5661745720}" type="datetimeFigureOut">
              <a:rPr lang="en-GB" smtClean="0"/>
              <a:t>10/02/2025</a:t>
            </a:fld>
            <a:endParaRPr lang="en-GB"/>
          </a:p>
        </p:txBody>
      </p:sp>
      <p:sp>
        <p:nvSpPr>
          <p:cNvPr id="6" name="Footer Placeholder 5">
            <a:extLst>
              <a:ext uri="{FF2B5EF4-FFF2-40B4-BE49-F238E27FC236}">
                <a16:creationId xmlns:a16="http://schemas.microsoft.com/office/drawing/2014/main" id="{202799EA-64A3-B8E6-804A-C474525F37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2A564D-EEEB-7518-8386-3968C6F5FABD}"/>
              </a:ext>
            </a:extLst>
          </p:cNvPr>
          <p:cNvSpPr>
            <a:spLocks noGrp="1"/>
          </p:cNvSpPr>
          <p:nvPr>
            <p:ph type="sldNum" sz="quarter" idx="12"/>
          </p:nvPr>
        </p:nvSpPr>
        <p:spPr/>
        <p:txBody>
          <a:bodyPr/>
          <a:lstStyle/>
          <a:p>
            <a:fld id="{CBB92681-1D91-4873-BE09-564C83692AE1}" type="slidenum">
              <a:rPr lang="en-GB" smtClean="0"/>
              <a:t>‹#›</a:t>
            </a:fld>
            <a:endParaRPr lang="en-GB"/>
          </a:p>
        </p:txBody>
      </p:sp>
    </p:spTree>
    <p:extLst>
      <p:ext uri="{BB962C8B-B14F-4D97-AF65-F5344CB8AC3E}">
        <p14:creationId xmlns:p14="http://schemas.microsoft.com/office/powerpoint/2010/main" val="280479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564D-F792-56D6-D1EE-9BD29B975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E1FA3-0BE1-1687-828D-CF2F1A1901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AC6DAB-66ED-7A5D-7B29-49B3B91A2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C24F8E-9891-A42D-7954-83B08C6439E7}"/>
              </a:ext>
            </a:extLst>
          </p:cNvPr>
          <p:cNvSpPr>
            <a:spLocks noGrp="1"/>
          </p:cNvSpPr>
          <p:nvPr>
            <p:ph type="dt" sz="half" idx="10"/>
          </p:nvPr>
        </p:nvSpPr>
        <p:spPr/>
        <p:txBody>
          <a:bodyPr/>
          <a:lstStyle/>
          <a:p>
            <a:fld id="{BB243C9E-B544-455F-B992-CA5661745720}" type="datetimeFigureOut">
              <a:rPr lang="en-GB" smtClean="0"/>
              <a:t>10/02/2025</a:t>
            </a:fld>
            <a:endParaRPr lang="en-GB"/>
          </a:p>
        </p:txBody>
      </p:sp>
      <p:sp>
        <p:nvSpPr>
          <p:cNvPr id="6" name="Footer Placeholder 5">
            <a:extLst>
              <a:ext uri="{FF2B5EF4-FFF2-40B4-BE49-F238E27FC236}">
                <a16:creationId xmlns:a16="http://schemas.microsoft.com/office/drawing/2014/main" id="{5D894F99-84DA-F5F6-2D6A-36CDEE923E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9CA317-7313-94AF-41FE-B75D6ADF496D}"/>
              </a:ext>
            </a:extLst>
          </p:cNvPr>
          <p:cNvSpPr>
            <a:spLocks noGrp="1"/>
          </p:cNvSpPr>
          <p:nvPr>
            <p:ph type="sldNum" sz="quarter" idx="12"/>
          </p:nvPr>
        </p:nvSpPr>
        <p:spPr/>
        <p:txBody>
          <a:bodyPr/>
          <a:lstStyle/>
          <a:p>
            <a:fld id="{CBB92681-1D91-4873-BE09-564C83692AE1}" type="slidenum">
              <a:rPr lang="en-GB" smtClean="0"/>
              <a:t>‹#›</a:t>
            </a:fld>
            <a:endParaRPr lang="en-GB"/>
          </a:p>
        </p:txBody>
      </p:sp>
    </p:spTree>
    <p:extLst>
      <p:ext uri="{BB962C8B-B14F-4D97-AF65-F5344CB8AC3E}">
        <p14:creationId xmlns:p14="http://schemas.microsoft.com/office/powerpoint/2010/main" val="2517671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98CA7-A294-2670-A78E-9DC9E72580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91938E-ADA7-EAFF-DE89-16B233F9FC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87C3D4-1D43-0C8C-D61C-D7BF6CA7AF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243C9E-B544-455F-B992-CA5661745720}" type="datetimeFigureOut">
              <a:rPr lang="en-GB" smtClean="0"/>
              <a:t>10/02/2025</a:t>
            </a:fld>
            <a:endParaRPr lang="en-GB"/>
          </a:p>
        </p:txBody>
      </p:sp>
      <p:sp>
        <p:nvSpPr>
          <p:cNvPr id="5" name="Footer Placeholder 4">
            <a:extLst>
              <a:ext uri="{FF2B5EF4-FFF2-40B4-BE49-F238E27FC236}">
                <a16:creationId xmlns:a16="http://schemas.microsoft.com/office/drawing/2014/main" id="{50B8FC20-8C73-748C-64C0-FE914FF087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5B56752-10C5-DD00-07E6-980998C1F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B92681-1D91-4873-BE09-564C83692AE1}" type="slidenum">
              <a:rPr lang="en-GB" smtClean="0"/>
              <a:t>‹#›</a:t>
            </a:fld>
            <a:endParaRPr lang="en-GB"/>
          </a:p>
        </p:txBody>
      </p:sp>
    </p:spTree>
    <p:extLst>
      <p:ext uri="{BB962C8B-B14F-4D97-AF65-F5344CB8AC3E}">
        <p14:creationId xmlns:p14="http://schemas.microsoft.com/office/powerpoint/2010/main" val="729419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cid:image001.png@01DAD1F0.C1C76F40" TargetMode="Externa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B7DC-5788-B490-1A16-A0265C182105}"/>
              </a:ext>
            </a:extLst>
          </p:cNvPr>
          <p:cNvSpPr>
            <a:spLocks noGrp="1"/>
          </p:cNvSpPr>
          <p:nvPr>
            <p:ph type="ctrTitle"/>
          </p:nvPr>
        </p:nvSpPr>
        <p:spPr>
          <a:xfrm>
            <a:off x="1416171" y="2581915"/>
            <a:ext cx="9144000" cy="2387600"/>
          </a:xfrm>
        </p:spPr>
        <p:txBody>
          <a:bodyPr>
            <a:normAutofit fontScale="90000"/>
          </a:bodyPr>
          <a:lstStyle/>
          <a:p>
            <a:r>
              <a:rPr lang="en-GB" sz="8000" b="1" dirty="0">
                <a:solidFill>
                  <a:srgbClr val="866098"/>
                </a:solidFill>
              </a:rPr>
              <a:t>Reviewing the Policy Lab and Policy Prototype approach</a:t>
            </a:r>
          </a:p>
        </p:txBody>
      </p:sp>
      <p:pic>
        <p:nvPicPr>
          <p:cNvPr id="5" name="Picture 4">
            <a:extLst>
              <a:ext uri="{FF2B5EF4-FFF2-40B4-BE49-F238E27FC236}">
                <a16:creationId xmlns:a16="http://schemas.microsoft.com/office/drawing/2014/main" id="{1C257FA0-F74D-174E-9F02-65D0AE877D29}"/>
              </a:ext>
            </a:extLst>
          </p:cNvPr>
          <p:cNvPicPr>
            <a:picLocks noChangeAspect="1"/>
          </p:cNvPicPr>
          <p:nvPr/>
        </p:nvPicPr>
        <p:blipFill>
          <a:blip r:embed="rId2"/>
          <a:stretch>
            <a:fillRect/>
          </a:stretch>
        </p:blipFill>
        <p:spPr>
          <a:xfrm>
            <a:off x="386689" y="282471"/>
            <a:ext cx="5601482" cy="1495634"/>
          </a:xfrm>
          <a:prstGeom prst="rect">
            <a:avLst/>
          </a:prstGeom>
        </p:spPr>
      </p:pic>
      <p:pic>
        <p:nvPicPr>
          <p:cNvPr id="7" name="Picture 6">
            <a:extLst>
              <a:ext uri="{FF2B5EF4-FFF2-40B4-BE49-F238E27FC236}">
                <a16:creationId xmlns:a16="http://schemas.microsoft.com/office/drawing/2014/main" id="{CE60E15D-790C-B905-B9A2-C07FB1607848}"/>
              </a:ext>
            </a:extLst>
          </p:cNvPr>
          <p:cNvPicPr>
            <a:picLocks noChangeAspect="1"/>
          </p:cNvPicPr>
          <p:nvPr/>
        </p:nvPicPr>
        <p:blipFill>
          <a:blip r:embed="rId3"/>
          <a:stretch>
            <a:fillRect/>
          </a:stretch>
        </p:blipFill>
        <p:spPr>
          <a:xfrm>
            <a:off x="4978261" y="5366282"/>
            <a:ext cx="1575396" cy="980907"/>
          </a:xfrm>
          <a:prstGeom prst="rect">
            <a:avLst/>
          </a:prstGeom>
        </p:spPr>
      </p:pic>
      <p:pic>
        <p:nvPicPr>
          <p:cNvPr id="9" name="Picture 8">
            <a:extLst>
              <a:ext uri="{FF2B5EF4-FFF2-40B4-BE49-F238E27FC236}">
                <a16:creationId xmlns:a16="http://schemas.microsoft.com/office/drawing/2014/main" id="{EF9307D3-34F7-EF83-A9A5-237823D139AB}"/>
              </a:ext>
            </a:extLst>
          </p:cNvPr>
          <p:cNvPicPr>
            <a:picLocks noChangeAspect="1"/>
          </p:cNvPicPr>
          <p:nvPr/>
        </p:nvPicPr>
        <p:blipFill>
          <a:blip r:embed="rId4"/>
          <a:stretch>
            <a:fillRect/>
          </a:stretch>
        </p:blipFill>
        <p:spPr>
          <a:xfrm>
            <a:off x="2081619" y="5317712"/>
            <a:ext cx="2211622" cy="1066949"/>
          </a:xfrm>
          <a:prstGeom prst="rect">
            <a:avLst/>
          </a:prstGeom>
        </p:spPr>
      </p:pic>
      <p:pic>
        <p:nvPicPr>
          <p:cNvPr id="11" name="Picture 10">
            <a:extLst>
              <a:ext uri="{FF2B5EF4-FFF2-40B4-BE49-F238E27FC236}">
                <a16:creationId xmlns:a16="http://schemas.microsoft.com/office/drawing/2014/main" id="{35B6E5C1-F969-680A-D4A9-686503B5A913}"/>
              </a:ext>
            </a:extLst>
          </p:cNvPr>
          <p:cNvPicPr>
            <a:picLocks noChangeAspect="1"/>
          </p:cNvPicPr>
          <p:nvPr/>
        </p:nvPicPr>
        <p:blipFill>
          <a:blip r:embed="rId5"/>
          <a:stretch>
            <a:fillRect/>
          </a:stretch>
        </p:blipFill>
        <p:spPr>
          <a:xfrm>
            <a:off x="7631689" y="5503475"/>
            <a:ext cx="1819529" cy="695422"/>
          </a:xfrm>
          <a:prstGeom prst="rect">
            <a:avLst/>
          </a:prstGeom>
        </p:spPr>
      </p:pic>
    </p:spTree>
    <p:extLst>
      <p:ext uri="{BB962C8B-B14F-4D97-AF65-F5344CB8AC3E}">
        <p14:creationId xmlns:p14="http://schemas.microsoft.com/office/powerpoint/2010/main" val="353371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0CA5-A295-9E9B-95E9-699E4B0ABE17}"/>
              </a:ext>
            </a:extLst>
          </p:cNvPr>
          <p:cNvSpPr>
            <a:spLocks noGrp="1"/>
          </p:cNvSpPr>
          <p:nvPr>
            <p:ph type="title"/>
          </p:nvPr>
        </p:nvSpPr>
        <p:spPr/>
        <p:txBody>
          <a:bodyPr/>
          <a:lstStyle/>
          <a:p>
            <a:r>
              <a:rPr lang="en-GB" dirty="0">
                <a:solidFill>
                  <a:srgbClr val="866098"/>
                </a:solidFill>
              </a:rPr>
              <a:t>Proposals</a:t>
            </a:r>
          </a:p>
        </p:txBody>
      </p:sp>
      <p:sp>
        <p:nvSpPr>
          <p:cNvPr id="3" name="Content Placeholder 2">
            <a:extLst>
              <a:ext uri="{FF2B5EF4-FFF2-40B4-BE49-F238E27FC236}">
                <a16:creationId xmlns:a16="http://schemas.microsoft.com/office/drawing/2014/main" id="{C5A63B40-5A33-DADC-5712-F144C2F8401A}"/>
              </a:ext>
            </a:extLst>
          </p:cNvPr>
          <p:cNvSpPr>
            <a:spLocks noGrp="1"/>
          </p:cNvSpPr>
          <p:nvPr>
            <p:ph idx="1"/>
          </p:nvPr>
        </p:nvSpPr>
        <p:spPr/>
        <p:txBody>
          <a:bodyPr>
            <a:normAutofit fontScale="70000" lnSpcReduction="20000"/>
          </a:bodyPr>
          <a:lstStyle/>
          <a:p>
            <a:r>
              <a:rPr lang="en-GB" dirty="0"/>
              <a:t>Set out key basic requirements that contributing councils must commit to</a:t>
            </a:r>
          </a:p>
          <a:p>
            <a:r>
              <a:rPr lang="en-GB" dirty="0"/>
              <a:t>Formalise the sign up of Councils as interested / involved</a:t>
            </a:r>
          </a:p>
          <a:p>
            <a:r>
              <a:rPr lang="en-GB" dirty="0"/>
              <a:t>Stronger management of the bidding and delivery process – regular updates to V&amp;P</a:t>
            </a:r>
          </a:p>
          <a:p>
            <a:r>
              <a:rPr lang="en-GB" dirty="0"/>
              <a:t>Clarify and specify the outputs that are expected (webinar, articles, social media)</a:t>
            </a:r>
          </a:p>
          <a:p>
            <a:r>
              <a:rPr lang="en-GB" dirty="0"/>
              <a:t>Consider developing annual impact reports demonstrating how Policy Labs have been implemented – case studies of councils using </a:t>
            </a:r>
          </a:p>
          <a:p>
            <a:r>
              <a:rPr lang="en-GB" dirty="0"/>
              <a:t>Develop a mutual aid approach where e.g. a council loses a key officer </a:t>
            </a:r>
          </a:p>
          <a:p>
            <a:r>
              <a:rPr lang="en-GB" dirty="0"/>
              <a:t>Develop core policy lab programme management capacity sitting within the CCIN – a) for managing the delivery of funded projects and b) to support </a:t>
            </a:r>
            <a:r>
              <a:rPr lang="en-GB"/>
              <a:t>smaller councils to take part </a:t>
            </a:r>
            <a:endParaRPr lang="en-GB" dirty="0"/>
          </a:p>
          <a:p>
            <a:r>
              <a:rPr lang="en-GB" dirty="0"/>
              <a:t>Clarify the distinction between policy labs and prototypes – not just about the number of councils involved? </a:t>
            </a:r>
          </a:p>
          <a:p>
            <a:r>
              <a:rPr lang="en-GB" dirty="0"/>
              <a:t>Develop the practical framework for lobbying following a policy lab</a:t>
            </a:r>
          </a:p>
          <a:p>
            <a:r>
              <a:rPr lang="en-GB" dirty="0"/>
              <a:t>Consider how interested parties can be involved in labs without being directly funded – corral enthusiasm and interest</a:t>
            </a:r>
          </a:p>
        </p:txBody>
      </p:sp>
      <p:pic>
        <p:nvPicPr>
          <p:cNvPr id="4" name="Picture 3">
            <a:extLst>
              <a:ext uri="{FF2B5EF4-FFF2-40B4-BE49-F238E27FC236}">
                <a16:creationId xmlns:a16="http://schemas.microsoft.com/office/drawing/2014/main" id="{C5CF3455-FBB9-62A3-5161-490C17C39B53}"/>
              </a:ext>
            </a:extLst>
          </p:cNvPr>
          <p:cNvPicPr>
            <a:picLocks noChangeAspect="1"/>
          </p:cNvPicPr>
          <p:nvPr/>
        </p:nvPicPr>
        <p:blipFill>
          <a:blip r:embed="rId2"/>
          <a:stretch>
            <a:fillRect/>
          </a:stretch>
        </p:blipFill>
        <p:spPr>
          <a:xfrm>
            <a:off x="8001426" y="141725"/>
            <a:ext cx="4039683" cy="1078623"/>
          </a:xfrm>
          <a:prstGeom prst="rect">
            <a:avLst/>
          </a:prstGeom>
        </p:spPr>
      </p:pic>
      <p:pic>
        <p:nvPicPr>
          <p:cNvPr id="5" name="Picture 4">
            <a:extLst>
              <a:ext uri="{FF2B5EF4-FFF2-40B4-BE49-F238E27FC236}">
                <a16:creationId xmlns:a16="http://schemas.microsoft.com/office/drawing/2014/main" id="{5F40A2B2-0FFC-9C30-A293-5124CA6A80D1}"/>
              </a:ext>
            </a:extLst>
          </p:cNvPr>
          <p:cNvPicPr>
            <a:picLocks noChangeAspect="1"/>
          </p:cNvPicPr>
          <p:nvPr/>
        </p:nvPicPr>
        <p:blipFill>
          <a:blip r:embed="rId3"/>
          <a:srcRect r="4471"/>
          <a:stretch/>
        </p:blipFill>
        <p:spPr>
          <a:xfrm>
            <a:off x="-1" y="6194080"/>
            <a:ext cx="12192001" cy="663920"/>
          </a:xfrm>
          <a:prstGeom prst="rect">
            <a:avLst/>
          </a:prstGeom>
        </p:spPr>
      </p:pic>
    </p:spTree>
    <p:extLst>
      <p:ext uri="{BB962C8B-B14F-4D97-AF65-F5344CB8AC3E}">
        <p14:creationId xmlns:p14="http://schemas.microsoft.com/office/powerpoint/2010/main" val="238123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EFC40-8784-097E-EAD7-F111A6A02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D10FB-74E5-64E2-FB3D-187090E80F47}"/>
              </a:ext>
            </a:extLst>
          </p:cNvPr>
          <p:cNvSpPr>
            <a:spLocks noGrp="1"/>
          </p:cNvSpPr>
          <p:nvPr>
            <p:ph type="title"/>
          </p:nvPr>
        </p:nvSpPr>
        <p:spPr>
          <a:xfrm>
            <a:off x="720635" y="2766218"/>
            <a:ext cx="10515600" cy="1325563"/>
          </a:xfrm>
        </p:spPr>
        <p:txBody>
          <a:bodyPr>
            <a:noAutofit/>
          </a:bodyPr>
          <a:lstStyle/>
          <a:p>
            <a:r>
              <a:rPr lang="en-GB" sz="9600" dirty="0">
                <a:solidFill>
                  <a:srgbClr val="866098"/>
                </a:solidFill>
              </a:rPr>
              <a:t>Discussion</a:t>
            </a:r>
          </a:p>
        </p:txBody>
      </p:sp>
      <p:pic>
        <p:nvPicPr>
          <p:cNvPr id="4" name="Picture 3">
            <a:extLst>
              <a:ext uri="{FF2B5EF4-FFF2-40B4-BE49-F238E27FC236}">
                <a16:creationId xmlns:a16="http://schemas.microsoft.com/office/drawing/2014/main" id="{4385BC2E-D6BC-9944-4BCC-9352CB2F8038}"/>
              </a:ext>
            </a:extLst>
          </p:cNvPr>
          <p:cNvPicPr>
            <a:picLocks noChangeAspect="1"/>
          </p:cNvPicPr>
          <p:nvPr/>
        </p:nvPicPr>
        <p:blipFill>
          <a:blip r:embed="rId2"/>
          <a:stretch>
            <a:fillRect/>
          </a:stretch>
        </p:blipFill>
        <p:spPr>
          <a:xfrm>
            <a:off x="8001426" y="141725"/>
            <a:ext cx="4039683" cy="1078623"/>
          </a:xfrm>
          <a:prstGeom prst="rect">
            <a:avLst/>
          </a:prstGeom>
        </p:spPr>
      </p:pic>
      <p:pic>
        <p:nvPicPr>
          <p:cNvPr id="5" name="Picture 4">
            <a:extLst>
              <a:ext uri="{FF2B5EF4-FFF2-40B4-BE49-F238E27FC236}">
                <a16:creationId xmlns:a16="http://schemas.microsoft.com/office/drawing/2014/main" id="{22DC1D31-DD07-219C-32CB-A3BFCC85D9AF}"/>
              </a:ext>
            </a:extLst>
          </p:cNvPr>
          <p:cNvPicPr>
            <a:picLocks noChangeAspect="1"/>
          </p:cNvPicPr>
          <p:nvPr/>
        </p:nvPicPr>
        <p:blipFill>
          <a:blip r:embed="rId3"/>
          <a:srcRect r="4471"/>
          <a:stretch/>
        </p:blipFill>
        <p:spPr>
          <a:xfrm>
            <a:off x="-1" y="6194080"/>
            <a:ext cx="12192001" cy="663920"/>
          </a:xfrm>
          <a:prstGeom prst="rect">
            <a:avLst/>
          </a:prstGeom>
        </p:spPr>
      </p:pic>
    </p:spTree>
    <p:extLst>
      <p:ext uri="{BB962C8B-B14F-4D97-AF65-F5344CB8AC3E}">
        <p14:creationId xmlns:p14="http://schemas.microsoft.com/office/powerpoint/2010/main" val="297390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2D74-47AB-C9F2-03C2-A5C6D8577EDF}"/>
              </a:ext>
            </a:extLst>
          </p:cNvPr>
          <p:cNvSpPr>
            <a:spLocks noGrp="1"/>
          </p:cNvSpPr>
          <p:nvPr>
            <p:ph type="title"/>
          </p:nvPr>
        </p:nvSpPr>
        <p:spPr/>
        <p:txBody>
          <a:bodyPr/>
          <a:lstStyle/>
          <a:p>
            <a:r>
              <a:rPr lang="en-GB" dirty="0">
                <a:solidFill>
                  <a:srgbClr val="866098"/>
                </a:solidFill>
              </a:rPr>
              <a:t>Policy Lab Review Next Steps</a:t>
            </a:r>
          </a:p>
        </p:txBody>
      </p:sp>
      <p:sp>
        <p:nvSpPr>
          <p:cNvPr id="3" name="Content Placeholder 2">
            <a:extLst>
              <a:ext uri="{FF2B5EF4-FFF2-40B4-BE49-F238E27FC236}">
                <a16:creationId xmlns:a16="http://schemas.microsoft.com/office/drawing/2014/main" id="{31B48E7C-8E05-D5DE-98EC-613E056F4324}"/>
              </a:ext>
            </a:extLst>
          </p:cNvPr>
          <p:cNvSpPr>
            <a:spLocks noGrp="1"/>
          </p:cNvSpPr>
          <p:nvPr>
            <p:ph idx="1"/>
          </p:nvPr>
        </p:nvSpPr>
        <p:spPr>
          <a:xfrm>
            <a:off x="838200" y="1825625"/>
            <a:ext cx="5048250" cy="4351338"/>
          </a:xfrm>
        </p:spPr>
        <p:txBody>
          <a:bodyPr/>
          <a:lstStyle/>
          <a:p>
            <a:r>
              <a:rPr lang="en-GB" dirty="0"/>
              <a:t>You can still complete the online survey</a:t>
            </a:r>
          </a:p>
          <a:p>
            <a:r>
              <a:rPr lang="en-GB" dirty="0"/>
              <a:t>Key recommendations will go to the EOC and V&amp;P for consideration</a:t>
            </a:r>
          </a:p>
          <a:p>
            <a:r>
              <a:rPr lang="en-GB" dirty="0"/>
              <a:t>Initial recommendations are to be in place for the 2024/25 Policy Lab programme</a:t>
            </a:r>
          </a:p>
        </p:txBody>
      </p:sp>
      <p:pic>
        <p:nvPicPr>
          <p:cNvPr id="4" name="Picture 3">
            <a:extLst>
              <a:ext uri="{FF2B5EF4-FFF2-40B4-BE49-F238E27FC236}">
                <a16:creationId xmlns:a16="http://schemas.microsoft.com/office/drawing/2014/main" id="{6B6E8759-37E6-21D6-25DE-AD78EF65A471}"/>
              </a:ext>
            </a:extLst>
          </p:cNvPr>
          <p:cNvPicPr>
            <a:picLocks noChangeAspect="1"/>
          </p:cNvPicPr>
          <p:nvPr/>
        </p:nvPicPr>
        <p:blipFill>
          <a:blip r:embed="rId2"/>
          <a:stretch>
            <a:fillRect/>
          </a:stretch>
        </p:blipFill>
        <p:spPr>
          <a:xfrm>
            <a:off x="8001426" y="141725"/>
            <a:ext cx="4039683" cy="1078623"/>
          </a:xfrm>
          <a:prstGeom prst="rect">
            <a:avLst/>
          </a:prstGeom>
        </p:spPr>
      </p:pic>
      <p:pic>
        <p:nvPicPr>
          <p:cNvPr id="5" name="Picture 4">
            <a:extLst>
              <a:ext uri="{FF2B5EF4-FFF2-40B4-BE49-F238E27FC236}">
                <a16:creationId xmlns:a16="http://schemas.microsoft.com/office/drawing/2014/main" id="{F6D935B8-7416-07C9-D5F9-E3DB15EB828A}"/>
              </a:ext>
            </a:extLst>
          </p:cNvPr>
          <p:cNvPicPr>
            <a:picLocks noChangeAspect="1"/>
          </p:cNvPicPr>
          <p:nvPr/>
        </p:nvPicPr>
        <p:blipFill>
          <a:blip r:embed="rId3"/>
          <a:srcRect r="4471"/>
          <a:stretch/>
        </p:blipFill>
        <p:spPr>
          <a:xfrm>
            <a:off x="-1" y="6194080"/>
            <a:ext cx="12192001" cy="663920"/>
          </a:xfrm>
          <a:prstGeom prst="rect">
            <a:avLst/>
          </a:prstGeom>
        </p:spPr>
      </p:pic>
      <p:pic>
        <p:nvPicPr>
          <p:cNvPr id="7" name="Picture 6" descr="A qr code on a blue background&#10;&#10;Description automatically generated">
            <a:extLst>
              <a:ext uri="{FF2B5EF4-FFF2-40B4-BE49-F238E27FC236}">
                <a16:creationId xmlns:a16="http://schemas.microsoft.com/office/drawing/2014/main" id="{85CDDF52-8823-5893-B63F-78DA87121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348" y="1416350"/>
            <a:ext cx="4649821" cy="4649821"/>
          </a:xfrm>
          <a:prstGeom prst="rect">
            <a:avLst/>
          </a:prstGeom>
        </p:spPr>
      </p:pic>
    </p:spTree>
    <p:extLst>
      <p:ext uri="{BB962C8B-B14F-4D97-AF65-F5344CB8AC3E}">
        <p14:creationId xmlns:p14="http://schemas.microsoft.com/office/powerpoint/2010/main" val="21461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B9E11-78E2-F8AE-F343-A93A181043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D566CD-E7EB-8863-D1B7-27E254D97224}"/>
              </a:ext>
            </a:extLst>
          </p:cNvPr>
          <p:cNvSpPr>
            <a:spLocks noGrp="1"/>
          </p:cNvSpPr>
          <p:nvPr>
            <p:ph type="title"/>
          </p:nvPr>
        </p:nvSpPr>
        <p:spPr>
          <a:xfrm>
            <a:off x="838200" y="365125"/>
            <a:ext cx="6638925" cy="1325563"/>
          </a:xfrm>
        </p:spPr>
        <p:txBody>
          <a:bodyPr/>
          <a:lstStyle/>
          <a:p>
            <a:r>
              <a:rPr lang="en-GB" dirty="0">
                <a:solidFill>
                  <a:srgbClr val="866098"/>
                </a:solidFill>
              </a:rPr>
              <a:t>Policy Labs and prototypes </a:t>
            </a:r>
          </a:p>
        </p:txBody>
      </p:sp>
      <p:sp>
        <p:nvSpPr>
          <p:cNvPr id="3" name="Content Placeholder 2">
            <a:extLst>
              <a:ext uri="{FF2B5EF4-FFF2-40B4-BE49-F238E27FC236}">
                <a16:creationId xmlns:a16="http://schemas.microsoft.com/office/drawing/2014/main" id="{EB729AD3-9810-D9D2-A64C-945CC94C313A}"/>
              </a:ext>
            </a:extLst>
          </p:cNvPr>
          <p:cNvSpPr>
            <a:spLocks noGrp="1"/>
          </p:cNvSpPr>
          <p:nvPr>
            <p:ph idx="1"/>
          </p:nvPr>
        </p:nvSpPr>
        <p:spPr>
          <a:xfrm>
            <a:off x="838200" y="1825625"/>
            <a:ext cx="9963150" cy="4351338"/>
          </a:xfrm>
        </p:spPr>
        <p:txBody>
          <a:bodyPr>
            <a:normAutofit lnSpcReduction="10000"/>
          </a:bodyPr>
          <a:lstStyle/>
          <a:p>
            <a:r>
              <a:rPr lang="en-GB" b="1" i="0" dirty="0">
                <a:solidFill>
                  <a:srgbClr val="52575C"/>
                </a:solidFill>
                <a:effectLst/>
                <a:latin typeface="nunito" pitchFamily="2" charset="0"/>
              </a:rPr>
              <a:t>Policy Lab</a:t>
            </a:r>
            <a:r>
              <a:rPr lang="en-GB" b="0" i="0" dirty="0">
                <a:solidFill>
                  <a:srgbClr val="52575C"/>
                </a:solidFill>
                <a:effectLst/>
                <a:latin typeface="nunito" pitchFamily="2" charset="0"/>
              </a:rPr>
              <a:t> funding supports research, collaboration and implementation of cooperative initiatives that involve multiple Network members (recommended to be at least three). </a:t>
            </a:r>
            <a:r>
              <a:rPr lang="en-GB" dirty="0">
                <a:solidFill>
                  <a:srgbClr val="52575C"/>
                </a:solidFill>
                <a:latin typeface="nunito" pitchFamily="2" charset="0"/>
              </a:rPr>
              <a:t>They can last up to two years, and receive up to £20,000</a:t>
            </a:r>
          </a:p>
          <a:p>
            <a:r>
              <a:rPr lang="en-GB" b="1" i="0" dirty="0">
                <a:solidFill>
                  <a:srgbClr val="52575C"/>
                </a:solidFill>
                <a:effectLst/>
                <a:latin typeface="nunito" pitchFamily="2" charset="0"/>
              </a:rPr>
              <a:t>Policy Prototypes are </a:t>
            </a:r>
            <a:r>
              <a:rPr lang="en-GB" b="0" i="0" dirty="0">
                <a:solidFill>
                  <a:srgbClr val="52575C"/>
                </a:solidFill>
                <a:effectLst/>
                <a:latin typeface="nunito" pitchFamily="2" charset="0"/>
              </a:rPr>
              <a:t>smaller projects for members who want to deliver a project in their locality on behalf of the Network.  This funding is available to councils of all sizes, Opposition Groups and Minority Administrations. Members will have up to twelve months to deliver a Policy Prototype. Applications will be considered for funding of up to </a:t>
            </a:r>
            <a:r>
              <a:rPr lang="en-GB" b="1" i="0" dirty="0">
                <a:solidFill>
                  <a:srgbClr val="52575C"/>
                </a:solidFill>
                <a:effectLst/>
                <a:latin typeface="nunito" pitchFamily="2" charset="0"/>
              </a:rPr>
              <a:t>£2,000</a:t>
            </a:r>
            <a:r>
              <a:rPr lang="en-GB" b="0" i="0" dirty="0">
                <a:solidFill>
                  <a:srgbClr val="52575C"/>
                </a:solidFill>
                <a:effectLst/>
                <a:latin typeface="nunito" pitchFamily="2" charset="0"/>
              </a:rPr>
              <a:t>.</a:t>
            </a:r>
          </a:p>
        </p:txBody>
      </p:sp>
      <p:pic>
        <p:nvPicPr>
          <p:cNvPr id="4" name="Picture 3">
            <a:extLst>
              <a:ext uri="{FF2B5EF4-FFF2-40B4-BE49-F238E27FC236}">
                <a16:creationId xmlns:a16="http://schemas.microsoft.com/office/drawing/2014/main" id="{305771C4-56DE-0D26-D0CC-CAFF873CA216}"/>
              </a:ext>
            </a:extLst>
          </p:cNvPr>
          <p:cNvPicPr>
            <a:picLocks noChangeAspect="1"/>
          </p:cNvPicPr>
          <p:nvPr/>
        </p:nvPicPr>
        <p:blipFill>
          <a:blip r:embed="rId2"/>
          <a:stretch>
            <a:fillRect/>
          </a:stretch>
        </p:blipFill>
        <p:spPr>
          <a:xfrm>
            <a:off x="8001426" y="141725"/>
            <a:ext cx="4039683" cy="1078623"/>
          </a:xfrm>
          <a:prstGeom prst="rect">
            <a:avLst/>
          </a:prstGeom>
        </p:spPr>
      </p:pic>
      <p:pic>
        <p:nvPicPr>
          <p:cNvPr id="5" name="Picture 4">
            <a:extLst>
              <a:ext uri="{FF2B5EF4-FFF2-40B4-BE49-F238E27FC236}">
                <a16:creationId xmlns:a16="http://schemas.microsoft.com/office/drawing/2014/main" id="{89279F32-0631-E9F7-F485-07B43D40AE8C}"/>
              </a:ext>
            </a:extLst>
          </p:cNvPr>
          <p:cNvPicPr>
            <a:picLocks noChangeAspect="1"/>
          </p:cNvPicPr>
          <p:nvPr/>
        </p:nvPicPr>
        <p:blipFill>
          <a:blip r:embed="rId3"/>
          <a:srcRect r="4471"/>
          <a:stretch/>
        </p:blipFill>
        <p:spPr>
          <a:xfrm>
            <a:off x="-1" y="6194080"/>
            <a:ext cx="12192001" cy="663920"/>
          </a:xfrm>
          <a:prstGeom prst="rect">
            <a:avLst/>
          </a:prstGeom>
        </p:spPr>
      </p:pic>
    </p:spTree>
    <p:extLst>
      <p:ext uri="{BB962C8B-B14F-4D97-AF65-F5344CB8AC3E}">
        <p14:creationId xmlns:p14="http://schemas.microsoft.com/office/powerpoint/2010/main" val="1580861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8097-3D80-A3CB-C528-D8CE761DC056}"/>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1660FFD9-AA82-2110-7080-873B310B2EBD}"/>
              </a:ext>
            </a:extLst>
          </p:cNvPr>
          <p:cNvPicPr>
            <a:picLocks noChangeAspect="1"/>
          </p:cNvPicPr>
          <p:nvPr/>
        </p:nvPicPr>
        <p:blipFill>
          <a:blip r:embed="rId2"/>
          <a:stretch>
            <a:fillRect/>
          </a:stretch>
        </p:blipFill>
        <p:spPr>
          <a:xfrm>
            <a:off x="0" y="0"/>
            <a:ext cx="2457911" cy="3477519"/>
          </a:xfrm>
          <a:prstGeom prst="rect">
            <a:avLst/>
          </a:prstGeom>
        </p:spPr>
      </p:pic>
      <p:pic>
        <p:nvPicPr>
          <p:cNvPr id="9" name="Picture 8">
            <a:extLst>
              <a:ext uri="{FF2B5EF4-FFF2-40B4-BE49-F238E27FC236}">
                <a16:creationId xmlns:a16="http://schemas.microsoft.com/office/drawing/2014/main" id="{350A9FF0-FC13-8E00-F92D-4B2E3A5D875C}"/>
              </a:ext>
            </a:extLst>
          </p:cNvPr>
          <p:cNvPicPr>
            <a:picLocks noChangeAspect="1"/>
          </p:cNvPicPr>
          <p:nvPr/>
        </p:nvPicPr>
        <p:blipFill>
          <a:blip r:embed="rId3"/>
          <a:stretch>
            <a:fillRect/>
          </a:stretch>
        </p:blipFill>
        <p:spPr>
          <a:xfrm>
            <a:off x="2457911" y="27642"/>
            <a:ext cx="2599151" cy="3377699"/>
          </a:xfrm>
          <a:prstGeom prst="rect">
            <a:avLst/>
          </a:prstGeom>
        </p:spPr>
      </p:pic>
      <p:pic>
        <p:nvPicPr>
          <p:cNvPr id="15" name="Picture 14">
            <a:extLst>
              <a:ext uri="{FF2B5EF4-FFF2-40B4-BE49-F238E27FC236}">
                <a16:creationId xmlns:a16="http://schemas.microsoft.com/office/drawing/2014/main" id="{C16AAB2F-6108-1E01-4E6A-B13405600EEB}"/>
              </a:ext>
            </a:extLst>
          </p:cNvPr>
          <p:cNvPicPr>
            <a:picLocks noChangeAspect="1"/>
          </p:cNvPicPr>
          <p:nvPr/>
        </p:nvPicPr>
        <p:blipFill>
          <a:blip r:embed="rId4"/>
          <a:stretch>
            <a:fillRect/>
          </a:stretch>
        </p:blipFill>
        <p:spPr>
          <a:xfrm>
            <a:off x="-7810" y="3591033"/>
            <a:ext cx="2325541" cy="3279209"/>
          </a:xfrm>
          <a:prstGeom prst="rect">
            <a:avLst/>
          </a:prstGeom>
        </p:spPr>
      </p:pic>
      <p:pic>
        <p:nvPicPr>
          <p:cNvPr id="17" name="Picture 16">
            <a:extLst>
              <a:ext uri="{FF2B5EF4-FFF2-40B4-BE49-F238E27FC236}">
                <a16:creationId xmlns:a16="http://schemas.microsoft.com/office/drawing/2014/main" id="{36A0C140-803D-6328-CD9F-112A6AE330E4}"/>
              </a:ext>
            </a:extLst>
          </p:cNvPr>
          <p:cNvPicPr>
            <a:picLocks noChangeAspect="1"/>
          </p:cNvPicPr>
          <p:nvPr/>
        </p:nvPicPr>
        <p:blipFill>
          <a:blip r:embed="rId5"/>
          <a:stretch>
            <a:fillRect/>
          </a:stretch>
        </p:blipFill>
        <p:spPr>
          <a:xfrm>
            <a:off x="2463758" y="3443564"/>
            <a:ext cx="2411627" cy="3421234"/>
          </a:xfrm>
          <a:prstGeom prst="rect">
            <a:avLst/>
          </a:prstGeom>
        </p:spPr>
      </p:pic>
      <p:pic>
        <p:nvPicPr>
          <p:cNvPr id="11" name="Content Placeholder 10">
            <a:extLst>
              <a:ext uri="{FF2B5EF4-FFF2-40B4-BE49-F238E27FC236}">
                <a16:creationId xmlns:a16="http://schemas.microsoft.com/office/drawing/2014/main" id="{4D2E020A-BD6F-B02F-1223-F2F2D9FBEB93}"/>
              </a:ext>
            </a:extLst>
          </p:cNvPr>
          <p:cNvPicPr>
            <a:picLocks noGrp="1" noChangeAspect="1"/>
          </p:cNvPicPr>
          <p:nvPr>
            <p:ph idx="1"/>
          </p:nvPr>
        </p:nvPicPr>
        <p:blipFill>
          <a:blip r:embed="rId6"/>
          <a:stretch>
            <a:fillRect/>
          </a:stretch>
        </p:blipFill>
        <p:spPr>
          <a:xfrm>
            <a:off x="4949086" y="0"/>
            <a:ext cx="2541306" cy="3605907"/>
          </a:xfrm>
        </p:spPr>
      </p:pic>
      <p:pic>
        <p:nvPicPr>
          <p:cNvPr id="21" name="Picture 20">
            <a:extLst>
              <a:ext uri="{FF2B5EF4-FFF2-40B4-BE49-F238E27FC236}">
                <a16:creationId xmlns:a16="http://schemas.microsoft.com/office/drawing/2014/main" id="{8E768A39-FE99-9A7B-AE2E-0068E381540B}"/>
              </a:ext>
            </a:extLst>
          </p:cNvPr>
          <p:cNvPicPr>
            <a:picLocks noChangeAspect="1"/>
          </p:cNvPicPr>
          <p:nvPr/>
        </p:nvPicPr>
        <p:blipFill>
          <a:blip r:embed="rId7"/>
          <a:stretch>
            <a:fillRect/>
          </a:stretch>
        </p:blipFill>
        <p:spPr>
          <a:xfrm>
            <a:off x="7287012" y="3379111"/>
            <a:ext cx="2431940" cy="3446618"/>
          </a:xfrm>
          <a:prstGeom prst="rect">
            <a:avLst/>
          </a:prstGeom>
        </p:spPr>
      </p:pic>
      <p:pic>
        <p:nvPicPr>
          <p:cNvPr id="19" name="Picture 18">
            <a:extLst>
              <a:ext uri="{FF2B5EF4-FFF2-40B4-BE49-F238E27FC236}">
                <a16:creationId xmlns:a16="http://schemas.microsoft.com/office/drawing/2014/main" id="{FEC897BA-07F7-8C11-1BBF-01CB38AAB59D}"/>
              </a:ext>
            </a:extLst>
          </p:cNvPr>
          <p:cNvPicPr>
            <a:picLocks noChangeAspect="1"/>
          </p:cNvPicPr>
          <p:nvPr/>
        </p:nvPicPr>
        <p:blipFill>
          <a:blip r:embed="rId8"/>
          <a:stretch>
            <a:fillRect/>
          </a:stretch>
        </p:blipFill>
        <p:spPr>
          <a:xfrm>
            <a:off x="4875385" y="3431572"/>
            <a:ext cx="2411628" cy="3427695"/>
          </a:xfrm>
          <a:prstGeom prst="rect">
            <a:avLst/>
          </a:prstGeom>
        </p:spPr>
      </p:pic>
      <p:pic>
        <p:nvPicPr>
          <p:cNvPr id="13" name="Picture 12">
            <a:extLst>
              <a:ext uri="{FF2B5EF4-FFF2-40B4-BE49-F238E27FC236}">
                <a16:creationId xmlns:a16="http://schemas.microsoft.com/office/drawing/2014/main" id="{443ED3B8-BD29-E7FD-1DB4-0062946C804A}"/>
              </a:ext>
            </a:extLst>
          </p:cNvPr>
          <p:cNvPicPr>
            <a:picLocks noChangeAspect="1"/>
          </p:cNvPicPr>
          <p:nvPr/>
        </p:nvPicPr>
        <p:blipFill>
          <a:blip r:embed="rId9"/>
          <a:stretch>
            <a:fillRect/>
          </a:stretch>
        </p:blipFill>
        <p:spPr>
          <a:xfrm>
            <a:off x="9576586" y="0"/>
            <a:ext cx="2622294" cy="3263134"/>
          </a:xfrm>
          <a:prstGeom prst="rect">
            <a:avLst/>
          </a:prstGeom>
        </p:spPr>
      </p:pic>
      <p:pic>
        <p:nvPicPr>
          <p:cNvPr id="25" name="Picture 24">
            <a:extLst>
              <a:ext uri="{FF2B5EF4-FFF2-40B4-BE49-F238E27FC236}">
                <a16:creationId xmlns:a16="http://schemas.microsoft.com/office/drawing/2014/main" id="{AD4FCF19-D7E7-5283-5875-D0252CD9E40B}"/>
              </a:ext>
            </a:extLst>
          </p:cNvPr>
          <p:cNvPicPr>
            <a:picLocks noChangeAspect="1"/>
          </p:cNvPicPr>
          <p:nvPr/>
        </p:nvPicPr>
        <p:blipFill>
          <a:blip r:embed="rId10"/>
          <a:stretch>
            <a:fillRect/>
          </a:stretch>
        </p:blipFill>
        <p:spPr>
          <a:xfrm>
            <a:off x="9728242" y="3377699"/>
            <a:ext cx="2463758" cy="3480301"/>
          </a:xfrm>
          <a:prstGeom prst="rect">
            <a:avLst/>
          </a:prstGeom>
        </p:spPr>
      </p:pic>
      <p:pic>
        <p:nvPicPr>
          <p:cNvPr id="23" name="Picture 22">
            <a:extLst>
              <a:ext uri="{FF2B5EF4-FFF2-40B4-BE49-F238E27FC236}">
                <a16:creationId xmlns:a16="http://schemas.microsoft.com/office/drawing/2014/main" id="{FF70AC87-E54F-CECC-17A0-CE3CC9B0E3B7}"/>
              </a:ext>
            </a:extLst>
          </p:cNvPr>
          <p:cNvPicPr>
            <a:picLocks noChangeAspect="1"/>
          </p:cNvPicPr>
          <p:nvPr/>
        </p:nvPicPr>
        <p:blipFill>
          <a:blip r:embed="rId11"/>
          <a:stretch>
            <a:fillRect/>
          </a:stretch>
        </p:blipFill>
        <p:spPr>
          <a:xfrm>
            <a:off x="7231701" y="2643"/>
            <a:ext cx="2431940" cy="3427695"/>
          </a:xfrm>
          <a:prstGeom prst="rect">
            <a:avLst/>
          </a:prstGeom>
        </p:spPr>
      </p:pic>
    </p:spTree>
    <p:extLst>
      <p:ext uri="{BB962C8B-B14F-4D97-AF65-F5344CB8AC3E}">
        <p14:creationId xmlns:p14="http://schemas.microsoft.com/office/powerpoint/2010/main" val="3421575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ACD64-0DA8-3065-242F-FEE383B6096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FD651AC-9194-E23A-9302-A2F86B6FCD6D}"/>
              </a:ext>
            </a:extLst>
          </p:cNvPr>
          <p:cNvPicPr>
            <a:picLocks noChangeAspect="1"/>
          </p:cNvPicPr>
          <p:nvPr/>
        </p:nvPicPr>
        <p:blipFill>
          <a:blip r:embed="rId2"/>
          <a:stretch>
            <a:fillRect/>
          </a:stretch>
        </p:blipFill>
        <p:spPr>
          <a:xfrm>
            <a:off x="0" y="1000799"/>
            <a:ext cx="12192000" cy="5857201"/>
          </a:xfrm>
          <a:prstGeom prst="rect">
            <a:avLst/>
          </a:prstGeom>
        </p:spPr>
      </p:pic>
    </p:spTree>
    <p:extLst>
      <p:ext uri="{BB962C8B-B14F-4D97-AF65-F5344CB8AC3E}">
        <p14:creationId xmlns:p14="http://schemas.microsoft.com/office/powerpoint/2010/main" val="193288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3B4E-A6A4-0E31-FB69-B0C608C06980}"/>
              </a:ext>
            </a:extLst>
          </p:cNvPr>
          <p:cNvSpPr>
            <a:spLocks noGrp="1"/>
          </p:cNvSpPr>
          <p:nvPr>
            <p:ph type="title"/>
          </p:nvPr>
        </p:nvSpPr>
        <p:spPr/>
        <p:txBody>
          <a:bodyPr/>
          <a:lstStyle/>
          <a:p>
            <a:r>
              <a:rPr lang="en-GB" dirty="0">
                <a:solidFill>
                  <a:srgbClr val="866098"/>
                </a:solidFill>
              </a:rPr>
              <a:t>The CCIN Strategy</a:t>
            </a:r>
          </a:p>
        </p:txBody>
      </p:sp>
      <p:pic>
        <p:nvPicPr>
          <p:cNvPr id="4" name="Picture 3">
            <a:extLst>
              <a:ext uri="{FF2B5EF4-FFF2-40B4-BE49-F238E27FC236}">
                <a16:creationId xmlns:a16="http://schemas.microsoft.com/office/drawing/2014/main" id="{A62E5FD9-40FF-9939-A0EB-F8B9FF28B40E}"/>
              </a:ext>
            </a:extLst>
          </p:cNvPr>
          <p:cNvPicPr>
            <a:picLocks noChangeAspect="1"/>
          </p:cNvPicPr>
          <p:nvPr/>
        </p:nvPicPr>
        <p:blipFill>
          <a:blip r:embed="rId2"/>
          <a:stretch>
            <a:fillRect/>
          </a:stretch>
        </p:blipFill>
        <p:spPr>
          <a:xfrm>
            <a:off x="8001426" y="141725"/>
            <a:ext cx="4039683" cy="1078623"/>
          </a:xfrm>
          <a:prstGeom prst="rect">
            <a:avLst/>
          </a:prstGeom>
        </p:spPr>
      </p:pic>
      <p:pic>
        <p:nvPicPr>
          <p:cNvPr id="5" name="Picture 4">
            <a:extLst>
              <a:ext uri="{FF2B5EF4-FFF2-40B4-BE49-F238E27FC236}">
                <a16:creationId xmlns:a16="http://schemas.microsoft.com/office/drawing/2014/main" id="{1D827FB8-0B3A-AC1F-58B3-D80953BBC2F2}"/>
              </a:ext>
            </a:extLst>
          </p:cNvPr>
          <p:cNvPicPr>
            <a:picLocks noChangeAspect="1"/>
          </p:cNvPicPr>
          <p:nvPr/>
        </p:nvPicPr>
        <p:blipFill>
          <a:blip r:embed="rId3"/>
          <a:srcRect r="4471"/>
          <a:stretch/>
        </p:blipFill>
        <p:spPr>
          <a:xfrm>
            <a:off x="-1" y="6194080"/>
            <a:ext cx="12192001" cy="663920"/>
          </a:xfrm>
          <a:prstGeom prst="rect">
            <a:avLst/>
          </a:prstGeom>
        </p:spPr>
      </p:pic>
      <p:pic>
        <p:nvPicPr>
          <p:cNvPr id="8" name="Picture 7" descr="A screenshot of a diagram&#10;&#10;Description automatically generated">
            <a:extLst>
              <a:ext uri="{FF2B5EF4-FFF2-40B4-BE49-F238E27FC236}">
                <a16:creationId xmlns:a16="http://schemas.microsoft.com/office/drawing/2014/main" id="{4C6560A2-A087-6A50-48B8-E848DEF33B4A}"/>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895475" y="1317280"/>
            <a:ext cx="7353300" cy="4876800"/>
          </a:xfrm>
          <a:prstGeom prst="rect">
            <a:avLst/>
          </a:prstGeom>
          <a:noFill/>
          <a:ln>
            <a:noFill/>
          </a:ln>
        </p:spPr>
      </p:pic>
    </p:spTree>
    <p:extLst>
      <p:ext uri="{BB962C8B-B14F-4D97-AF65-F5344CB8AC3E}">
        <p14:creationId xmlns:p14="http://schemas.microsoft.com/office/powerpoint/2010/main" val="2491832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1A36-4460-085E-23BB-98D574719F8F}"/>
              </a:ext>
            </a:extLst>
          </p:cNvPr>
          <p:cNvSpPr>
            <a:spLocks noGrp="1"/>
          </p:cNvSpPr>
          <p:nvPr>
            <p:ph type="title"/>
          </p:nvPr>
        </p:nvSpPr>
        <p:spPr/>
        <p:txBody>
          <a:bodyPr/>
          <a:lstStyle/>
          <a:p>
            <a:r>
              <a:rPr lang="en-GB" dirty="0">
                <a:solidFill>
                  <a:srgbClr val="866098"/>
                </a:solidFill>
              </a:rPr>
              <a:t>Survey Feedback</a:t>
            </a:r>
          </a:p>
        </p:txBody>
      </p:sp>
      <p:pic>
        <p:nvPicPr>
          <p:cNvPr id="4" name="Picture 3">
            <a:extLst>
              <a:ext uri="{FF2B5EF4-FFF2-40B4-BE49-F238E27FC236}">
                <a16:creationId xmlns:a16="http://schemas.microsoft.com/office/drawing/2014/main" id="{62961FFC-484A-AEB0-9EE9-7F577FC3C3D3}"/>
              </a:ext>
            </a:extLst>
          </p:cNvPr>
          <p:cNvPicPr>
            <a:picLocks noChangeAspect="1"/>
          </p:cNvPicPr>
          <p:nvPr/>
        </p:nvPicPr>
        <p:blipFill>
          <a:blip r:embed="rId2"/>
          <a:stretch>
            <a:fillRect/>
          </a:stretch>
        </p:blipFill>
        <p:spPr>
          <a:xfrm>
            <a:off x="8001426" y="141725"/>
            <a:ext cx="4039683" cy="1078623"/>
          </a:xfrm>
          <a:prstGeom prst="rect">
            <a:avLst/>
          </a:prstGeom>
        </p:spPr>
      </p:pic>
      <p:pic>
        <p:nvPicPr>
          <p:cNvPr id="5" name="Picture 4">
            <a:extLst>
              <a:ext uri="{FF2B5EF4-FFF2-40B4-BE49-F238E27FC236}">
                <a16:creationId xmlns:a16="http://schemas.microsoft.com/office/drawing/2014/main" id="{C4EBC713-A401-B1C5-4792-DD67BD4CB212}"/>
              </a:ext>
            </a:extLst>
          </p:cNvPr>
          <p:cNvPicPr>
            <a:picLocks noChangeAspect="1"/>
          </p:cNvPicPr>
          <p:nvPr/>
        </p:nvPicPr>
        <p:blipFill>
          <a:blip r:embed="rId3"/>
          <a:srcRect r="4471"/>
          <a:stretch/>
        </p:blipFill>
        <p:spPr>
          <a:xfrm>
            <a:off x="-1" y="6194080"/>
            <a:ext cx="12192001" cy="663920"/>
          </a:xfrm>
          <a:prstGeom prst="rect">
            <a:avLst/>
          </a:prstGeom>
        </p:spPr>
      </p:pic>
      <p:pic>
        <p:nvPicPr>
          <p:cNvPr id="6" name="Picture 5" descr="A qr code on a blue background&#10;&#10;Description automatically generated">
            <a:extLst>
              <a:ext uri="{FF2B5EF4-FFF2-40B4-BE49-F238E27FC236}">
                <a16:creationId xmlns:a16="http://schemas.microsoft.com/office/drawing/2014/main" id="{009D8B4F-19EA-8707-9764-2C80549C4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8948" y="1443748"/>
            <a:ext cx="4649821" cy="4649821"/>
          </a:xfrm>
          <a:prstGeom prst="rect">
            <a:avLst/>
          </a:prstGeom>
        </p:spPr>
      </p:pic>
    </p:spTree>
    <p:extLst>
      <p:ext uri="{BB962C8B-B14F-4D97-AF65-F5344CB8AC3E}">
        <p14:creationId xmlns:p14="http://schemas.microsoft.com/office/powerpoint/2010/main" val="158337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11F3E-9412-F15B-6F82-34B1456BC5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8B653-4C41-4825-505C-C8E42AC0C961}"/>
              </a:ext>
            </a:extLst>
          </p:cNvPr>
          <p:cNvSpPr>
            <a:spLocks noGrp="1"/>
          </p:cNvSpPr>
          <p:nvPr>
            <p:ph type="title"/>
          </p:nvPr>
        </p:nvSpPr>
        <p:spPr/>
        <p:txBody>
          <a:bodyPr/>
          <a:lstStyle/>
          <a:p>
            <a:r>
              <a:rPr lang="en-GB" dirty="0">
                <a:solidFill>
                  <a:srgbClr val="866098"/>
                </a:solidFill>
              </a:rPr>
              <a:t>Experiences</a:t>
            </a:r>
          </a:p>
        </p:txBody>
      </p:sp>
      <p:sp>
        <p:nvSpPr>
          <p:cNvPr id="3" name="Content Placeholder 2">
            <a:extLst>
              <a:ext uri="{FF2B5EF4-FFF2-40B4-BE49-F238E27FC236}">
                <a16:creationId xmlns:a16="http://schemas.microsoft.com/office/drawing/2014/main" id="{3337EDE8-76CF-C8B9-F920-41618594B756}"/>
              </a:ext>
            </a:extLst>
          </p:cNvPr>
          <p:cNvSpPr>
            <a:spLocks noGrp="1"/>
          </p:cNvSpPr>
          <p:nvPr>
            <p:ph idx="1"/>
          </p:nvPr>
        </p:nvSpPr>
        <p:spPr/>
        <p:txBody>
          <a:bodyPr>
            <a:normAutofit fontScale="85000" lnSpcReduction="20000"/>
          </a:bodyPr>
          <a:lstStyle/>
          <a:p>
            <a:r>
              <a:rPr lang="en-GB" dirty="0"/>
              <a:t>Very valuable - huge benefit</a:t>
            </a:r>
          </a:p>
          <a:p>
            <a:r>
              <a:rPr lang="en-GB" dirty="0"/>
              <a:t>Very different experiences with different labs</a:t>
            </a:r>
          </a:p>
          <a:p>
            <a:r>
              <a:rPr lang="en-GB" dirty="0"/>
              <a:t>Benefitted far more from being part of a lab, rather than reading a final report</a:t>
            </a:r>
          </a:p>
          <a:p>
            <a:r>
              <a:rPr lang="en-GB" dirty="0"/>
              <a:t>Useful way of getting to know some people within the network and becoming a more active network member</a:t>
            </a:r>
          </a:p>
          <a:p>
            <a:r>
              <a:rPr lang="en-GB" dirty="0"/>
              <a:t>Useful way to drive awareness and understanding of the Network within my council</a:t>
            </a:r>
          </a:p>
          <a:p>
            <a:r>
              <a:rPr lang="en-GB" dirty="0"/>
              <a:t>Involvement in a policy lab was positive but left me questioning whether I would ever have the capacity in my team to deliver one</a:t>
            </a:r>
          </a:p>
          <a:p>
            <a:pPr marL="0" indent="0">
              <a:buNone/>
            </a:pPr>
            <a:endParaRPr lang="en-GB" dirty="0"/>
          </a:p>
          <a:p>
            <a:pPr marL="0" indent="0">
              <a:buNone/>
            </a:pPr>
            <a:r>
              <a:rPr lang="en-GB" i="1" dirty="0"/>
              <a:t>All responses were about Policy Labs people had been involved in delivering – there were no comments received about taking the learning from published reports</a:t>
            </a:r>
          </a:p>
        </p:txBody>
      </p:sp>
      <p:pic>
        <p:nvPicPr>
          <p:cNvPr id="4" name="Picture 3">
            <a:extLst>
              <a:ext uri="{FF2B5EF4-FFF2-40B4-BE49-F238E27FC236}">
                <a16:creationId xmlns:a16="http://schemas.microsoft.com/office/drawing/2014/main" id="{05B98498-1879-98FD-E5F3-4610B71A9EAB}"/>
              </a:ext>
            </a:extLst>
          </p:cNvPr>
          <p:cNvPicPr>
            <a:picLocks noChangeAspect="1"/>
          </p:cNvPicPr>
          <p:nvPr/>
        </p:nvPicPr>
        <p:blipFill>
          <a:blip r:embed="rId2"/>
          <a:stretch>
            <a:fillRect/>
          </a:stretch>
        </p:blipFill>
        <p:spPr>
          <a:xfrm>
            <a:off x="8001426" y="141725"/>
            <a:ext cx="4039683" cy="1078623"/>
          </a:xfrm>
          <a:prstGeom prst="rect">
            <a:avLst/>
          </a:prstGeom>
        </p:spPr>
      </p:pic>
      <p:pic>
        <p:nvPicPr>
          <p:cNvPr id="5" name="Picture 4">
            <a:extLst>
              <a:ext uri="{FF2B5EF4-FFF2-40B4-BE49-F238E27FC236}">
                <a16:creationId xmlns:a16="http://schemas.microsoft.com/office/drawing/2014/main" id="{F4CB64A9-375F-7797-E7F6-9AE6ABDA6FB0}"/>
              </a:ext>
            </a:extLst>
          </p:cNvPr>
          <p:cNvPicPr>
            <a:picLocks noChangeAspect="1"/>
          </p:cNvPicPr>
          <p:nvPr/>
        </p:nvPicPr>
        <p:blipFill>
          <a:blip r:embed="rId3"/>
          <a:srcRect r="4471"/>
          <a:stretch/>
        </p:blipFill>
        <p:spPr>
          <a:xfrm>
            <a:off x="-1" y="6194080"/>
            <a:ext cx="12192001" cy="663920"/>
          </a:xfrm>
          <a:prstGeom prst="rect">
            <a:avLst/>
          </a:prstGeom>
        </p:spPr>
      </p:pic>
    </p:spTree>
    <p:extLst>
      <p:ext uri="{BB962C8B-B14F-4D97-AF65-F5344CB8AC3E}">
        <p14:creationId xmlns:p14="http://schemas.microsoft.com/office/powerpoint/2010/main" val="245212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BFCC7-341B-DCC3-C764-0BCEE0F77187}"/>
              </a:ext>
            </a:extLst>
          </p:cNvPr>
          <p:cNvSpPr>
            <a:spLocks noGrp="1"/>
          </p:cNvSpPr>
          <p:nvPr>
            <p:ph type="title"/>
          </p:nvPr>
        </p:nvSpPr>
        <p:spPr/>
        <p:txBody>
          <a:bodyPr/>
          <a:lstStyle/>
          <a:p>
            <a:r>
              <a:rPr lang="en-GB" dirty="0">
                <a:solidFill>
                  <a:srgbClr val="866098"/>
                </a:solidFill>
              </a:rPr>
              <a:t>Key challenges</a:t>
            </a:r>
          </a:p>
        </p:txBody>
      </p:sp>
      <p:sp>
        <p:nvSpPr>
          <p:cNvPr id="3" name="Content Placeholder 2">
            <a:extLst>
              <a:ext uri="{FF2B5EF4-FFF2-40B4-BE49-F238E27FC236}">
                <a16:creationId xmlns:a16="http://schemas.microsoft.com/office/drawing/2014/main" id="{C0C9A09B-436B-DEE7-3B66-8240E5591A13}"/>
              </a:ext>
            </a:extLst>
          </p:cNvPr>
          <p:cNvSpPr>
            <a:spLocks noGrp="1"/>
          </p:cNvSpPr>
          <p:nvPr>
            <p:ph idx="1"/>
          </p:nvPr>
        </p:nvSpPr>
        <p:spPr/>
        <p:txBody>
          <a:bodyPr>
            <a:normAutofit/>
          </a:bodyPr>
          <a:lstStyle/>
          <a:p>
            <a:r>
              <a:rPr lang="en-GB" u="sng" dirty="0"/>
              <a:t>Capacity</a:t>
            </a:r>
            <a:r>
              <a:rPr lang="en-GB" dirty="0"/>
              <a:t> - to lead and to contribute</a:t>
            </a:r>
          </a:p>
          <a:p>
            <a:r>
              <a:rPr lang="en-GB" dirty="0"/>
              <a:t>Loss of specific officers, their enthusiasm and expertise</a:t>
            </a:r>
          </a:p>
          <a:p>
            <a:r>
              <a:rPr lang="en-GB" dirty="0"/>
              <a:t>Impact of purdah / events on timelines</a:t>
            </a:r>
          </a:p>
          <a:p>
            <a:r>
              <a:rPr lang="en-GB" dirty="0"/>
              <a:t>Mismatch in ambition and delivery – initial impetus doesn’t last</a:t>
            </a:r>
          </a:p>
          <a:p>
            <a:r>
              <a:rPr lang="en-GB" dirty="0"/>
              <a:t>Corralling effective contributions from across the Network</a:t>
            </a:r>
          </a:p>
          <a:p>
            <a:r>
              <a:rPr lang="en-GB" dirty="0"/>
              <a:t>Balancing the bureaucracy of applying with rigour</a:t>
            </a:r>
          </a:p>
          <a:p>
            <a:r>
              <a:rPr lang="en-GB" dirty="0"/>
              <a:t>Tracking or evidencing change as a result of a Policy Lab – Legacy -</a:t>
            </a:r>
          </a:p>
        </p:txBody>
      </p:sp>
      <p:pic>
        <p:nvPicPr>
          <p:cNvPr id="4" name="Picture 3">
            <a:extLst>
              <a:ext uri="{FF2B5EF4-FFF2-40B4-BE49-F238E27FC236}">
                <a16:creationId xmlns:a16="http://schemas.microsoft.com/office/drawing/2014/main" id="{61504E8F-5DD8-EBA8-087E-B4E1F22FF33C}"/>
              </a:ext>
            </a:extLst>
          </p:cNvPr>
          <p:cNvPicPr>
            <a:picLocks noChangeAspect="1"/>
          </p:cNvPicPr>
          <p:nvPr/>
        </p:nvPicPr>
        <p:blipFill>
          <a:blip r:embed="rId2"/>
          <a:stretch>
            <a:fillRect/>
          </a:stretch>
        </p:blipFill>
        <p:spPr>
          <a:xfrm>
            <a:off x="8001426" y="141725"/>
            <a:ext cx="4039683" cy="1078623"/>
          </a:xfrm>
          <a:prstGeom prst="rect">
            <a:avLst/>
          </a:prstGeom>
        </p:spPr>
      </p:pic>
      <p:pic>
        <p:nvPicPr>
          <p:cNvPr id="5" name="Picture 4">
            <a:extLst>
              <a:ext uri="{FF2B5EF4-FFF2-40B4-BE49-F238E27FC236}">
                <a16:creationId xmlns:a16="http://schemas.microsoft.com/office/drawing/2014/main" id="{D0D08C55-ED9D-D70E-4A08-516354631FC7}"/>
              </a:ext>
            </a:extLst>
          </p:cNvPr>
          <p:cNvPicPr>
            <a:picLocks noChangeAspect="1"/>
          </p:cNvPicPr>
          <p:nvPr/>
        </p:nvPicPr>
        <p:blipFill>
          <a:blip r:embed="rId3"/>
          <a:srcRect r="4471"/>
          <a:stretch/>
        </p:blipFill>
        <p:spPr>
          <a:xfrm>
            <a:off x="-1" y="6194080"/>
            <a:ext cx="12192001" cy="663920"/>
          </a:xfrm>
          <a:prstGeom prst="rect">
            <a:avLst/>
          </a:prstGeom>
        </p:spPr>
      </p:pic>
    </p:spTree>
    <p:extLst>
      <p:ext uri="{BB962C8B-B14F-4D97-AF65-F5344CB8AC3E}">
        <p14:creationId xmlns:p14="http://schemas.microsoft.com/office/powerpoint/2010/main" val="2282841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B8CD-CD05-71CA-F3F0-02E2EC6162F4}"/>
              </a:ext>
            </a:extLst>
          </p:cNvPr>
          <p:cNvSpPr>
            <a:spLocks noGrp="1"/>
          </p:cNvSpPr>
          <p:nvPr>
            <p:ph type="title"/>
          </p:nvPr>
        </p:nvSpPr>
        <p:spPr/>
        <p:txBody>
          <a:bodyPr/>
          <a:lstStyle/>
          <a:p>
            <a:r>
              <a:rPr lang="en-GB" dirty="0">
                <a:solidFill>
                  <a:srgbClr val="866098"/>
                </a:solidFill>
              </a:rPr>
              <a:t>Questions Arising?</a:t>
            </a:r>
          </a:p>
        </p:txBody>
      </p:sp>
      <p:sp>
        <p:nvSpPr>
          <p:cNvPr id="3" name="Content Placeholder 2">
            <a:extLst>
              <a:ext uri="{FF2B5EF4-FFF2-40B4-BE49-F238E27FC236}">
                <a16:creationId xmlns:a16="http://schemas.microsoft.com/office/drawing/2014/main" id="{A38519A0-2D72-CE16-720E-7F8890A6A8AC}"/>
              </a:ext>
            </a:extLst>
          </p:cNvPr>
          <p:cNvSpPr>
            <a:spLocks noGrp="1"/>
          </p:cNvSpPr>
          <p:nvPr>
            <p:ph idx="1"/>
          </p:nvPr>
        </p:nvSpPr>
        <p:spPr/>
        <p:txBody>
          <a:bodyPr>
            <a:normAutofit fontScale="85000" lnSpcReduction="20000"/>
          </a:bodyPr>
          <a:lstStyle/>
          <a:p>
            <a:r>
              <a:rPr lang="en-GB" dirty="0"/>
              <a:t>What is the purpose of the policy labs?  Would it be useful to define which are intended to be how-to guides and which think-tank, ‘lobbying’ pieces?</a:t>
            </a:r>
          </a:p>
          <a:p>
            <a:r>
              <a:rPr lang="en-GB" dirty="0"/>
              <a:t>How do we better evaluate the impact of Policy Labs over the longer term?  Very little response on people using finished reports.</a:t>
            </a:r>
          </a:p>
          <a:p>
            <a:r>
              <a:rPr lang="en-GB" dirty="0"/>
              <a:t>Should there be different approaches for Council-lead Labs and those that are Partner lead with the Council playing a more passive ‘hosting’ role?</a:t>
            </a:r>
          </a:p>
          <a:p>
            <a:r>
              <a:rPr lang="en-GB" dirty="0"/>
              <a:t>Do we need a middle ground between Labs and Prototypes?</a:t>
            </a:r>
          </a:p>
          <a:p>
            <a:r>
              <a:rPr lang="en-GB" dirty="0"/>
              <a:t>Could it be counterproductive to try to standardise the approach too much?</a:t>
            </a:r>
          </a:p>
          <a:p>
            <a:r>
              <a:rPr lang="en-GB" dirty="0"/>
              <a:t>Is there a potential tension between work being done for the benefit of the employing council and the benefit of the network?</a:t>
            </a:r>
          </a:p>
          <a:p>
            <a:r>
              <a:rPr lang="en-GB" dirty="0"/>
              <a:t>Could a central resource help smaller councils ‘raise their hands’</a:t>
            </a:r>
          </a:p>
          <a:p>
            <a:r>
              <a:rPr lang="en-GB" dirty="0"/>
              <a:t>Should involvement be opened up to non-CCIN members?</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2B40B6FE-56A2-1742-C856-6E716A9EEB70}"/>
              </a:ext>
            </a:extLst>
          </p:cNvPr>
          <p:cNvPicPr>
            <a:picLocks noChangeAspect="1"/>
          </p:cNvPicPr>
          <p:nvPr/>
        </p:nvPicPr>
        <p:blipFill>
          <a:blip r:embed="rId2"/>
          <a:stretch>
            <a:fillRect/>
          </a:stretch>
        </p:blipFill>
        <p:spPr>
          <a:xfrm>
            <a:off x="8001426" y="141725"/>
            <a:ext cx="4039683" cy="1078623"/>
          </a:xfrm>
          <a:prstGeom prst="rect">
            <a:avLst/>
          </a:prstGeom>
        </p:spPr>
      </p:pic>
      <p:pic>
        <p:nvPicPr>
          <p:cNvPr id="6" name="Picture 5">
            <a:extLst>
              <a:ext uri="{FF2B5EF4-FFF2-40B4-BE49-F238E27FC236}">
                <a16:creationId xmlns:a16="http://schemas.microsoft.com/office/drawing/2014/main" id="{E92A520A-876F-FA82-017D-EF3601A75851}"/>
              </a:ext>
            </a:extLst>
          </p:cNvPr>
          <p:cNvPicPr>
            <a:picLocks noChangeAspect="1"/>
          </p:cNvPicPr>
          <p:nvPr/>
        </p:nvPicPr>
        <p:blipFill>
          <a:blip r:embed="rId3"/>
          <a:srcRect r="4471"/>
          <a:stretch/>
        </p:blipFill>
        <p:spPr>
          <a:xfrm>
            <a:off x="-1" y="6194080"/>
            <a:ext cx="12192001" cy="663920"/>
          </a:xfrm>
          <a:prstGeom prst="rect">
            <a:avLst/>
          </a:prstGeom>
        </p:spPr>
      </p:pic>
    </p:spTree>
    <p:extLst>
      <p:ext uri="{BB962C8B-B14F-4D97-AF65-F5344CB8AC3E}">
        <p14:creationId xmlns:p14="http://schemas.microsoft.com/office/powerpoint/2010/main" val="1729009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561</TotalTime>
  <Words>645</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nunito</vt:lpstr>
      <vt:lpstr>Office Theme</vt:lpstr>
      <vt:lpstr>Reviewing the Policy Lab and Policy Prototype approach</vt:lpstr>
      <vt:lpstr>Policy Labs and prototypes </vt:lpstr>
      <vt:lpstr>PowerPoint Presentation</vt:lpstr>
      <vt:lpstr>PowerPoint Presentation</vt:lpstr>
      <vt:lpstr>The CCIN Strategy</vt:lpstr>
      <vt:lpstr>Survey Feedback</vt:lpstr>
      <vt:lpstr>Experiences</vt:lpstr>
      <vt:lpstr>Key challenges</vt:lpstr>
      <vt:lpstr>Questions Arising?</vt:lpstr>
      <vt:lpstr>Proposals</vt:lpstr>
      <vt:lpstr>Discussion</vt:lpstr>
      <vt:lpstr>Policy Lab Review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JONES, Morgan</dc:creator>
  <cp:lastModifiedBy>JONES, Morgan</cp:lastModifiedBy>
  <cp:revision>4</cp:revision>
  <dcterms:created xsi:type="dcterms:W3CDTF">2025-02-07T09:25:28Z</dcterms:created>
  <dcterms:modified xsi:type="dcterms:W3CDTF">2025-02-10T11:31:04Z</dcterms:modified>
</cp:coreProperties>
</file>