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31" r:id="rId3"/>
    <p:sldId id="332" r:id="rId4"/>
    <p:sldId id="334" r:id="rId5"/>
    <p:sldId id="314" r:id="rId6"/>
    <p:sldId id="335" r:id="rId7"/>
    <p:sldId id="283" r:id="rId8"/>
    <p:sldId id="294" r:id="rId9"/>
    <p:sldId id="281" r:id="rId10"/>
    <p:sldId id="284" r:id="rId11"/>
    <p:sldId id="268" r:id="rId12"/>
    <p:sldId id="315" r:id="rId13"/>
    <p:sldId id="306" r:id="rId14"/>
    <p:sldId id="310" r:id="rId15"/>
    <p:sldId id="285" r:id="rId16"/>
    <p:sldId id="265" r:id="rId17"/>
    <p:sldId id="316" r:id="rId18"/>
    <p:sldId id="320" r:id="rId19"/>
    <p:sldId id="336" r:id="rId20"/>
    <p:sldId id="264" r:id="rId21"/>
    <p:sldId id="289" r:id="rId22"/>
    <p:sldId id="313" r:id="rId23"/>
    <p:sldId id="290" r:id="rId24"/>
    <p:sldId id="292" r:id="rId25"/>
    <p:sldId id="329" r:id="rId26"/>
    <p:sldId id="298" r:id="rId27"/>
    <p:sldId id="31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ACCFBF-6D4F-4C8D-B55B-56A8C34B4BD9}">
          <p14:sldIdLst>
            <p14:sldId id="256"/>
            <p14:sldId id="331"/>
            <p14:sldId id="332"/>
            <p14:sldId id="334"/>
          </p14:sldIdLst>
        </p14:section>
        <p14:section name="Section 1 - Fundamentals" id="{4D348E9D-AEA8-47E5-9CDA-A5F8857BABCC}">
          <p14:sldIdLst>
            <p14:sldId id="314"/>
            <p14:sldId id="335"/>
            <p14:sldId id="283"/>
            <p14:sldId id="294"/>
            <p14:sldId id="281"/>
          </p14:sldIdLst>
        </p14:section>
        <p14:section name="Section 2 - Competitive Market Purchasing" id="{A7434D8D-8B4F-47FC-9E69-EC9F659560ED}">
          <p14:sldIdLst>
            <p14:sldId id="284"/>
            <p14:sldId id="268"/>
            <p14:sldId id="315"/>
            <p14:sldId id="306"/>
          </p14:sldIdLst>
        </p14:section>
        <p14:section name="Section 3 - Collaboration models" id="{922ABAB5-F4B0-4CB9-84E6-0EEA009400BA}">
          <p14:sldIdLst>
            <p14:sldId id="310"/>
            <p14:sldId id="285"/>
            <p14:sldId id="265"/>
            <p14:sldId id="316"/>
            <p14:sldId id="320"/>
            <p14:sldId id="336"/>
            <p14:sldId id="264"/>
          </p14:sldIdLst>
        </p14:section>
        <p14:section name="Section 4 - Enabling Transformative Social Value" id="{EFAE7CE7-8448-4367-B4D5-1B7A658FF7DA}">
          <p14:sldIdLst>
            <p14:sldId id="289"/>
            <p14:sldId id="313"/>
            <p14:sldId id="290"/>
            <p14:sldId id="292"/>
            <p14:sldId id="329"/>
            <p14:sldId id="298"/>
            <p14:sldId id="3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753AC-CD50-4EE5-AC02-361DEDFCF96B}" v="18" dt="2025-02-09T09:06:27.724"/>
    <p1510:client id="{56893EDB-8906-78C9-35AC-F2F2945A62DA}" v="362" dt="2025-02-10T11:35:58.650"/>
    <p1510:client id="{C832A57E-D0D6-4109-B59A-1FE487A31AB3}" v="872" dt="2025-02-10T15:13:29.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01" autoAdjust="0"/>
  </p:normalViewPr>
  <p:slideViewPr>
    <p:cSldViewPr snapToGrid="0">
      <p:cViewPr varScale="1">
        <p:scale>
          <a:sx n="102" d="100"/>
          <a:sy n="102" d="100"/>
        </p:scale>
        <p:origin x="9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C17B2-01C8-465B-9ADC-733A2F2A36B5}" type="doc">
      <dgm:prSet loTypeId="urn:microsoft.com/office/officeart/2005/8/layout/chevron2" loCatId="process" qsTypeId="urn:microsoft.com/office/officeart/2005/8/quickstyle/simple1" qsCatId="simple" csTypeId="urn:microsoft.com/office/officeart/2005/8/colors/accent1_5" csCatId="accent1" phldr="1"/>
      <dgm:spPr/>
      <dgm:t>
        <a:bodyPr/>
        <a:lstStyle/>
        <a:p>
          <a:endParaRPr lang="en-US"/>
        </a:p>
      </dgm:t>
    </dgm:pt>
    <dgm:pt modelId="{E45EDF3B-EF23-40F8-B61A-44A96FC78AC7}">
      <dgm:prSet phldrT="[Text]" phldr="0"/>
      <dgm:spPr/>
      <dgm:t>
        <a:bodyPr/>
        <a:lstStyle/>
        <a:p>
          <a:pPr>
            <a:defRPr b="1"/>
          </a:pPr>
          <a:r>
            <a:rPr lang="en-US" b="1" dirty="0">
              <a:latin typeface="Aptos Display" panose="020F0302020204030204"/>
            </a:rPr>
            <a:t>Setting </a:t>
          </a:r>
          <a:r>
            <a:rPr lang="en-US" b="1" dirty="0" err="1">
              <a:latin typeface="Aptos Display" panose="020F0302020204030204"/>
            </a:rPr>
            <a:t>organisational</a:t>
          </a:r>
          <a:r>
            <a:rPr lang="en-US" b="1" dirty="0">
              <a:latin typeface="Aptos Display" panose="020F0302020204030204"/>
            </a:rPr>
            <a:t> goals/values</a:t>
          </a:r>
          <a:endParaRPr lang="en-US" b="1" dirty="0"/>
        </a:p>
      </dgm:t>
    </dgm:pt>
    <dgm:pt modelId="{45562BE5-EEB9-4DFF-9608-1203CFA689B9}" type="parTrans" cxnId="{2A1F1984-9EAA-4DFA-A986-CED553726A47}">
      <dgm:prSet/>
      <dgm:spPr/>
      <dgm:t>
        <a:bodyPr/>
        <a:lstStyle/>
        <a:p>
          <a:endParaRPr lang="en-US"/>
        </a:p>
      </dgm:t>
    </dgm:pt>
    <dgm:pt modelId="{9472C296-01A2-42C2-B4F5-FB9F9474675A}" type="sibTrans" cxnId="{2A1F1984-9EAA-4DFA-A986-CED553726A47}">
      <dgm:prSet phldrT="1" phldr="0"/>
      <dgm:spPr/>
      <dgm:t>
        <a:bodyPr/>
        <a:lstStyle/>
        <a:p>
          <a:endParaRPr lang="en-US"/>
        </a:p>
      </dgm:t>
    </dgm:pt>
    <dgm:pt modelId="{BF04418F-BFCD-481F-99BC-178C2F026EF0}">
      <dgm:prSet phldrT="[Text]" phldr="0"/>
      <dgm:spPr/>
      <dgm:t>
        <a:bodyPr/>
        <a:lstStyle/>
        <a:p>
          <a:r>
            <a:rPr lang="en-US" dirty="0">
              <a:latin typeface="Aptos Display" panose="020F0302020204030204"/>
            </a:rPr>
            <a:t>The essential pre-requisite for action</a:t>
          </a:r>
        </a:p>
      </dgm:t>
    </dgm:pt>
    <dgm:pt modelId="{B53A7DB2-F529-4739-96BE-D17394E598C2}" type="parTrans" cxnId="{B70ADF44-49AC-490A-94A5-2A3CE9F2D49A}">
      <dgm:prSet/>
      <dgm:spPr/>
      <dgm:t>
        <a:bodyPr/>
        <a:lstStyle/>
        <a:p>
          <a:endParaRPr lang="en-US"/>
        </a:p>
      </dgm:t>
    </dgm:pt>
    <dgm:pt modelId="{E7BE4AA3-3A08-46D6-8926-C8B1013BA71D}" type="sibTrans" cxnId="{B70ADF44-49AC-490A-94A5-2A3CE9F2D49A}">
      <dgm:prSet/>
      <dgm:spPr/>
      <dgm:t>
        <a:bodyPr/>
        <a:lstStyle/>
        <a:p>
          <a:endParaRPr lang="en-US"/>
        </a:p>
      </dgm:t>
    </dgm:pt>
    <dgm:pt modelId="{E8D191A6-AC53-486E-9FC1-5D0CE452CB3E}">
      <dgm:prSet phldrT="[Text]" phldr="0"/>
      <dgm:spPr/>
      <dgm:t>
        <a:bodyPr/>
        <a:lstStyle/>
        <a:p>
          <a:pPr>
            <a:defRPr b="1"/>
          </a:pPr>
          <a:r>
            <a:rPr lang="en-US" b="1" dirty="0">
              <a:latin typeface="Aptos Display" panose="020F0302020204030204"/>
            </a:rPr>
            <a:t>Identifying needs and capacity</a:t>
          </a:r>
          <a:endParaRPr lang="en-US" b="1" dirty="0"/>
        </a:p>
      </dgm:t>
    </dgm:pt>
    <dgm:pt modelId="{84EE31DE-5DA5-4E97-941C-8976606B7AAA}" type="parTrans" cxnId="{0F9E19D5-6193-4B5F-869C-17A0ED905B83}">
      <dgm:prSet/>
      <dgm:spPr/>
      <dgm:t>
        <a:bodyPr/>
        <a:lstStyle/>
        <a:p>
          <a:endParaRPr lang="en-US"/>
        </a:p>
      </dgm:t>
    </dgm:pt>
    <dgm:pt modelId="{24707B15-ABDB-4E18-AE72-A76A91AB77B8}" type="sibTrans" cxnId="{0F9E19D5-6193-4B5F-869C-17A0ED905B83}">
      <dgm:prSet phldrT="2" phldr="0"/>
      <dgm:spPr/>
      <dgm:t>
        <a:bodyPr/>
        <a:lstStyle/>
        <a:p>
          <a:endParaRPr lang="en-US"/>
        </a:p>
      </dgm:t>
    </dgm:pt>
    <dgm:pt modelId="{7B39386A-E089-4CE3-9EF1-DE6C084B731A}">
      <dgm:prSet phldrT="[Text]" phldr="0"/>
      <dgm:spPr/>
      <dgm:t>
        <a:bodyPr/>
        <a:lstStyle/>
        <a:p>
          <a:r>
            <a:rPr lang="en-US" dirty="0">
              <a:latin typeface="Aptos Display" panose="020F0302020204030204"/>
            </a:rPr>
            <a:t>Developing the case for action</a:t>
          </a:r>
          <a:endParaRPr lang="en-US" dirty="0"/>
        </a:p>
      </dgm:t>
    </dgm:pt>
    <dgm:pt modelId="{70A3CC87-59D3-4F75-9E74-B121302ECB54}" type="parTrans" cxnId="{45928BDC-4758-41AB-93A2-8ED807B6759C}">
      <dgm:prSet/>
      <dgm:spPr/>
      <dgm:t>
        <a:bodyPr/>
        <a:lstStyle/>
        <a:p>
          <a:endParaRPr lang="en-US"/>
        </a:p>
      </dgm:t>
    </dgm:pt>
    <dgm:pt modelId="{65AFD8E5-0895-471B-B27A-7E766BEA7F34}" type="sibTrans" cxnId="{45928BDC-4758-41AB-93A2-8ED807B6759C}">
      <dgm:prSet/>
      <dgm:spPr/>
      <dgm:t>
        <a:bodyPr/>
        <a:lstStyle/>
        <a:p>
          <a:endParaRPr lang="en-US"/>
        </a:p>
      </dgm:t>
    </dgm:pt>
    <dgm:pt modelId="{D319C3B9-DEAA-470A-828D-57238BACEF32}">
      <dgm:prSet phldrT="[Text]" phldr="0"/>
      <dgm:spPr/>
      <dgm:t>
        <a:bodyPr/>
        <a:lstStyle/>
        <a:p>
          <a:pPr rtl="0"/>
          <a:r>
            <a:rPr lang="en-US" dirty="0">
              <a:latin typeface="Aptos Display" panose="020F0302020204030204"/>
            </a:rPr>
            <a:t>What is the council trying to achieve and how does this relate to corporate policy and council powers?</a:t>
          </a:r>
        </a:p>
      </dgm:t>
    </dgm:pt>
    <dgm:pt modelId="{0E90F41C-996E-4DEE-BB24-52868EC7D306}" type="parTrans" cxnId="{92776517-44FF-4181-91D3-F82925D3EEAA}">
      <dgm:prSet/>
      <dgm:spPr/>
      <dgm:t>
        <a:bodyPr/>
        <a:lstStyle/>
        <a:p>
          <a:endParaRPr lang="en-US"/>
        </a:p>
      </dgm:t>
    </dgm:pt>
    <dgm:pt modelId="{77AA70B6-7308-4547-83E6-DE2237A96B73}" type="sibTrans" cxnId="{92776517-44FF-4181-91D3-F82925D3EEAA}">
      <dgm:prSet/>
      <dgm:spPr/>
      <dgm:t>
        <a:bodyPr/>
        <a:lstStyle/>
        <a:p>
          <a:endParaRPr lang="en-US"/>
        </a:p>
      </dgm:t>
    </dgm:pt>
    <dgm:pt modelId="{9CC49E56-3C0C-47DA-8B82-FA33081664B1}">
      <dgm:prSet phldrT="[Text]" phldr="0"/>
      <dgm:spPr/>
      <dgm:t>
        <a:bodyPr/>
        <a:lstStyle/>
        <a:p>
          <a:pPr rtl="0"/>
          <a:r>
            <a:rPr lang="en-US" dirty="0">
              <a:latin typeface="Aptos Display" panose="020F0302020204030204"/>
            </a:rPr>
            <a:t>Who best understands the needs of the system - what are the views of service users, citizens, VCSEs? Do you know what they want?</a:t>
          </a:r>
        </a:p>
      </dgm:t>
    </dgm:pt>
    <dgm:pt modelId="{F9E96C26-16D3-42B6-BF9F-3EA967F0170F}" type="parTrans" cxnId="{DFA79855-D70A-4583-A17A-B67205D2C679}">
      <dgm:prSet/>
      <dgm:spPr/>
      <dgm:t>
        <a:bodyPr/>
        <a:lstStyle/>
        <a:p>
          <a:endParaRPr lang="en-US"/>
        </a:p>
      </dgm:t>
    </dgm:pt>
    <dgm:pt modelId="{01B361F0-348B-40D6-8AEF-2DF06DF944BF}" type="sibTrans" cxnId="{DFA79855-D70A-4583-A17A-B67205D2C679}">
      <dgm:prSet/>
      <dgm:spPr/>
      <dgm:t>
        <a:bodyPr/>
        <a:lstStyle/>
        <a:p>
          <a:endParaRPr lang="en-US"/>
        </a:p>
      </dgm:t>
    </dgm:pt>
    <dgm:pt modelId="{2CB3035A-C12D-428A-99C5-5541CE2D8E0E}">
      <dgm:prSet phldr="0"/>
      <dgm:spPr/>
      <dgm:t>
        <a:bodyPr/>
        <a:lstStyle/>
        <a:p>
          <a:r>
            <a:rPr lang="en-US" dirty="0">
              <a:latin typeface="Aptos Display" panose="020F0302020204030204"/>
            </a:rPr>
            <a:t>Do they provide a clear justification for action?</a:t>
          </a:r>
          <a:endParaRPr lang="en-US" dirty="0"/>
        </a:p>
      </dgm:t>
    </dgm:pt>
    <dgm:pt modelId="{0E52EF0E-F29E-4501-88F6-8026982B1FD5}" type="parTrans" cxnId="{4A5FA2AF-EE30-4F14-BB54-C862BD1BE811}">
      <dgm:prSet/>
      <dgm:spPr/>
    </dgm:pt>
    <dgm:pt modelId="{C8475435-3529-4A68-B071-42CE6DE1253D}" type="sibTrans" cxnId="{4A5FA2AF-EE30-4F14-BB54-C862BD1BE811}">
      <dgm:prSet/>
      <dgm:spPr/>
      <dgm:t>
        <a:bodyPr/>
        <a:lstStyle/>
        <a:p>
          <a:endParaRPr lang="en-US"/>
        </a:p>
      </dgm:t>
    </dgm:pt>
    <dgm:pt modelId="{55E33D28-40DB-4C03-A42A-5910DF7DB167}">
      <dgm:prSet phldr="0"/>
      <dgm:spPr/>
      <dgm:t>
        <a:bodyPr/>
        <a:lstStyle/>
        <a:p>
          <a:r>
            <a:rPr lang="en-US" dirty="0">
              <a:latin typeface="Aptos Display" panose="020F0302020204030204"/>
            </a:rPr>
            <a:t>Are they clearly articulated?</a:t>
          </a:r>
          <a:endParaRPr lang="en-US" dirty="0"/>
        </a:p>
      </dgm:t>
    </dgm:pt>
    <dgm:pt modelId="{2D580FF2-96B7-4266-88C8-8A88CA762BBF}" type="parTrans" cxnId="{DDB6E194-92D7-45C0-8EDB-35E5F744AD3A}">
      <dgm:prSet/>
      <dgm:spPr/>
    </dgm:pt>
    <dgm:pt modelId="{020E3358-A949-4E93-A613-7375E811581D}" type="sibTrans" cxnId="{DDB6E194-92D7-45C0-8EDB-35E5F744AD3A}">
      <dgm:prSet/>
      <dgm:spPr/>
      <dgm:t>
        <a:bodyPr/>
        <a:lstStyle/>
        <a:p>
          <a:endParaRPr lang="en-US"/>
        </a:p>
      </dgm:t>
    </dgm:pt>
    <dgm:pt modelId="{31FA35BC-4C24-4BE1-A7F9-1FFB07CA05AC}">
      <dgm:prSet phldr="0"/>
      <dgm:spPr/>
      <dgm:t>
        <a:bodyPr/>
        <a:lstStyle/>
        <a:p>
          <a:r>
            <a:rPr lang="en-US" dirty="0">
              <a:latin typeface="Aptos Display" panose="020F0302020204030204"/>
            </a:rPr>
            <a:t>What is the potential social, economic, environmental value that could be delivered through this intervention?</a:t>
          </a:r>
        </a:p>
      </dgm:t>
    </dgm:pt>
    <dgm:pt modelId="{AE8360A4-10B1-4C91-B528-568CBDF742A3}" type="parTrans" cxnId="{955B5CB4-5054-4128-A660-F4ED5651EFEA}">
      <dgm:prSet/>
      <dgm:spPr/>
    </dgm:pt>
    <dgm:pt modelId="{1E3115DB-7E59-4573-9FA1-6ABEF1B8E7AC}" type="sibTrans" cxnId="{955B5CB4-5054-4128-A660-F4ED5651EFEA}">
      <dgm:prSet/>
      <dgm:spPr/>
      <dgm:t>
        <a:bodyPr/>
        <a:lstStyle/>
        <a:p>
          <a:endParaRPr lang="en-US"/>
        </a:p>
      </dgm:t>
    </dgm:pt>
    <dgm:pt modelId="{AACF8DD9-AE26-492A-ABDE-933771421585}">
      <dgm:prSet phldr="0"/>
      <dgm:spPr/>
      <dgm:t>
        <a:bodyPr/>
        <a:lstStyle/>
        <a:p>
          <a:pPr rtl="0"/>
          <a:r>
            <a:rPr lang="en-US" dirty="0">
              <a:latin typeface="Aptos Display" panose="020F0302020204030204"/>
            </a:rPr>
            <a:t>What are the system and market conditions?  Is there an opportunity to stimulate new capacities/delivery models?</a:t>
          </a:r>
        </a:p>
      </dgm:t>
    </dgm:pt>
    <dgm:pt modelId="{809A627B-3B4B-4886-A441-AD4A177A68AF}" type="parTrans" cxnId="{BD994D2E-E31C-4C66-8617-A630EFDC8F89}">
      <dgm:prSet/>
      <dgm:spPr/>
    </dgm:pt>
    <dgm:pt modelId="{4C1C16B9-8137-4152-AF04-4FF6570C89F4}" type="sibTrans" cxnId="{BD994D2E-E31C-4C66-8617-A630EFDC8F89}">
      <dgm:prSet/>
      <dgm:spPr/>
      <dgm:t>
        <a:bodyPr/>
        <a:lstStyle/>
        <a:p>
          <a:endParaRPr lang="en-US"/>
        </a:p>
      </dgm:t>
    </dgm:pt>
    <dgm:pt modelId="{985E9BF5-0AF4-4F5A-BAEA-445E27F385AC}">
      <dgm:prSet phldr="0"/>
      <dgm:spPr/>
      <dgm:t>
        <a:bodyPr/>
        <a:lstStyle/>
        <a:p>
          <a:pPr>
            <a:defRPr b="1"/>
          </a:pPr>
          <a:r>
            <a:rPr lang="en-US" b="1" dirty="0">
              <a:latin typeface="Aptos Display" panose="020F0302020204030204"/>
            </a:rPr>
            <a:t>Selecting the approach/method</a:t>
          </a:r>
        </a:p>
      </dgm:t>
    </dgm:pt>
    <dgm:pt modelId="{B213E9D6-6EAB-4077-92AA-52DCF0A8EBE3}" type="parTrans" cxnId="{11FE1D38-499F-46ED-B2DD-ABBA1CC27563}">
      <dgm:prSet/>
      <dgm:spPr/>
    </dgm:pt>
    <dgm:pt modelId="{4D3B44F4-E22D-43A9-9329-EA37EDDE6D3D}" type="sibTrans" cxnId="{11FE1D38-499F-46ED-B2DD-ABBA1CC27563}">
      <dgm:prSet phldrT="3" phldr="0"/>
      <dgm:spPr/>
      <dgm:t>
        <a:bodyPr/>
        <a:lstStyle/>
        <a:p>
          <a:endParaRPr lang="en-US"/>
        </a:p>
      </dgm:t>
    </dgm:pt>
    <dgm:pt modelId="{71C57DA8-32CB-419C-886C-DAECF888634C}">
      <dgm:prSet phldr="0"/>
      <dgm:spPr/>
      <dgm:t>
        <a:bodyPr/>
        <a:lstStyle/>
        <a:p>
          <a:r>
            <a:rPr lang="en-US" dirty="0">
              <a:latin typeface="Aptos Display" panose="020F0302020204030204"/>
            </a:rPr>
            <a:t>Deciding how to best achieve the objectives from the ranges of tools/approaches/powers available</a:t>
          </a:r>
        </a:p>
      </dgm:t>
    </dgm:pt>
    <dgm:pt modelId="{C0EC6C8D-DC9F-4FB8-B627-D265C5254201}" type="parTrans" cxnId="{BC829319-B643-4F01-8220-E0FD09B80401}">
      <dgm:prSet/>
      <dgm:spPr/>
    </dgm:pt>
    <dgm:pt modelId="{01E2D098-486E-4920-B990-7B22962BFE00}" type="sibTrans" cxnId="{BC829319-B643-4F01-8220-E0FD09B80401}">
      <dgm:prSet/>
      <dgm:spPr/>
      <dgm:t>
        <a:bodyPr/>
        <a:lstStyle/>
        <a:p>
          <a:endParaRPr lang="en-US"/>
        </a:p>
      </dgm:t>
    </dgm:pt>
    <dgm:pt modelId="{02788A71-40C3-475C-A84B-5D85BE361B6E}">
      <dgm:prSet phldr="0"/>
      <dgm:spPr/>
      <dgm:t>
        <a:bodyPr/>
        <a:lstStyle/>
        <a:p>
          <a:r>
            <a:rPr lang="en-US" dirty="0">
              <a:latin typeface="Aptos Display" panose="020F0302020204030204"/>
            </a:rPr>
            <a:t>Is there a functioning market which can achieve the aims?</a:t>
          </a:r>
        </a:p>
      </dgm:t>
    </dgm:pt>
    <dgm:pt modelId="{970304D5-56A8-4A9B-BA94-3460FFF67125}" type="parTrans" cxnId="{ACEE64A5-DFB6-416B-8594-FDB807EA8F96}">
      <dgm:prSet/>
      <dgm:spPr/>
    </dgm:pt>
    <dgm:pt modelId="{A886436B-1A87-4738-A0B9-8418E3093CF7}" type="sibTrans" cxnId="{ACEE64A5-DFB6-416B-8594-FDB807EA8F96}">
      <dgm:prSet/>
      <dgm:spPr/>
      <dgm:t>
        <a:bodyPr/>
        <a:lstStyle/>
        <a:p>
          <a:endParaRPr lang="en-US"/>
        </a:p>
      </dgm:t>
    </dgm:pt>
    <dgm:pt modelId="{4F550C47-1574-4474-9FC7-757643C217E0}">
      <dgm:prSet phldr="0"/>
      <dgm:spPr/>
      <dgm:t>
        <a:bodyPr/>
        <a:lstStyle/>
        <a:p>
          <a:r>
            <a:rPr lang="en-US" dirty="0">
              <a:latin typeface="Aptos Display" panose="020F0302020204030204"/>
            </a:rPr>
            <a:t>Is there a need to stimulate new options?</a:t>
          </a:r>
        </a:p>
      </dgm:t>
    </dgm:pt>
    <dgm:pt modelId="{C07A2136-8532-4993-BC1C-9190A1E4B5B7}" type="parTrans" cxnId="{E85B8FB2-6856-4E93-9E62-66E226838FCE}">
      <dgm:prSet/>
      <dgm:spPr/>
    </dgm:pt>
    <dgm:pt modelId="{ED3C8E68-AB01-4780-AA93-FF547539A3A0}" type="sibTrans" cxnId="{E85B8FB2-6856-4E93-9E62-66E226838FCE}">
      <dgm:prSet/>
      <dgm:spPr/>
      <dgm:t>
        <a:bodyPr/>
        <a:lstStyle/>
        <a:p>
          <a:endParaRPr lang="en-US"/>
        </a:p>
      </dgm:t>
    </dgm:pt>
    <dgm:pt modelId="{68540066-DD1D-44DA-A92C-6D98B488E856}">
      <dgm:prSet phldr="0"/>
      <dgm:spPr/>
      <dgm:t>
        <a:bodyPr/>
        <a:lstStyle/>
        <a:p>
          <a:r>
            <a:rPr lang="en-US" dirty="0">
              <a:latin typeface="Aptos Display" panose="020F0302020204030204"/>
            </a:rPr>
            <a:t>What form of subsidy will best achieve the aims?</a:t>
          </a:r>
        </a:p>
      </dgm:t>
    </dgm:pt>
    <dgm:pt modelId="{8D523910-8EE4-4903-811B-0E0431F299CD}" type="parTrans" cxnId="{4F1B1450-4BEB-4CDF-BD6F-BE4DFBF672DD}">
      <dgm:prSet/>
      <dgm:spPr/>
    </dgm:pt>
    <dgm:pt modelId="{85AF1E4A-ADCA-4037-9BF9-5BCC8A40E350}" type="sibTrans" cxnId="{4F1B1450-4BEB-4CDF-BD6F-BE4DFBF672DD}">
      <dgm:prSet/>
      <dgm:spPr/>
      <dgm:t>
        <a:bodyPr/>
        <a:lstStyle/>
        <a:p>
          <a:endParaRPr lang="en-US"/>
        </a:p>
      </dgm:t>
    </dgm:pt>
    <dgm:pt modelId="{A792104A-99E0-407A-BEF1-5256FF692B08}">
      <dgm:prSet phldr="0"/>
      <dgm:spPr/>
      <dgm:t>
        <a:bodyPr/>
        <a:lstStyle/>
        <a:p>
          <a:r>
            <a:rPr lang="en-US" dirty="0">
              <a:latin typeface="Aptos Display" panose="020F0302020204030204"/>
            </a:rPr>
            <a:t>What relational qualities will best ensure ongoing delivery of benefit and value for money?</a:t>
          </a:r>
        </a:p>
      </dgm:t>
    </dgm:pt>
    <dgm:pt modelId="{8261619B-D23D-4DA7-9F08-542925D9C849}" type="parTrans" cxnId="{42D2C927-85CA-4831-9A91-6A5E08B370B6}">
      <dgm:prSet/>
      <dgm:spPr/>
    </dgm:pt>
    <dgm:pt modelId="{17D70461-6A32-4220-988D-E9200022E73F}" type="sibTrans" cxnId="{42D2C927-85CA-4831-9A91-6A5E08B370B6}">
      <dgm:prSet/>
      <dgm:spPr/>
      <dgm:t>
        <a:bodyPr/>
        <a:lstStyle/>
        <a:p>
          <a:endParaRPr lang="en-US"/>
        </a:p>
      </dgm:t>
    </dgm:pt>
    <dgm:pt modelId="{9B20982A-5E4D-4A89-9624-43EFC83B8A47}">
      <dgm:prSet phldr="0"/>
      <dgm:spPr/>
      <dgm:t>
        <a:bodyPr/>
        <a:lstStyle/>
        <a:p>
          <a:pPr>
            <a:defRPr b="1"/>
          </a:pPr>
          <a:r>
            <a:rPr lang="en-US" b="1" dirty="0">
              <a:latin typeface="Aptos Display" panose="020F0302020204030204"/>
            </a:rPr>
            <a:t>Designing a fair objective assessment</a:t>
          </a:r>
        </a:p>
      </dgm:t>
    </dgm:pt>
    <dgm:pt modelId="{01EE7601-6DBB-48D0-B59E-4A0966859A14}" type="parTrans" cxnId="{F6176DF7-1E21-43FA-893E-B823C95ADF20}">
      <dgm:prSet/>
      <dgm:spPr/>
    </dgm:pt>
    <dgm:pt modelId="{79B1B280-13D4-478A-99DE-B2DE409FD512}" type="sibTrans" cxnId="{F6176DF7-1E21-43FA-893E-B823C95ADF20}">
      <dgm:prSet phldrT="4" phldr="0"/>
      <dgm:spPr/>
      <dgm:t>
        <a:bodyPr/>
        <a:lstStyle/>
        <a:p>
          <a:endParaRPr lang="en-US"/>
        </a:p>
      </dgm:t>
    </dgm:pt>
    <dgm:pt modelId="{84323803-6EAC-49D9-8F72-E0B351730096}">
      <dgm:prSet phldr="0"/>
      <dgm:spPr/>
      <dgm:t>
        <a:bodyPr/>
        <a:lstStyle/>
        <a:p>
          <a:r>
            <a:rPr lang="en-US" dirty="0">
              <a:latin typeface="Aptos Display" panose="020F0302020204030204"/>
            </a:rPr>
            <a:t>Ensuring that contract/project monitoring </a:t>
          </a:r>
          <a:r>
            <a:rPr lang="en-US" dirty="0" err="1">
              <a:latin typeface="Aptos Display" panose="020F0302020204030204"/>
            </a:rPr>
            <a:t>incentivises</a:t>
          </a:r>
          <a:r>
            <a:rPr lang="en-US" dirty="0">
              <a:latin typeface="Aptos Display" panose="020F0302020204030204"/>
            </a:rPr>
            <a:t> learning and adaptation</a:t>
          </a:r>
        </a:p>
      </dgm:t>
    </dgm:pt>
    <dgm:pt modelId="{5B8BBD1B-8F8A-4068-ABAF-53915F9B7A7C}" type="parTrans" cxnId="{C3F7B406-B11D-461A-99E3-18DA6AEEF101}">
      <dgm:prSet/>
      <dgm:spPr/>
    </dgm:pt>
    <dgm:pt modelId="{B90DFA5F-69A8-47D7-AB0E-B7C188AE9728}" type="sibTrans" cxnId="{C3F7B406-B11D-461A-99E3-18DA6AEEF101}">
      <dgm:prSet/>
      <dgm:spPr/>
      <dgm:t>
        <a:bodyPr/>
        <a:lstStyle/>
        <a:p>
          <a:endParaRPr lang="en-US"/>
        </a:p>
      </dgm:t>
    </dgm:pt>
    <dgm:pt modelId="{20102631-0A6F-4B9A-BDE3-E7925FF36D29}">
      <dgm:prSet phldr="0"/>
      <dgm:spPr/>
      <dgm:t>
        <a:bodyPr/>
        <a:lstStyle/>
        <a:p>
          <a:r>
            <a:rPr lang="en-US" dirty="0">
              <a:latin typeface="Calibri"/>
              <a:ea typeface="Calibri"/>
              <a:cs typeface="Calibri"/>
            </a:rPr>
            <a:t>Is there clear alignment of purpose between </a:t>
          </a:r>
          <a:r>
            <a:rPr lang="en-US" dirty="0">
              <a:latin typeface="Aptos Display" panose="020F0302020204030204"/>
            </a:rPr>
            <a:t>different parts of the system?</a:t>
          </a:r>
        </a:p>
      </dgm:t>
    </dgm:pt>
    <dgm:pt modelId="{70921126-9DA1-4AFA-A207-8BA83D643130}" type="parTrans" cxnId="{138C4F7F-3E25-496B-8ED8-EADBA1A3A601}">
      <dgm:prSet/>
      <dgm:spPr/>
    </dgm:pt>
    <dgm:pt modelId="{E26A8414-ADA0-43DC-ACE3-41720D7C5BF3}" type="sibTrans" cxnId="{138C4F7F-3E25-496B-8ED8-EADBA1A3A601}">
      <dgm:prSet/>
      <dgm:spPr/>
      <dgm:t>
        <a:bodyPr/>
        <a:lstStyle/>
        <a:p>
          <a:endParaRPr lang="en-US"/>
        </a:p>
      </dgm:t>
    </dgm:pt>
    <dgm:pt modelId="{2B314556-2A86-4C6E-9E5D-4D7517AE2451}">
      <dgm:prSet phldr="0"/>
      <dgm:spPr/>
      <dgm:t>
        <a:bodyPr/>
        <a:lstStyle/>
        <a:p>
          <a:r>
            <a:rPr lang="en-US" dirty="0">
              <a:latin typeface="Aptos Display" panose="020F0302020204030204"/>
            </a:rPr>
            <a:t>How should underperformance be addressed?</a:t>
          </a:r>
        </a:p>
      </dgm:t>
    </dgm:pt>
    <dgm:pt modelId="{1127A8CA-FD31-45F9-B5D9-59ECE4BB0D55}" type="parTrans" cxnId="{8451743A-7CEB-4DD1-9267-846D6CCD168A}">
      <dgm:prSet/>
      <dgm:spPr/>
    </dgm:pt>
    <dgm:pt modelId="{88F92851-F585-4565-A95C-A13AD386726D}" type="sibTrans" cxnId="{8451743A-7CEB-4DD1-9267-846D6CCD168A}">
      <dgm:prSet/>
      <dgm:spPr/>
      <dgm:t>
        <a:bodyPr/>
        <a:lstStyle/>
        <a:p>
          <a:endParaRPr lang="en-US"/>
        </a:p>
      </dgm:t>
    </dgm:pt>
    <dgm:pt modelId="{2DF0ADE7-0921-41F7-8607-018B337AF3CB}">
      <dgm:prSet phldr="0"/>
      <dgm:spPr/>
      <dgm:t>
        <a:bodyPr/>
        <a:lstStyle/>
        <a:p>
          <a:pPr>
            <a:defRPr b="1"/>
          </a:pPr>
          <a:r>
            <a:rPr lang="en-US" b="1" dirty="0">
              <a:latin typeface="Aptos Display" panose="020F0302020204030204"/>
            </a:rPr>
            <a:t>Delivering in partnership and monitoring impact</a:t>
          </a:r>
        </a:p>
      </dgm:t>
    </dgm:pt>
    <dgm:pt modelId="{200B6BE4-0181-410E-8888-262EAB63AD30}" type="parTrans" cxnId="{D23A212E-AA3B-4C8D-900B-264460657239}">
      <dgm:prSet/>
      <dgm:spPr/>
    </dgm:pt>
    <dgm:pt modelId="{AAD03631-5769-49FD-87E1-8D4E50DAD1C6}" type="sibTrans" cxnId="{D23A212E-AA3B-4C8D-900B-264460657239}">
      <dgm:prSet phldrT="5" phldr="0"/>
      <dgm:spPr/>
      <dgm:t>
        <a:bodyPr/>
        <a:lstStyle/>
        <a:p>
          <a:endParaRPr lang="en-US"/>
        </a:p>
      </dgm:t>
    </dgm:pt>
    <dgm:pt modelId="{E61F4047-8A7C-4764-A72D-39DAB5151154}">
      <dgm:prSet phldr="0"/>
      <dgm:spPr/>
      <dgm:t>
        <a:bodyPr/>
        <a:lstStyle/>
        <a:p>
          <a:r>
            <a:rPr lang="en-US" dirty="0">
              <a:latin typeface="Aptos Display" panose="020F0302020204030204"/>
            </a:rPr>
            <a:t>Ensuring that assessment and award criteria encourage the right relationships/ </a:t>
          </a:r>
          <a:r>
            <a:rPr lang="en-US" dirty="0" err="1">
              <a:latin typeface="Aptos Display" panose="020F0302020204030204"/>
            </a:rPr>
            <a:t>behaviours</a:t>
          </a:r>
          <a:r>
            <a:rPr lang="en-US" dirty="0">
              <a:latin typeface="Aptos Display" panose="020F0302020204030204"/>
            </a:rPr>
            <a:t> and deliver the right value</a:t>
          </a:r>
        </a:p>
      </dgm:t>
    </dgm:pt>
    <dgm:pt modelId="{35A19262-3E4C-49B7-B35F-76FDEC33EE19}" type="parTrans" cxnId="{619E1AB0-B232-4824-BD6E-DE844075A399}">
      <dgm:prSet/>
      <dgm:spPr/>
    </dgm:pt>
    <dgm:pt modelId="{A66C4EBC-4697-45AA-87BD-A92D0AE9D14C}" type="sibTrans" cxnId="{619E1AB0-B232-4824-BD6E-DE844075A399}">
      <dgm:prSet/>
      <dgm:spPr/>
      <dgm:t>
        <a:bodyPr/>
        <a:lstStyle/>
        <a:p>
          <a:endParaRPr lang="en-US"/>
        </a:p>
      </dgm:t>
    </dgm:pt>
    <dgm:pt modelId="{1D435A3E-92D0-4B6F-AC38-745E9BE84997}">
      <dgm:prSet phldr="0"/>
      <dgm:spPr/>
      <dgm:t>
        <a:bodyPr/>
        <a:lstStyle/>
        <a:p>
          <a:r>
            <a:rPr lang="en-US" dirty="0">
              <a:latin typeface="Aptos Display" panose="020F0302020204030204"/>
            </a:rPr>
            <a:t>How can the contract/governance be structured to create conditions for aligned purpose and cooperation rather than adversarial zero-sum relationships?</a:t>
          </a:r>
          <a:endParaRPr lang="en-US" dirty="0"/>
        </a:p>
      </dgm:t>
    </dgm:pt>
    <dgm:pt modelId="{FCF34933-3673-44E7-AB19-87B192A47119}" type="parTrans" cxnId="{F5A69A33-FE63-48AA-85D0-7D9BB9CF5991}">
      <dgm:prSet/>
      <dgm:spPr/>
    </dgm:pt>
    <dgm:pt modelId="{4136AD36-9CF3-4173-8116-17E5D7B5A94C}" type="sibTrans" cxnId="{F5A69A33-FE63-48AA-85D0-7D9BB9CF5991}">
      <dgm:prSet/>
      <dgm:spPr/>
      <dgm:t>
        <a:bodyPr/>
        <a:lstStyle/>
        <a:p>
          <a:endParaRPr lang="en-US"/>
        </a:p>
      </dgm:t>
    </dgm:pt>
    <dgm:pt modelId="{092A0467-273F-4F50-8926-AB98DFCB8606}">
      <dgm:prSet phldr="0"/>
      <dgm:spPr/>
      <dgm:t>
        <a:bodyPr/>
        <a:lstStyle/>
        <a:p>
          <a:r>
            <a:rPr lang="en-US" dirty="0">
              <a:latin typeface="Aptos Display" panose="020F0302020204030204"/>
            </a:rPr>
            <a:t>How will </a:t>
          </a:r>
          <a:r>
            <a:rPr lang="en-US" dirty="0" err="1">
              <a:latin typeface="Aptos Display" panose="020F0302020204030204"/>
            </a:rPr>
            <a:t>behaviours</a:t>
          </a:r>
          <a:r>
            <a:rPr lang="en-US" dirty="0">
              <a:latin typeface="Aptos Display" panose="020F0302020204030204"/>
            </a:rPr>
            <a:t>, values, and principles of positive working relationships be assessed and be built into the agreement?</a:t>
          </a:r>
        </a:p>
      </dgm:t>
    </dgm:pt>
    <dgm:pt modelId="{8B6E9067-E1CF-4B89-A1C8-1DF63FED2FC2}" type="parTrans" cxnId="{124A06D6-FDFD-4133-9DA6-767FB578E178}">
      <dgm:prSet/>
      <dgm:spPr/>
    </dgm:pt>
    <dgm:pt modelId="{EA987987-8CAF-4014-A4FB-2C287607EA71}" type="sibTrans" cxnId="{124A06D6-FDFD-4133-9DA6-767FB578E178}">
      <dgm:prSet/>
      <dgm:spPr/>
      <dgm:t>
        <a:bodyPr/>
        <a:lstStyle/>
        <a:p>
          <a:endParaRPr lang="en-US"/>
        </a:p>
      </dgm:t>
    </dgm:pt>
    <dgm:pt modelId="{39BC7AAB-F111-489C-A63E-E02A00404218}">
      <dgm:prSet phldr="0"/>
      <dgm:spPr/>
      <dgm:t>
        <a:bodyPr/>
        <a:lstStyle/>
        <a:p>
          <a:r>
            <a:rPr lang="en-US" dirty="0">
              <a:latin typeface="Aptos Display" panose="020F0302020204030204"/>
            </a:rPr>
            <a:t>Will the arrangement need to evolve as system dynamics and opportunities change? </a:t>
          </a:r>
        </a:p>
      </dgm:t>
    </dgm:pt>
    <dgm:pt modelId="{AB14B226-C06E-4C81-BA25-7162F651C114}" type="parTrans" cxnId="{B46B48CF-AC9E-4A7E-AA6D-388F1941C455}">
      <dgm:prSet/>
      <dgm:spPr/>
    </dgm:pt>
    <dgm:pt modelId="{87D1FE74-2365-40AA-921D-027A165A402A}" type="sibTrans" cxnId="{B46B48CF-AC9E-4A7E-AA6D-388F1941C455}">
      <dgm:prSet/>
      <dgm:spPr/>
      <dgm:t>
        <a:bodyPr/>
        <a:lstStyle/>
        <a:p>
          <a:endParaRPr lang="en-US"/>
        </a:p>
      </dgm:t>
    </dgm:pt>
    <dgm:pt modelId="{EF1E9854-5416-4209-9AE3-9EB34F075540}">
      <dgm:prSet phldr="0"/>
      <dgm:spPr/>
      <dgm:t>
        <a:bodyPr/>
        <a:lstStyle/>
        <a:p>
          <a:r>
            <a:rPr lang="en-US" dirty="0">
              <a:latin typeface="Calibri"/>
              <a:ea typeface="Calibri"/>
              <a:cs typeface="Calibri"/>
            </a:rPr>
            <a:t>What governance will steward the overarching vision?</a:t>
          </a:r>
          <a:endParaRPr lang="en-US" dirty="0">
            <a:latin typeface="Aptos Display" panose="020F0302020204030204"/>
          </a:endParaRPr>
        </a:p>
      </dgm:t>
    </dgm:pt>
    <dgm:pt modelId="{143D2BDC-FA0A-4478-8978-5FC735A5EC1F}" type="parTrans" cxnId="{CF8AC554-5BD3-4173-84B1-231DA951DCB7}">
      <dgm:prSet/>
      <dgm:spPr/>
    </dgm:pt>
    <dgm:pt modelId="{F9B30053-B57F-480C-9104-0BB524AC503C}" type="sibTrans" cxnId="{CF8AC554-5BD3-4173-84B1-231DA951DCB7}">
      <dgm:prSet/>
      <dgm:spPr/>
      <dgm:t>
        <a:bodyPr/>
        <a:lstStyle/>
        <a:p>
          <a:endParaRPr lang="en-US"/>
        </a:p>
      </dgm:t>
    </dgm:pt>
    <dgm:pt modelId="{169A5178-6345-41A4-B531-BC1C86001124}">
      <dgm:prSet phldr="0"/>
      <dgm:spPr/>
      <dgm:t>
        <a:bodyPr/>
        <a:lstStyle/>
        <a:p>
          <a:r>
            <a:rPr lang="en-US" dirty="0">
              <a:latin typeface="Aptos Display" panose="020F0302020204030204"/>
            </a:rPr>
            <a:t>Where does intelligence about the system sit? What perspectives should be included?</a:t>
          </a:r>
        </a:p>
      </dgm:t>
    </dgm:pt>
    <dgm:pt modelId="{C6018C6F-0D8E-45FC-A3A7-58B12EDEBE5F}" type="parTrans" cxnId="{4F47663C-A4AD-4F48-9D42-F79263861C39}">
      <dgm:prSet/>
      <dgm:spPr/>
    </dgm:pt>
    <dgm:pt modelId="{48329049-ED0B-4303-9651-C24085C52465}" type="sibTrans" cxnId="{4F47663C-A4AD-4F48-9D42-F79263861C39}">
      <dgm:prSet/>
      <dgm:spPr/>
      <dgm:t>
        <a:bodyPr/>
        <a:lstStyle/>
        <a:p>
          <a:endParaRPr lang="en-US"/>
        </a:p>
      </dgm:t>
    </dgm:pt>
    <dgm:pt modelId="{0761F374-6B03-4813-8DEA-EF0AF6F9DA0F}">
      <dgm:prSet phldr="0"/>
      <dgm:spPr/>
      <dgm:t>
        <a:bodyPr/>
        <a:lstStyle/>
        <a:p>
          <a:r>
            <a:rPr lang="en-US" dirty="0">
              <a:latin typeface="Aptos Display" panose="020F0302020204030204"/>
            </a:rPr>
            <a:t>Have all parties done what they said they would?</a:t>
          </a:r>
          <a:endParaRPr lang="en-US" dirty="0"/>
        </a:p>
      </dgm:t>
    </dgm:pt>
    <dgm:pt modelId="{22295473-8228-4DFD-8724-14F549D5F5FC}" type="parTrans" cxnId="{D9CD1759-D6D0-406E-BFDA-BFE9DF4FF6FD}">
      <dgm:prSet/>
      <dgm:spPr/>
    </dgm:pt>
    <dgm:pt modelId="{24C6126C-D6FE-4007-BDDD-1AAEC9E79610}" type="sibTrans" cxnId="{D9CD1759-D6D0-406E-BFDA-BFE9DF4FF6FD}">
      <dgm:prSet/>
      <dgm:spPr/>
      <dgm:t>
        <a:bodyPr/>
        <a:lstStyle/>
        <a:p>
          <a:endParaRPr lang="en-US"/>
        </a:p>
      </dgm:t>
    </dgm:pt>
    <dgm:pt modelId="{F2173AEA-A1C6-4944-869B-B13F200405BB}">
      <dgm:prSet phldr="0"/>
      <dgm:spPr/>
      <dgm:t>
        <a:bodyPr/>
        <a:lstStyle/>
        <a:p>
          <a:r>
            <a:rPr lang="en-US" dirty="0">
              <a:latin typeface="Aptos Display" panose="020F0302020204030204"/>
            </a:rPr>
            <a:t>How have we </a:t>
          </a:r>
          <a:r>
            <a:rPr lang="en-US" dirty="0" err="1">
              <a:latin typeface="Aptos Display" panose="020F0302020204030204"/>
            </a:rPr>
            <a:t>incentivised</a:t>
          </a:r>
          <a:r>
            <a:rPr lang="en-US" dirty="0">
              <a:latin typeface="Aptos Display" panose="020F0302020204030204"/>
            </a:rPr>
            <a:t> providers to transparently share what is actually happening – positive and negative? </a:t>
          </a:r>
          <a:endParaRPr lang="en-US" dirty="0"/>
        </a:p>
      </dgm:t>
    </dgm:pt>
    <dgm:pt modelId="{CA8903F3-1F9B-4346-B568-47EF721E6B7B}" type="parTrans" cxnId="{C22E4E89-CE3E-47E4-BD7F-905951748211}">
      <dgm:prSet/>
      <dgm:spPr/>
    </dgm:pt>
    <dgm:pt modelId="{CC83E0C4-7282-43ED-82B3-05F002422DC5}" type="sibTrans" cxnId="{C22E4E89-CE3E-47E4-BD7F-905951748211}">
      <dgm:prSet/>
      <dgm:spPr/>
      <dgm:t>
        <a:bodyPr/>
        <a:lstStyle/>
        <a:p>
          <a:endParaRPr lang="en-US"/>
        </a:p>
      </dgm:t>
    </dgm:pt>
    <dgm:pt modelId="{91220F02-3EEF-4803-BE2D-46AC683E87CF}">
      <dgm:prSet phldr="0"/>
      <dgm:spPr/>
      <dgm:t>
        <a:bodyPr/>
        <a:lstStyle/>
        <a:p>
          <a:pPr rtl="0"/>
          <a:r>
            <a:rPr lang="en-US" dirty="0">
              <a:latin typeface="Calibri"/>
              <a:ea typeface="Calibri"/>
              <a:cs typeface="Calibri"/>
            </a:rPr>
            <a:t>Can social and environmental goals be built into the contract specification and award criteria?</a:t>
          </a:r>
        </a:p>
      </dgm:t>
    </dgm:pt>
    <dgm:pt modelId="{EE5A2BFA-5AED-4912-BAB1-F67022FE95B0}" type="parTrans" cxnId="{AD2D784F-446C-432B-81D2-7AA3C7BEE495}">
      <dgm:prSet/>
      <dgm:spPr/>
    </dgm:pt>
    <dgm:pt modelId="{633C7B46-06F8-419C-9DC0-7FF4AA7F0355}" type="sibTrans" cxnId="{AD2D784F-446C-432B-81D2-7AA3C7BEE495}">
      <dgm:prSet/>
      <dgm:spPr/>
    </dgm:pt>
    <dgm:pt modelId="{3F6DE877-CFE5-4A94-991C-D0B668BA11A4}" type="pres">
      <dgm:prSet presAssocID="{7EBC17B2-01C8-465B-9ADC-733A2F2A36B5}" presName="linearFlow" presStyleCnt="0">
        <dgm:presLayoutVars>
          <dgm:dir/>
          <dgm:animLvl val="lvl"/>
          <dgm:resizeHandles val="exact"/>
        </dgm:presLayoutVars>
      </dgm:prSet>
      <dgm:spPr/>
    </dgm:pt>
    <dgm:pt modelId="{82D3325E-0280-44D3-9332-B681CAF1502F}" type="pres">
      <dgm:prSet presAssocID="{E45EDF3B-EF23-40F8-B61A-44A96FC78AC7}" presName="composite" presStyleCnt="0"/>
      <dgm:spPr/>
    </dgm:pt>
    <dgm:pt modelId="{480B9746-18BA-4099-87F8-47A009165BF7}" type="pres">
      <dgm:prSet presAssocID="{E45EDF3B-EF23-40F8-B61A-44A96FC78AC7}" presName="parentText" presStyleLbl="alignNode1" presStyleIdx="0" presStyleCnt="5">
        <dgm:presLayoutVars>
          <dgm:chMax val="1"/>
          <dgm:bulletEnabled val="1"/>
        </dgm:presLayoutVars>
      </dgm:prSet>
      <dgm:spPr/>
    </dgm:pt>
    <dgm:pt modelId="{0DA3E2C5-15F5-4BE3-9E2F-7EEBD1655109}" type="pres">
      <dgm:prSet presAssocID="{E45EDF3B-EF23-40F8-B61A-44A96FC78AC7}" presName="descendantText" presStyleLbl="alignAcc1" presStyleIdx="0" presStyleCnt="5">
        <dgm:presLayoutVars>
          <dgm:bulletEnabled val="1"/>
        </dgm:presLayoutVars>
      </dgm:prSet>
      <dgm:spPr/>
    </dgm:pt>
    <dgm:pt modelId="{1C4DC71B-5971-48D4-8A5A-2DDD4B17516C}" type="pres">
      <dgm:prSet presAssocID="{9472C296-01A2-42C2-B4F5-FB9F9474675A}" presName="sp" presStyleCnt="0"/>
      <dgm:spPr/>
    </dgm:pt>
    <dgm:pt modelId="{2F9F5A73-637A-44EF-954F-16FC161DCB4C}" type="pres">
      <dgm:prSet presAssocID="{E8D191A6-AC53-486E-9FC1-5D0CE452CB3E}" presName="composite" presStyleCnt="0"/>
      <dgm:spPr/>
    </dgm:pt>
    <dgm:pt modelId="{9F44DB28-1C11-480E-9F3A-ED4500FCBA52}" type="pres">
      <dgm:prSet presAssocID="{E8D191A6-AC53-486E-9FC1-5D0CE452CB3E}" presName="parentText" presStyleLbl="alignNode1" presStyleIdx="1" presStyleCnt="5">
        <dgm:presLayoutVars>
          <dgm:chMax val="1"/>
          <dgm:bulletEnabled val="1"/>
        </dgm:presLayoutVars>
      </dgm:prSet>
      <dgm:spPr/>
    </dgm:pt>
    <dgm:pt modelId="{63465B91-7462-4F58-93E6-D3C982206439}" type="pres">
      <dgm:prSet presAssocID="{E8D191A6-AC53-486E-9FC1-5D0CE452CB3E}" presName="descendantText" presStyleLbl="alignAcc1" presStyleIdx="1" presStyleCnt="5">
        <dgm:presLayoutVars>
          <dgm:bulletEnabled val="1"/>
        </dgm:presLayoutVars>
      </dgm:prSet>
      <dgm:spPr/>
    </dgm:pt>
    <dgm:pt modelId="{CB9A14E6-50FB-4162-BF6E-CFB23CB7214F}" type="pres">
      <dgm:prSet presAssocID="{24707B15-ABDB-4E18-AE72-A76A91AB77B8}" presName="sp" presStyleCnt="0"/>
      <dgm:spPr/>
    </dgm:pt>
    <dgm:pt modelId="{7184EE18-B957-465F-AE5F-3BA290B3E789}" type="pres">
      <dgm:prSet presAssocID="{985E9BF5-0AF4-4F5A-BAEA-445E27F385AC}" presName="composite" presStyleCnt="0"/>
      <dgm:spPr/>
    </dgm:pt>
    <dgm:pt modelId="{CC644491-F6EF-444C-AF65-9361ADB6BEE6}" type="pres">
      <dgm:prSet presAssocID="{985E9BF5-0AF4-4F5A-BAEA-445E27F385AC}" presName="parentText" presStyleLbl="alignNode1" presStyleIdx="2" presStyleCnt="5">
        <dgm:presLayoutVars>
          <dgm:chMax val="1"/>
          <dgm:bulletEnabled val="1"/>
        </dgm:presLayoutVars>
      </dgm:prSet>
      <dgm:spPr/>
    </dgm:pt>
    <dgm:pt modelId="{A04E6DC3-1105-4471-B406-768A6AE85C94}" type="pres">
      <dgm:prSet presAssocID="{985E9BF5-0AF4-4F5A-BAEA-445E27F385AC}" presName="descendantText" presStyleLbl="alignAcc1" presStyleIdx="2" presStyleCnt="5">
        <dgm:presLayoutVars>
          <dgm:bulletEnabled val="1"/>
        </dgm:presLayoutVars>
      </dgm:prSet>
      <dgm:spPr/>
    </dgm:pt>
    <dgm:pt modelId="{53212897-3393-482E-BD64-BFACC7736A65}" type="pres">
      <dgm:prSet presAssocID="{4D3B44F4-E22D-43A9-9329-EA37EDDE6D3D}" presName="sp" presStyleCnt="0"/>
      <dgm:spPr/>
    </dgm:pt>
    <dgm:pt modelId="{A810F0F4-A2C6-4566-B30E-90A55BDEF3D7}" type="pres">
      <dgm:prSet presAssocID="{9B20982A-5E4D-4A89-9624-43EFC83B8A47}" presName="composite" presStyleCnt="0"/>
      <dgm:spPr/>
    </dgm:pt>
    <dgm:pt modelId="{56C6753A-9A9B-43CE-B416-A7E1842725C9}" type="pres">
      <dgm:prSet presAssocID="{9B20982A-5E4D-4A89-9624-43EFC83B8A47}" presName="parentText" presStyleLbl="alignNode1" presStyleIdx="3" presStyleCnt="5">
        <dgm:presLayoutVars>
          <dgm:chMax val="1"/>
          <dgm:bulletEnabled val="1"/>
        </dgm:presLayoutVars>
      </dgm:prSet>
      <dgm:spPr/>
    </dgm:pt>
    <dgm:pt modelId="{364C76DE-94E6-43E0-9DC3-D26AB4EA232F}" type="pres">
      <dgm:prSet presAssocID="{9B20982A-5E4D-4A89-9624-43EFC83B8A47}" presName="descendantText" presStyleLbl="alignAcc1" presStyleIdx="3" presStyleCnt="5">
        <dgm:presLayoutVars>
          <dgm:bulletEnabled val="1"/>
        </dgm:presLayoutVars>
      </dgm:prSet>
      <dgm:spPr/>
    </dgm:pt>
    <dgm:pt modelId="{D847A5C7-03DA-4BC2-B023-94D19EF3B6FC}" type="pres">
      <dgm:prSet presAssocID="{79B1B280-13D4-478A-99DE-B2DE409FD512}" presName="sp" presStyleCnt="0"/>
      <dgm:spPr/>
    </dgm:pt>
    <dgm:pt modelId="{2C7EDD45-F89B-47DA-AAC8-687DA47DB0F1}" type="pres">
      <dgm:prSet presAssocID="{2DF0ADE7-0921-41F7-8607-018B337AF3CB}" presName="composite" presStyleCnt="0"/>
      <dgm:spPr/>
    </dgm:pt>
    <dgm:pt modelId="{D9C14E45-0E73-4210-93A4-C633A7E3CC7F}" type="pres">
      <dgm:prSet presAssocID="{2DF0ADE7-0921-41F7-8607-018B337AF3CB}" presName="parentText" presStyleLbl="alignNode1" presStyleIdx="4" presStyleCnt="5">
        <dgm:presLayoutVars>
          <dgm:chMax val="1"/>
          <dgm:bulletEnabled val="1"/>
        </dgm:presLayoutVars>
      </dgm:prSet>
      <dgm:spPr/>
    </dgm:pt>
    <dgm:pt modelId="{01FCDD06-2B26-4E2A-8CE1-EA955E58E024}" type="pres">
      <dgm:prSet presAssocID="{2DF0ADE7-0921-41F7-8607-018B337AF3CB}" presName="descendantText" presStyleLbl="alignAcc1" presStyleIdx="4" presStyleCnt="5">
        <dgm:presLayoutVars>
          <dgm:bulletEnabled val="1"/>
        </dgm:presLayoutVars>
      </dgm:prSet>
      <dgm:spPr/>
    </dgm:pt>
  </dgm:ptLst>
  <dgm:cxnLst>
    <dgm:cxn modelId="{C3F7B406-B11D-461A-99E3-18DA6AEEF101}" srcId="{2DF0ADE7-0921-41F7-8607-018B337AF3CB}" destId="{84323803-6EAC-49D9-8F72-E0B351730096}" srcOrd="0" destOrd="0" parTransId="{5B8BBD1B-8F8A-4068-ABAF-53915F9B7A7C}" sibTransId="{B90DFA5F-69A8-47D7-AB0E-B7C188AE9728}"/>
    <dgm:cxn modelId="{1FED4212-B331-4DD8-898E-A2B54DFBC18C}" type="presOf" srcId="{9B20982A-5E4D-4A89-9624-43EFC83B8A47}" destId="{56C6753A-9A9B-43CE-B416-A7E1842725C9}" srcOrd="0" destOrd="0" presId="urn:microsoft.com/office/officeart/2005/8/layout/chevron2"/>
    <dgm:cxn modelId="{1C363213-9786-4A5D-A975-94973F53FB76}" type="presOf" srcId="{55E33D28-40DB-4C03-A42A-5910DF7DB167}" destId="{0DA3E2C5-15F5-4BE3-9E2F-7EEBD1655109}" srcOrd="0" destOrd="1" presId="urn:microsoft.com/office/officeart/2005/8/layout/chevron2"/>
    <dgm:cxn modelId="{92776517-44FF-4181-91D3-F82925D3EEAA}" srcId="{E8D191A6-AC53-486E-9FC1-5D0CE452CB3E}" destId="{D319C3B9-DEAA-470A-828D-57238BACEF32}" srcOrd="1" destOrd="0" parTransId="{0E90F41C-996E-4DEE-BB24-52868EC7D306}" sibTransId="{77AA70B6-7308-4547-83E6-DE2237A96B73}"/>
    <dgm:cxn modelId="{BC829319-B643-4F01-8220-E0FD09B80401}" srcId="{985E9BF5-0AF4-4F5A-BAEA-445E27F385AC}" destId="{71C57DA8-32CB-419C-886C-DAECF888634C}" srcOrd="0" destOrd="0" parTransId="{C0EC6C8D-DC9F-4FB8-B627-D265C5254201}" sibTransId="{01E2D098-486E-4920-B990-7B22962BFE00}"/>
    <dgm:cxn modelId="{18C53F1E-79C5-4CF9-9B09-461F2B1191BA}" type="presOf" srcId="{A792104A-99E0-407A-BEF1-5256FF692B08}" destId="{A04E6DC3-1105-4471-B406-768A6AE85C94}" srcOrd="0" destOrd="4" presId="urn:microsoft.com/office/officeart/2005/8/layout/chevron2"/>
    <dgm:cxn modelId="{C440E61E-C716-437E-92F1-D563FB5A4059}" type="presOf" srcId="{AACF8DD9-AE26-492A-ABDE-933771421585}" destId="{63465B91-7462-4F58-93E6-D3C982206439}" srcOrd="0" destOrd="4" presId="urn:microsoft.com/office/officeart/2005/8/layout/chevron2"/>
    <dgm:cxn modelId="{42D2C927-85CA-4831-9A91-6A5E08B370B6}" srcId="{985E9BF5-0AF4-4F5A-BAEA-445E27F385AC}" destId="{A792104A-99E0-407A-BEF1-5256FF692B08}" srcOrd="4" destOrd="0" parTransId="{8261619B-D23D-4DA7-9F08-542925D9C849}" sibTransId="{17D70461-6A32-4220-988D-E9200022E73F}"/>
    <dgm:cxn modelId="{AFB84129-1332-4D1D-BEF9-CDDABFB9463F}" type="presOf" srcId="{EF1E9854-5416-4209-9AE3-9EB34F075540}" destId="{364C76DE-94E6-43E0-9DC3-D26AB4EA232F}" srcOrd="0" destOrd="5" presId="urn:microsoft.com/office/officeart/2005/8/layout/chevron2"/>
    <dgm:cxn modelId="{D23A212E-AA3B-4C8D-900B-264460657239}" srcId="{7EBC17B2-01C8-465B-9ADC-733A2F2A36B5}" destId="{2DF0ADE7-0921-41F7-8607-018B337AF3CB}" srcOrd="4" destOrd="0" parTransId="{200B6BE4-0181-410E-8888-262EAB63AD30}" sibTransId="{AAD03631-5769-49FD-87E1-8D4E50DAD1C6}"/>
    <dgm:cxn modelId="{BD994D2E-E31C-4C66-8617-A630EFDC8F89}" srcId="{E8D191A6-AC53-486E-9FC1-5D0CE452CB3E}" destId="{AACF8DD9-AE26-492A-ABDE-933771421585}" srcOrd="4" destOrd="0" parTransId="{809A627B-3B4B-4886-A441-AD4A177A68AF}" sibTransId="{4C1C16B9-8137-4152-AF04-4FF6570C89F4}"/>
    <dgm:cxn modelId="{4F578F32-D103-4B0C-BD28-C52C71C0DC73}" type="presOf" srcId="{68540066-DD1D-44DA-A92C-6D98B488E856}" destId="{A04E6DC3-1105-4471-B406-768A6AE85C94}" srcOrd="0" destOrd="3" presId="urn:microsoft.com/office/officeart/2005/8/layout/chevron2"/>
    <dgm:cxn modelId="{F5A69A33-FE63-48AA-85D0-7D9BB9CF5991}" srcId="{9B20982A-5E4D-4A89-9624-43EFC83B8A47}" destId="{1D435A3E-92D0-4B6F-AC38-745E9BE84997}" srcOrd="2" destOrd="0" parTransId="{FCF34933-3673-44E7-AB19-87B192A47119}" sibTransId="{4136AD36-9CF3-4173-8116-17E5D7B5A94C}"/>
    <dgm:cxn modelId="{7CCD1A34-FFD7-482F-A19B-2DFA8D49D2AE}" type="presOf" srcId="{7EBC17B2-01C8-465B-9ADC-733A2F2A36B5}" destId="{3F6DE877-CFE5-4A94-991C-D0B668BA11A4}" srcOrd="0" destOrd="0" presId="urn:microsoft.com/office/officeart/2005/8/layout/chevron2"/>
    <dgm:cxn modelId="{CB321738-DF59-4A7A-B2C2-C4307A5234B8}" type="presOf" srcId="{0761F374-6B03-4813-8DEA-EF0AF6F9DA0F}" destId="{01FCDD06-2B26-4E2A-8CE1-EA955E58E024}" srcOrd="0" destOrd="4" presId="urn:microsoft.com/office/officeart/2005/8/layout/chevron2"/>
    <dgm:cxn modelId="{11FE1D38-499F-46ED-B2DD-ABBA1CC27563}" srcId="{7EBC17B2-01C8-465B-9ADC-733A2F2A36B5}" destId="{985E9BF5-0AF4-4F5A-BAEA-445E27F385AC}" srcOrd="2" destOrd="0" parTransId="{B213E9D6-6EAB-4077-92AA-52DCF0A8EBE3}" sibTransId="{4D3B44F4-E22D-43A9-9329-EA37EDDE6D3D}"/>
    <dgm:cxn modelId="{8451743A-7CEB-4DD1-9267-846D6CCD168A}" srcId="{2DF0ADE7-0921-41F7-8607-018B337AF3CB}" destId="{2B314556-2A86-4C6E-9E5D-4D7517AE2451}" srcOrd="5" destOrd="0" parTransId="{1127A8CA-FD31-45F9-B5D9-59ECE4BB0D55}" sibTransId="{88F92851-F585-4565-A95C-A13AD386726D}"/>
    <dgm:cxn modelId="{4F47663C-A4AD-4F48-9D42-F79263861C39}" srcId="{2DF0ADE7-0921-41F7-8607-018B337AF3CB}" destId="{169A5178-6345-41A4-B531-BC1C86001124}" srcOrd="3" destOrd="0" parTransId="{C6018C6F-0D8E-45FC-A3A7-58B12EDEBE5F}" sibTransId="{48329049-ED0B-4303-9651-C24085C52465}"/>
    <dgm:cxn modelId="{4AFB2760-C008-47F4-85E5-D758AE5A22ED}" type="presOf" srcId="{E61F4047-8A7C-4764-A72D-39DAB5151154}" destId="{364C76DE-94E6-43E0-9DC3-D26AB4EA232F}" srcOrd="0" destOrd="0" presId="urn:microsoft.com/office/officeart/2005/8/layout/chevron2"/>
    <dgm:cxn modelId="{B70ADF44-49AC-490A-94A5-2A3CE9F2D49A}" srcId="{E45EDF3B-EF23-40F8-B61A-44A96FC78AC7}" destId="{BF04418F-BFCD-481F-99BC-178C2F026EF0}" srcOrd="0" destOrd="0" parTransId="{B53A7DB2-F529-4739-96BE-D17394E598C2}" sibTransId="{E7BE4AA3-3A08-46D6-8926-C8B1013BA71D}"/>
    <dgm:cxn modelId="{A70D874B-7BDC-44BC-AF99-3C2A5B7E3D59}" type="presOf" srcId="{2CB3035A-C12D-428A-99C5-5541CE2D8E0E}" destId="{0DA3E2C5-15F5-4BE3-9E2F-7EEBD1655109}" srcOrd="0" destOrd="2" presId="urn:microsoft.com/office/officeart/2005/8/layout/chevron2"/>
    <dgm:cxn modelId="{0950536D-E1ED-492D-849F-02CDED535FC1}" type="presOf" srcId="{169A5178-6345-41A4-B531-BC1C86001124}" destId="{01FCDD06-2B26-4E2A-8CE1-EA955E58E024}" srcOrd="0" destOrd="3" presId="urn:microsoft.com/office/officeart/2005/8/layout/chevron2"/>
    <dgm:cxn modelId="{AD2D784F-446C-432B-81D2-7AA3C7BEE495}" srcId="{9B20982A-5E4D-4A89-9624-43EFC83B8A47}" destId="{91220F02-3EEF-4803-BE2D-46AC683E87CF}" srcOrd="1" destOrd="0" parTransId="{EE5A2BFA-5AED-4912-BAB1-F67022FE95B0}" sibTransId="{633C7B46-06F8-419C-9DC0-7FF4AA7F0355}"/>
    <dgm:cxn modelId="{4F1B1450-4BEB-4CDF-BD6F-BE4DFBF672DD}" srcId="{985E9BF5-0AF4-4F5A-BAEA-445E27F385AC}" destId="{68540066-DD1D-44DA-A92C-6D98B488E856}" srcOrd="3" destOrd="0" parTransId="{8D523910-8EE4-4903-811B-0E0431F299CD}" sibTransId="{85AF1E4A-ADCA-4037-9BF9-5BCC8A40E350}"/>
    <dgm:cxn modelId="{B9274072-538B-49C4-91DA-3590158EA255}" type="presOf" srcId="{F2173AEA-A1C6-4944-869B-B13F200405BB}" destId="{01FCDD06-2B26-4E2A-8CE1-EA955E58E024}" srcOrd="0" destOrd="2" presId="urn:microsoft.com/office/officeart/2005/8/layout/chevron2"/>
    <dgm:cxn modelId="{CF8AC554-5BD3-4173-84B1-231DA951DCB7}" srcId="{9B20982A-5E4D-4A89-9624-43EFC83B8A47}" destId="{EF1E9854-5416-4209-9AE3-9EB34F075540}" srcOrd="5" destOrd="0" parTransId="{143D2BDC-FA0A-4478-8978-5FC735A5EC1F}" sibTransId="{F9B30053-B57F-480C-9104-0BB524AC503C}"/>
    <dgm:cxn modelId="{DFA79855-D70A-4583-A17A-B67205D2C679}" srcId="{E8D191A6-AC53-486E-9FC1-5D0CE452CB3E}" destId="{9CC49E56-3C0C-47DA-8B82-FA33081664B1}" srcOrd="2" destOrd="0" parTransId="{F9E96C26-16D3-42B6-BF9F-3EA967F0170F}" sibTransId="{01B361F0-348B-40D6-8AEF-2DF06DF944BF}"/>
    <dgm:cxn modelId="{85485777-7789-4D94-970C-DBB3C61B073F}" type="presOf" srcId="{E45EDF3B-EF23-40F8-B61A-44A96FC78AC7}" destId="{480B9746-18BA-4099-87F8-47A009165BF7}" srcOrd="0" destOrd="0" presId="urn:microsoft.com/office/officeart/2005/8/layout/chevron2"/>
    <dgm:cxn modelId="{FD818577-5442-4545-AB6F-3E3970379131}" type="presOf" srcId="{985E9BF5-0AF4-4F5A-BAEA-445E27F385AC}" destId="{CC644491-F6EF-444C-AF65-9361ADB6BEE6}" srcOrd="0" destOrd="0" presId="urn:microsoft.com/office/officeart/2005/8/layout/chevron2"/>
    <dgm:cxn modelId="{D9CD1759-D6D0-406E-BFDA-BFE9DF4FF6FD}" srcId="{2DF0ADE7-0921-41F7-8607-018B337AF3CB}" destId="{0761F374-6B03-4813-8DEA-EF0AF6F9DA0F}" srcOrd="4" destOrd="0" parTransId="{22295473-8228-4DFD-8724-14F549D5F5FC}" sibTransId="{24C6126C-D6FE-4007-BDDD-1AAEC9E79610}"/>
    <dgm:cxn modelId="{C7424979-AC8F-41BB-9C6A-74A9225D1C72}" type="presOf" srcId="{9CC49E56-3C0C-47DA-8B82-FA33081664B1}" destId="{63465B91-7462-4F58-93E6-D3C982206439}" srcOrd="0" destOrd="2" presId="urn:microsoft.com/office/officeart/2005/8/layout/chevron2"/>
    <dgm:cxn modelId="{138C4F7F-3E25-496B-8ED8-EADBA1A3A601}" srcId="{2DF0ADE7-0921-41F7-8607-018B337AF3CB}" destId="{20102631-0A6F-4B9A-BDE3-E7925FF36D29}" srcOrd="1" destOrd="0" parTransId="{70921126-9DA1-4AFA-A207-8BA83D643130}" sibTransId="{E26A8414-ADA0-43DC-ACE3-41720D7C5BF3}"/>
    <dgm:cxn modelId="{4FC85080-A777-47ED-86CE-7B05AE02139A}" type="presOf" srcId="{D319C3B9-DEAA-470A-828D-57238BACEF32}" destId="{63465B91-7462-4F58-93E6-D3C982206439}" srcOrd="0" destOrd="1" presId="urn:microsoft.com/office/officeart/2005/8/layout/chevron2"/>
    <dgm:cxn modelId="{2A1F1984-9EAA-4DFA-A986-CED553726A47}" srcId="{7EBC17B2-01C8-465B-9ADC-733A2F2A36B5}" destId="{E45EDF3B-EF23-40F8-B61A-44A96FC78AC7}" srcOrd="0" destOrd="0" parTransId="{45562BE5-EEB9-4DFF-9608-1203CFA689B9}" sibTransId="{9472C296-01A2-42C2-B4F5-FB9F9474675A}"/>
    <dgm:cxn modelId="{C22E4E89-CE3E-47E4-BD7F-905951748211}" srcId="{2DF0ADE7-0921-41F7-8607-018B337AF3CB}" destId="{F2173AEA-A1C6-4944-869B-B13F200405BB}" srcOrd="2" destOrd="0" parTransId="{CA8903F3-1F9B-4346-B568-47EF721E6B7B}" sibTransId="{CC83E0C4-7282-43ED-82B3-05F002422DC5}"/>
    <dgm:cxn modelId="{5366458B-0A19-4339-83C2-953CDCAB4EAC}" type="presOf" srcId="{2B314556-2A86-4C6E-9E5D-4D7517AE2451}" destId="{01FCDD06-2B26-4E2A-8CE1-EA955E58E024}" srcOrd="0" destOrd="5" presId="urn:microsoft.com/office/officeart/2005/8/layout/chevron2"/>
    <dgm:cxn modelId="{E9934792-8566-473F-AD66-889AAF108B75}" type="presOf" srcId="{02788A71-40C3-475C-A84B-5D85BE361B6E}" destId="{A04E6DC3-1105-4471-B406-768A6AE85C94}" srcOrd="0" destOrd="1" presId="urn:microsoft.com/office/officeart/2005/8/layout/chevron2"/>
    <dgm:cxn modelId="{DDB6E194-92D7-45C0-8EDB-35E5F744AD3A}" srcId="{E45EDF3B-EF23-40F8-B61A-44A96FC78AC7}" destId="{55E33D28-40DB-4C03-A42A-5910DF7DB167}" srcOrd="1" destOrd="0" parTransId="{2D580FF2-96B7-4266-88C8-8A88CA762BBF}" sibTransId="{020E3358-A949-4E93-A613-7375E811581D}"/>
    <dgm:cxn modelId="{86F9A295-E409-47BB-BE95-6B24F6AAF107}" type="presOf" srcId="{7B39386A-E089-4CE3-9EF1-DE6C084B731A}" destId="{63465B91-7462-4F58-93E6-D3C982206439}" srcOrd="0" destOrd="0" presId="urn:microsoft.com/office/officeart/2005/8/layout/chevron2"/>
    <dgm:cxn modelId="{49F20B97-BFC7-432B-9BC6-C5D369FF502A}" type="presOf" srcId="{39BC7AAB-F111-489C-A63E-E02A00404218}" destId="{364C76DE-94E6-43E0-9DC3-D26AB4EA232F}" srcOrd="0" destOrd="4" presId="urn:microsoft.com/office/officeart/2005/8/layout/chevron2"/>
    <dgm:cxn modelId="{8608CF99-2C7C-41F4-9601-EAE4C523189C}" type="presOf" srcId="{2DF0ADE7-0921-41F7-8607-018B337AF3CB}" destId="{D9C14E45-0E73-4210-93A4-C633A7E3CC7F}" srcOrd="0" destOrd="0" presId="urn:microsoft.com/office/officeart/2005/8/layout/chevron2"/>
    <dgm:cxn modelId="{8543FE9E-B6CF-4A78-9540-BFD290C85DA1}" type="presOf" srcId="{1D435A3E-92D0-4B6F-AC38-745E9BE84997}" destId="{364C76DE-94E6-43E0-9DC3-D26AB4EA232F}" srcOrd="0" destOrd="2" presId="urn:microsoft.com/office/officeart/2005/8/layout/chevron2"/>
    <dgm:cxn modelId="{A9EE1EA3-93EA-4CB7-B126-6CE97E18A7C3}" type="presOf" srcId="{BF04418F-BFCD-481F-99BC-178C2F026EF0}" destId="{0DA3E2C5-15F5-4BE3-9E2F-7EEBD1655109}" srcOrd="0" destOrd="0" presId="urn:microsoft.com/office/officeart/2005/8/layout/chevron2"/>
    <dgm:cxn modelId="{ACEE64A5-DFB6-416B-8594-FDB807EA8F96}" srcId="{985E9BF5-0AF4-4F5A-BAEA-445E27F385AC}" destId="{02788A71-40C3-475C-A84B-5D85BE361B6E}" srcOrd="1" destOrd="0" parTransId="{970304D5-56A8-4A9B-BA94-3460FFF67125}" sibTransId="{A886436B-1A87-4738-A0B9-8418E3093CF7}"/>
    <dgm:cxn modelId="{4A5FA2AF-EE30-4F14-BB54-C862BD1BE811}" srcId="{E45EDF3B-EF23-40F8-B61A-44A96FC78AC7}" destId="{2CB3035A-C12D-428A-99C5-5541CE2D8E0E}" srcOrd="2" destOrd="0" parTransId="{0E52EF0E-F29E-4501-88F6-8026982B1FD5}" sibTransId="{C8475435-3529-4A68-B071-42CE6DE1253D}"/>
    <dgm:cxn modelId="{619E1AB0-B232-4824-BD6E-DE844075A399}" srcId="{9B20982A-5E4D-4A89-9624-43EFC83B8A47}" destId="{E61F4047-8A7C-4764-A72D-39DAB5151154}" srcOrd="0" destOrd="0" parTransId="{35A19262-3E4C-49B7-B35F-76FDEC33EE19}" sibTransId="{A66C4EBC-4697-45AA-87BD-A92D0AE9D14C}"/>
    <dgm:cxn modelId="{E85B8FB2-6856-4E93-9E62-66E226838FCE}" srcId="{985E9BF5-0AF4-4F5A-BAEA-445E27F385AC}" destId="{4F550C47-1574-4474-9FC7-757643C217E0}" srcOrd="2" destOrd="0" parTransId="{C07A2136-8532-4993-BC1C-9190A1E4B5B7}" sibTransId="{ED3C8E68-AB01-4780-AA93-FF547539A3A0}"/>
    <dgm:cxn modelId="{955B5CB4-5054-4128-A660-F4ED5651EFEA}" srcId="{E8D191A6-AC53-486E-9FC1-5D0CE452CB3E}" destId="{31FA35BC-4C24-4BE1-A7F9-1FFB07CA05AC}" srcOrd="3" destOrd="0" parTransId="{AE8360A4-10B1-4C91-B528-568CBDF742A3}" sibTransId="{1E3115DB-7E59-4573-9FA1-6ABEF1B8E7AC}"/>
    <dgm:cxn modelId="{C24CEFB7-8E21-4D5C-ADCA-D1829E6473F3}" type="presOf" srcId="{20102631-0A6F-4B9A-BDE3-E7925FF36D29}" destId="{01FCDD06-2B26-4E2A-8CE1-EA955E58E024}" srcOrd="0" destOrd="1" presId="urn:microsoft.com/office/officeart/2005/8/layout/chevron2"/>
    <dgm:cxn modelId="{1504F8C0-F3D6-49EA-BDCA-FDD2ED0FDCB5}" type="presOf" srcId="{E8D191A6-AC53-486E-9FC1-5D0CE452CB3E}" destId="{9F44DB28-1C11-480E-9F3A-ED4500FCBA52}" srcOrd="0" destOrd="0" presId="urn:microsoft.com/office/officeart/2005/8/layout/chevron2"/>
    <dgm:cxn modelId="{B46B48CF-AC9E-4A7E-AA6D-388F1941C455}" srcId="{9B20982A-5E4D-4A89-9624-43EFC83B8A47}" destId="{39BC7AAB-F111-489C-A63E-E02A00404218}" srcOrd="4" destOrd="0" parTransId="{AB14B226-C06E-4C81-BA25-7162F651C114}" sibTransId="{87D1FE74-2365-40AA-921D-027A165A402A}"/>
    <dgm:cxn modelId="{2AA552CF-0915-49EC-AB8C-5192C6802301}" type="presOf" srcId="{4F550C47-1574-4474-9FC7-757643C217E0}" destId="{A04E6DC3-1105-4471-B406-768A6AE85C94}" srcOrd="0" destOrd="2" presId="urn:microsoft.com/office/officeart/2005/8/layout/chevron2"/>
    <dgm:cxn modelId="{F6091BD2-59C8-4575-8F3C-F8B2022F23DB}" type="presOf" srcId="{092A0467-273F-4F50-8926-AB98DFCB8606}" destId="{364C76DE-94E6-43E0-9DC3-D26AB4EA232F}" srcOrd="0" destOrd="3" presId="urn:microsoft.com/office/officeart/2005/8/layout/chevron2"/>
    <dgm:cxn modelId="{0F9E19D5-6193-4B5F-869C-17A0ED905B83}" srcId="{7EBC17B2-01C8-465B-9ADC-733A2F2A36B5}" destId="{E8D191A6-AC53-486E-9FC1-5D0CE452CB3E}" srcOrd="1" destOrd="0" parTransId="{84EE31DE-5DA5-4E97-941C-8976606B7AAA}" sibTransId="{24707B15-ABDB-4E18-AE72-A76A91AB77B8}"/>
    <dgm:cxn modelId="{124A06D6-FDFD-4133-9DA6-767FB578E178}" srcId="{9B20982A-5E4D-4A89-9624-43EFC83B8A47}" destId="{092A0467-273F-4F50-8926-AB98DFCB8606}" srcOrd="3" destOrd="0" parTransId="{8B6E9067-E1CF-4B89-A1C8-1DF63FED2FC2}" sibTransId="{EA987987-8CAF-4014-A4FB-2C287607EA71}"/>
    <dgm:cxn modelId="{45928BDC-4758-41AB-93A2-8ED807B6759C}" srcId="{E8D191A6-AC53-486E-9FC1-5D0CE452CB3E}" destId="{7B39386A-E089-4CE3-9EF1-DE6C084B731A}" srcOrd="0" destOrd="0" parTransId="{70A3CC87-59D3-4F75-9E74-B121302ECB54}" sibTransId="{65AFD8E5-0895-471B-B27A-7E766BEA7F34}"/>
    <dgm:cxn modelId="{5DF5A0DD-87EE-479C-B40E-B6D848EFBEF0}" type="presOf" srcId="{31FA35BC-4C24-4BE1-A7F9-1FFB07CA05AC}" destId="{63465B91-7462-4F58-93E6-D3C982206439}" srcOrd="0" destOrd="3" presId="urn:microsoft.com/office/officeart/2005/8/layout/chevron2"/>
    <dgm:cxn modelId="{82D1E1EA-EEEE-4D6F-A337-98860E9BAB1B}" type="presOf" srcId="{71C57DA8-32CB-419C-886C-DAECF888634C}" destId="{A04E6DC3-1105-4471-B406-768A6AE85C94}" srcOrd="0" destOrd="0" presId="urn:microsoft.com/office/officeart/2005/8/layout/chevron2"/>
    <dgm:cxn modelId="{321D64F7-7BD6-467D-9817-E9656C007657}" type="presOf" srcId="{91220F02-3EEF-4803-BE2D-46AC683E87CF}" destId="{364C76DE-94E6-43E0-9DC3-D26AB4EA232F}" srcOrd="0" destOrd="1" presId="urn:microsoft.com/office/officeart/2005/8/layout/chevron2"/>
    <dgm:cxn modelId="{F6176DF7-1E21-43FA-893E-B823C95ADF20}" srcId="{7EBC17B2-01C8-465B-9ADC-733A2F2A36B5}" destId="{9B20982A-5E4D-4A89-9624-43EFC83B8A47}" srcOrd="3" destOrd="0" parTransId="{01EE7601-6DBB-48D0-B59E-4A0966859A14}" sibTransId="{79B1B280-13D4-478A-99DE-B2DE409FD512}"/>
    <dgm:cxn modelId="{44CCE2FD-45C2-43DA-8145-67F4B641AEAE}" type="presOf" srcId="{84323803-6EAC-49D9-8F72-E0B351730096}" destId="{01FCDD06-2B26-4E2A-8CE1-EA955E58E024}" srcOrd="0" destOrd="0" presId="urn:microsoft.com/office/officeart/2005/8/layout/chevron2"/>
    <dgm:cxn modelId="{61BED2CF-70E7-4F93-81D5-B339D1771D37}" type="presParOf" srcId="{3F6DE877-CFE5-4A94-991C-D0B668BA11A4}" destId="{82D3325E-0280-44D3-9332-B681CAF1502F}" srcOrd="0" destOrd="0" presId="urn:microsoft.com/office/officeart/2005/8/layout/chevron2"/>
    <dgm:cxn modelId="{6F5C9D96-DF5F-4E7A-8D4D-8641399D957A}" type="presParOf" srcId="{82D3325E-0280-44D3-9332-B681CAF1502F}" destId="{480B9746-18BA-4099-87F8-47A009165BF7}" srcOrd="0" destOrd="0" presId="urn:microsoft.com/office/officeart/2005/8/layout/chevron2"/>
    <dgm:cxn modelId="{C68081E0-379B-472B-8851-3ABFCD7F60C4}" type="presParOf" srcId="{82D3325E-0280-44D3-9332-B681CAF1502F}" destId="{0DA3E2C5-15F5-4BE3-9E2F-7EEBD1655109}" srcOrd="1" destOrd="0" presId="urn:microsoft.com/office/officeart/2005/8/layout/chevron2"/>
    <dgm:cxn modelId="{7019C6EF-3359-4086-BD2C-FA9DA52AE2CC}" type="presParOf" srcId="{3F6DE877-CFE5-4A94-991C-D0B668BA11A4}" destId="{1C4DC71B-5971-48D4-8A5A-2DDD4B17516C}" srcOrd="1" destOrd="0" presId="urn:microsoft.com/office/officeart/2005/8/layout/chevron2"/>
    <dgm:cxn modelId="{A79DC188-941C-4935-A640-F223BD70A650}" type="presParOf" srcId="{3F6DE877-CFE5-4A94-991C-D0B668BA11A4}" destId="{2F9F5A73-637A-44EF-954F-16FC161DCB4C}" srcOrd="2" destOrd="0" presId="urn:microsoft.com/office/officeart/2005/8/layout/chevron2"/>
    <dgm:cxn modelId="{C0AE02EB-4A79-459D-8432-153980626F7F}" type="presParOf" srcId="{2F9F5A73-637A-44EF-954F-16FC161DCB4C}" destId="{9F44DB28-1C11-480E-9F3A-ED4500FCBA52}" srcOrd="0" destOrd="0" presId="urn:microsoft.com/office/officeart/2005/8/layout/chevron2"/>
    <dgm:cxn modelId="{6E8B5CAD-180C-4E7F-993F-D745E0CB4C28}" type="presParOf" srcId="{2F9F5A73-637A-44EF-954F-16FC161DCB4C}" destId="{63465B91-7462-4F58-93E6-D3C982206439}" srcOrd="1" destOrd="0" presId="urn:microsoft.com/office/officeart/2005/8/layout/chevron2"/>
    <dgm:cxn modelId="{B27A026B-7BDC-4F92-B32D-3954E7B13862}" type="presParOf" srcId="{3F6DE877-CFE5-4A94-991C-D0B668BA11A4}" destId="{CB9A14E6-50FB-4162-BF6E-CFB23CB7214F}" srcOrd="3" destOrd="0" presId="urn:microsoft.com/office/officeart/2005/8/layout/chevron2"/>
    <dgm:cxn modelId="{A03F7EAD-F644-4156-95F3-4B3C40734B3E}" type="presParOf" srcId="{3F6DE877-CFE5-4A94-991C-D0B668BA11A4}" destId="{7184EE18-B957-465F-AE5F-3BA290B3E789}" srcOrd="4" destOrd="0" presId="urn:microsoft.com/office/officeart/2005/8/layout/chevron2"/>
    <dgm:cxn modelId="{801AA437-F0C2-4AD3-AB47-C2F59A21B018}" type="presParOf" srcId="{7184EE18-B957-465F-AE5F-3BA290B3E789}" destId="{CC644491-F6EF-444C-AF65-9361ADB6BEE6}" srcOrd="0" destOrd="0" presId="urn:microsoft.com/office/officeart/2005/8/layout/chevron2"/>
    <dgm:cxn modelId="{DBEED2A1-F1ED-4039-BDA9-256867562C83}" type="presParOf" srcId="{7184EE18-B957-465F-AE5F-3BA290B3E789}" destId="{A04E6DC3-1105-4471-B406-768A6AE85C94}" srcOrd="1" destOrd="0" presId="urn:microsoft.com/office/officeart/2005/8/layout/chevron2"/>
    <dgm:cxn modelId="{E3D60A69-9C27-4FD4-86BE-EAE782AEC84A}" type="presParOf" srcId="{3F6DE877-CFE5-4A94-991C-D0B668BA11A4}" destId="{53212897-3393-482E-BD64-BFACC7736A65}" srcOrd="5" destOrd="0" presId="urn:microsoft.com/office/officeart/2005/8/layout/chevron2"/>
    <dgm:cxn modelId="{3F02A6B5-3C1F-40AC-A79E-D3DF61AA633B}" type="presParOf" srcId="{3F6DE877-CFE5-4A94-991C-D0B668BA11A4}" destId="{A810F0F4-A2C6-4566-B30E-90A55BDEF3D7}" srcOrd="6" destOrd="0" presId="urn:microsoft.com/office/officeart/2005/8/layout/chevron2"/>
    <dgm:cxn modelId="{998BA590-A083-4989-8742-826B14A57FF4}" type="presParOf" srcId="{A810F0F4-A2C6-4566-B30E-90A55BDEF3D7}" destId="{56C6753A-9A9B-43CE-B416-A7E1842725C9}" srcOrd="0" destOrd="0" presId="urn:microsoft.com/office/officeart/2005/8/layout/chevron2"/>
    <dgm:cxn modelId="{C9133725-AC5D-403C-874A-484BE33D37A3}" type="presParOf" srcId="{A810F0F4-A2C6-4566-B30E-90A55BDEF3D7}" destId="{364C76DE-94E6-43E0-9DC3-D26AB4EA232F}" srcOrd="1" destOrd="0" presId="urn:microsoft.com/office/officeart/2005/8/layout/chevron2"/>
    <dgm:cxn modelId="{4F66BFC2-6215-4E31-B751-A3B0590D0F5B}" type="presParOf" srcId="{3F6DE877-CFE5-4A94-991C-D0B668BA11A4}" destId="{D847A5C7-03DA-4BC2-B023-94D19EF3B6FC}" srcOrd="7" destOrd="0" presId="urn:microsoft.com/office/officeart/2005/8/layout/chevron2"/>
    <dgm:cxn modelId="{B587393C-4D73-44CE-8897-1862A0BF5193}" type="presParOf" srcId="{3F6DE877-CFE5-4A94-991C-D0B668BA11A4}" destId="{2C7EDD45-F89B-47DA-AAC8-687DA47DB0F1}" srcOrd="8" destOrd="0" presId="urn:microsoft.com/office/officeart/2005/8/layout/chevron2"/>
    <dgm:cxn modelId="{BD4F34C3-8505-48DE-8AF8-E902A5B68440}" type="presParOf" srcId="{2C7EDD45-F89B-47DA-AAC8-687DA47DB0F1}" destId="{D9C14E45-0E73-4210-93A4-C633A7E3CC7F}" srcOrd="0" destOrd="0" presId="urn:microsoft.com/office/officeart/2005/8/layout/chevron2"/>
    <dgm:cxn modelId="{48E6AE36-5BB9-4A57-BAF1-D82EAEB129BB}" type="presParOf" srcId="{2C7EDD45-F89B-47DA-AAC8-687DA47DB0F1}" destId="{01FCDD06-2B26-4E2A-8CE1-EA955E58E0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228F49-4E6B-4938-9940-4D7F1369AD25}"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D4AD18E6-6A95-4383-B8B3-84C8726C64E4}">
      <dgm:prSet phldrT="[Text]" phldr="0"/>
      <dgm:spPr/>
      <dgm:t>
        <a:bodyPr/>
        <a:lstStyle/>
        <a:p>
          <a:pPr rtl="0"/>
          <a:r>
            <a:rPr lang="en-US" dirty="0">
              <a:latin typeface="Aptos Display" panose="020F0302020204030204"/>
            </a:rPr>
            <a:t>Framework Purpose and Directionality</a:t>
          </a:r>
        </a:p>
      </dgm:t>
    </dgm:pt>
    <dgm:pt modelId="{AF15EBD6-E1C3-4136-9B33-284889F5E060}" type="parTrans" cxnId="{1999CC41-5D42-470E-82DD-0195A8170888}">
      <dgm:prSet/>
      <dgm:spPr/>
      <dgm:t>
        <a:bodyPr/>
        <a:lstStyle/>
        <a:p>
          <a:endParaRPr lang="en-US"/>
        </a:p>
      </dgm:t>
    </dgm:pt>
    <dgm:pt modelId="{425B8E60-7972-4801-9577-D4B8E9D6F848}" type="sibTrans" cxnId="{1999CC41-5D42-470E-82DD-0195A8170888}">
      <dgm:prSet/>
      <dgm:spPr/>
      <dgm:t>
        <a:bodyPr/>
        <a:lstStyle/>
        <a:p>
          <a:endParaRPr lang="en-US"/>
        </a:p>
      </dgm:t>
    </dgm:pt>
    <dgm:pt modelId="{5319AD54-2C15-4EDE-BBBC-D24CE7B973CC}">
      <dgm:prSet phldrT="[Text]" phldr="0"/>
      <dgm:spPr/>
      <dgm:t>
        <a:bodyPr/>
        <a:lstStyle/>
        <a:p>
          <a:pPr rtl="0"/>
          <a:r>
            <a:rPr lang="en-US" dirty="0">
              <a:latin typeface="Aptos Display" panose="020F0302020204030204"/>
            </a:rPr>
            <a:t>Suppliers required to demonstrate commitment to: </a:t>
          </a:r>
        </a:p>
      </dgm:t>
    </dgm:pt>
    <dgm:pt modelId="{126DAF0D-AF23-4998-9666-C18B9C3D51D2}" type="parTrans" cxnId="{925AE1E5-1E4E-4C98-A3BC-F0EB9C73AF8E}">
      <dgm:prSet/>
      <dgm:spPr/>
      <dgm:t>
        <a:bodyPr/>
        <a:lstStyle/>
        <a:p>
          <a:endParaRPr lang="en-US"/>
        </a:p>
      </dgm:t>
    </dgm:pt>
    <dgm:pt modelId="{61AE5B4F-A63A-41A9-842F-29ED62516C55}" type="sibTrans" cxnId="{925AE1E5-1E4E-4C98-A3BC-F0EB9C73AF8E}">
      <dgm:prSet/>
      <dgm:spPr/>
      <dgm:t>
        <a:bodyPr/>
        <a:lstStyle/>
        <a:p>
          <a:endParaRPr lang="en-US"/>
        </a:p>
      </dgm:t>
    </dgm:pt>
    <dgm:pt modelId="{0C7DD7B6-C8C3-4198-9275-153884ECE9E1}">
      <dgm:prSet phldrT="[Text]" phldr="0"/>
      <dgm:spPr/>
      <dgm:t>
        <a:bodyPr/>
        <a:lstStyle/>
        <a:p>
          <a:pPr rtl="0"/>
          <a:r>
            <a:rPr lang="en-US" dirty="0">
              <a:latin typeface="Aptos Display" panose="020F0302020204030204"/>
            </a:rPr>
            <a:t>Set direction</a:t>
          </a:r>
          <a:endParaRPr lang="en-US" dirty="0"/>
        </a:p>
      </dgm:t>
    </dgm:pt>
    <dgm:pt modelId="{A1EFA780-F963-42A1-B9A2-199B0E05459C}" type="parTrans" cxnId="{02FDB683-3D5F-4E69-8B4F-647F30E01090}">
      <dgm:prSet/>
      <dgm:spPr/>
      <dgm:t>
        <a:bodyPr/>
        <a:lstStyle/>
        <a:p>
          <a:endParaRPr lang="en-US"/>
        </a:p>
      </dgm:t>
    </dgm:pt>
    <dgm:pt modelId="{D3FB2F27-B7F1-4779-89C2-A091DA024E23}" type="sibTrans" cxnId="{02FDB683-3D5F-4E69-8B4F-647F30E01090}">
      <dgm:prSet/>
      <dgm:spPr/>
      <dgm:t>
        <a:bodyPr/>
        <a:lstStyle/>
        <a:p>
          <a:endParaRPr lang="en-US"/>
        </a:p>
      </dgm:t>
    </dgm:pt>
    <dgm:pt modelId="{200052A1-3D92-4157-92DD-1FCBBF965F6D}">
      <dgm:prSet phldrT="[Text]" phldr="0"/>
      <dgm:spPr/>
      <dgm:t>
        <a:bodyPr/>
        <a:lstStyle/>
        <a:p>
          <a:pPr rtl="0"/>
          <a:r>
            <a:rPr lang="en-US" dirty="0">
              <a:latin typeface="Aptos Display" panose="020F0302020204030204"/>
            </a:rPr>
            <a:t>Open invite to participants to develop specification (without prejudice)</a:t>
          </a:r>
          <a:endParaRPr lang="en-US" dirty="0"/>
        </a:p>
      </dgm:t>
    </dgm:pt>
    <dgm:pt modelId="{3BE7F622-0C6B-4D4E-9C14-BCAAD7B2FE37}" type="parTrans" cxnId="{F43ADDD2-F4E1-44A3-A1F0-3F9F001DA61F}">
      <dgm:prSet/>
      <dgm:spPr/>
      <dgm:t>
        <a:bodyPr/>
        <a:lstStyle/>
        <a:p>
          <a:endParaRPr lang="en-US"/>
        </a:p>
      </dgm:t>
    </dgm:pt>
    <dgm:pt modelId="{D8B207A1-0576-4E7F-945D-9C70C5E2B390}" type="sibTrans" cxnId="{F43ADDD2-F4E1-44A3-A1F0-3F9F001DA61F}">
      <dgm:prSet/>
      <dgm:spPr/>
      <dgm:t>
        <a:bodyPr/>
        <a:lstStyle/>
        <a:p>
          <a:endParaRPr lang="en-US"/>
        </a:p>
      </dgm:t>
    </dgm:pt>
    <dgm:pt modelId="{29B3611F-6129-4AD7-BD36-DAD08641AD10}">
      <dgm:prSet phldrT="[Text]" phldr="0"/>
      <dgm:spPr/>
      <dgm:t>
        <a:bodyPr/>
        <a:lstStyle/>
        <a:p>
          <a:pPr rtl="0"/>
          <a:r>
            <a:rPr lang="en-US" dirty="0">
              <a:latin typeface="Aptos Display" panose="020F0302020204030204"/>
            </a:rPr>
            <a:t>Refine scope </a:t>
          </a:r>
          <a:endParaRPr lang="en-US" dirty="0"/>
        </a:p>
      </dgm:t>
    </dgm:pt>
    <dgm:pt modelId="{41DE2E77-1C20-4F5F-A354-B46769CF47D0}" type="parTrans" cxnId="{6DFF488C-C566-424A-A092-C2B67CBEB325}">
      <dgm:prSet/>
      <dgm:spPr/>
      <dgm:t>
        <a:bodyPr/>
        <a:lstStyle/>
        <a:p>
          <a:endParaRPr lang="en-US"/>
        </a:p>
      </dgm:t>
    </dgm:pt>
    <dgm:pt modelId="{991B43D2-3D36-420B-98B7-43A326C738C7}" type="sibTrans" cxnId="{6DFF488C-C566-424A-A092-C2B67CBEB325}">
      <dgm:prSet/>
      <dgm:spPr/>
      <dgm:t>
        <a:bodyPr/>
        <a:lstStyle/>
        <a:p>
          <a:endParaRPr lang="en-US"/>
        </a:p>
      </dgm:t>
    </dgm:pt>
    <dgm:pt modelId="{8D80E8BE-AC85-4153-AF4C-6477F9E559D3}">
      <dgm:prSet phldr="0"/>
      <dgm:spPr/>
      <dgm:t>
        <a:bodyPr/>
        <a:lstStyle/>
        <a:p>
          <a:pPr rtl="0"/>
          <a:r>
            <a:rPr lang="en-US" dirty="0">
              <a:latin typeface="Aptos Display" panose="020F0302020204030204"/>
            </a:rPr>
            <a:t>Collectively define the scope </a:t>
          </a:r>
        </a:p>
      </dgm:t>
    </dgm:pt>
    <dgm:pt modelId="{73D35FFC-5B64-4EA9-BC3D-8D232BC4378B}" type="parTrans" cxnId="{C2248884-919C-47C7-AC0F-1EF91F91276F}">
      <dgm:prSet/>
      <dgm:spPr/>
    </dgm:pt>
    <dgm:pt modelId="{FFC14EA8-29E0-4965-8996-969AC49B29FE}" type="sibTrans" cxnId="{C2248884-919C-47C7-AC0F-1EF91F91276F}">
      <dgm:prSet/>
      <dgm:spPr/>
    </dgm:pt>
    <dgm:pt modelId="{D6BD3648-C0A0-440E-8308-68741C65E752}">
      <dgm:prSet phldr="0"/>
      <dgm:spPr/>
      <dgm:t>
        <a:bodyPr/>
        <a:lstStyle/>
        <a:p>
          <a:pPr algn="l" rtl="0"/>
          <a:r>
            <a:rPr lang="en-US" dirty="0">
              <a:solidFill>
                <a:srgbClr val="000000"/>
              </a:solidFill>
              <a:latin typeface="Aptos"/>
            </a:rPr>
            <a:t>Ethical working </a:t>
          </a:r>
          <a:r>
            <a:rPr lang="en-US" dirty="0">
              <a:latin typeface="Aptos"/>
            </a:rPr>
            <a:t>practices</a:t>
          </a:r>
        </a:p>
      </dgm:t>
    </dgm:pt>
    <dgm:pt modelId="{BD44B7DC-6D43-43FF-9177-CCBEDAD33E54}" type="parTrans" cxnId="{F5955A97-7C1E-4798-B5CB-40DA97BEF4A8}">
      <dgm:prSet/>
      <dgm:spPr/>
    </dgm:pt>
    <dgm:pt modelId="{83E52FE9-80C2-41D4-B979-345009948CD9}" type="sibTrans" cxnId="{F5955A97-7C1E-4798-B5CB-40DA97BEF4A8}">
      <dgm:prSet/>
      <dgm:spPr/>
    </dgm:pt>
    <dgm:pt modelId="{08B25E05-1A8F-4A5D-906D-4CA6399C5B44}">
      <dgm:prSet phldr="0"/>
      <dgm:spPr/>
      <dgm:t>
        <a:bodyPr/>
        <a:lstStyle/>
        <a:p>
          <a:pPr algn="l"/>
          <a:r>
            <a:rPr lang="en-US" dirty="0">
              <a:solidFill>
                <a:srgbClr val="000000"/>
              </a:solidFill>
              <a:latin typeface="Aptos"/>
            </a:rPr>
            <a:t>Multistakeholder collaboration</a:t>
          </a:r>
          <a:endParaRPr lang="en-US" dirty="0">
            <a:latin typeface="Aptos"/>
          </a:endParaRPr>
        </a:p>
      </dgm:t>
    </dgm:pt>
    <dgm:pt modelId="{FE951BE2-244C-4DE1-92E2-20BBCF5C2D79}" type="parTrans" cxnId="{E34F599D-5F12-4109-B4FC-1354726000C9}">
      <dgm:prSet/>
      <dgm:spPr/>
    </dgm:pt>
    <dgm:pt modelId="{9041FA64-300F-4EAE-9AD4-71293BA3C99C}" type="sibTrans" cxnId="{E34F599D-5F12-4109-B4FC-1354726000C9}">
      <dgm:prSet/>
      <dgm:spPr/>
    </dgm:pt>
    <dgm:pt modelId="{65365F34-D65A-4D18-82FD-482ED5603FCE}">
      <dgm:prSet phldr="0"/>
      <dgm:spPr/>
      <dgm:t>
        <a:bodyPr/>
        <a:lstStyle/>
        <a:p>
          <a:pPr algn="l"/>
          <a:r>
            <a:rPr lang="en-US" dirty="0">
              <a:solidFill>
                <a:srgbClr val="000000"/>
              </a:solidFill>
              <a:latin typeface="Aptos"/>
            </a:rPr>
            <a:t>Reward sharing, learning, and knowledge sharing</a:t>
          </a:r>
          <a:endParaRPr lang="en-US" dirty="0">
            <a:latin typeface="Aptos"/>
          </a:endParaRPr>
        </a:p>
      </dgm:t>
    </dgm:pt>
    <dgm:pt modelId="{E8EFC1B7-6F83-4659-BF52-88C19ADD1246}" type="parTrans" cxnId="{3E01128C-1E24-4375-9BE0-07BCB84B1740}">
      <dgm:prSet/>
      <dgm:spPr/>
    </dgm:pt>
    <dgm:pt modelId="{C89016EB-BAE2-4CD8-9DE3-EEAAA1A3F74F}" type="sibTrans" cxnId="{3E01128C-1E24-4375-9BE0-07BCB84B1740}">
      <dgm:prSet/>
      <dgm:spPr/>
    </dgm:pt>
    <dgm:pt modelId="{76576DC3-C10F-4BB4-BB42-2B38183E6EE3}">
      <dgm:prSet phldr="0"/>
      <dgm:spPr/>
      <dgm:t>
        <a:bodyPr/>
        <a:lstStyle/>
        <a:p>
          <a:pPr algn="l" rtl="0"/>
          <a:r>
            <a:rPr lang="en-US" dirty="0">
              <a:solidFill>
                <a:srgbClr val="000000"/>
              </a:solidFill>
              <a:latin typeface="Aptos"/>
            </a:rPr>
            <a:t>Transparency and accountability – willingness to work 'open book'</a:t>
          </a:r>
          <a:endParaRPr lang="en-US" dirty="0">
            <a:latin typeface="Aptos"/>
          </a:endParaRPr>
        </a:p>
      </dgm:t>
    </dgm:pt>
    <dgm:pt modelId="{BAC28FB9-E5CC-4A35-BFDB-B114AEB2D3EA}" type="parTrans" cxnId="{0F265633-A205-4C88-AEC4-6C281F0247B0}">
      <dgm:prSet/>
      <dgm:spPr/>
    </dgm:pt>
    <dgm:pt modelId="{A04356B5-2356-4A00-8AAA-508F21FA9618}" type="sibTrans" cxnId="{0F265633-A205-4C88-AEC4-6C281F0247B0}">
      <dgm:prSet/>
      <dgm:spPr/>
    </dgm:pt>
    <dgm:pt modelId="{EDD0D1CA-EA0D-4C6A-9D52-9EDAB42E7401}">
      <dgm:prSet phldr="0"/>
      <dgm:spPr/>
      <dgm:t>
        <a:bodyPr/>
        <a:lstStyle/>
        <a:p>
          <a:pPr algn="l" rtl="0"/>
          <a:r>
            <a:rPr lang="en-US" dirty="0">
              <a:solidFill>
                <a:srgbClr val="000000"/>
              </a:solidFill>
              <a:latin typeface="Aptos"/>
            </a:rPr>
            <a:t>Purchaser/convener specifies the 'common good' </a:t>
          </a:r>
          <a:r>
            <a:rPr lang="en-US" dirty="0">
              <a:latin typeface="Aptos"/>
            </a:rPr>
            <a:t>goals/mission:</a:t>
          </a:r>
        </a:p>
      </dgm:t>
    </dgm:pt>
    <dgm:pt modelId="{B127DE3C-485B-429F-AECD-3EC2DB8CA116}" type="parTrans" cxnId="{98E01DC5-7FB3-4ED4-92A8-70F700A97362}">
      <dgm:prSet/>
      <dgm:spPr/>
    </dgm:pt>
    <dgm:pt modelId="{E8D481E4-EB32-4BBA-8A2C-1015CE15A546}" type="sibTrans" cxnId="{98E01DC5-7FB3-4ED4-92A8-70F700A97362}">
      <dgm:prSet/>
      <dgm:spPr/>
    </dgm:pt>
    <dgm:pt modelId="{A26A46A2-51E5-4423-ADCF-A34DD589A8DC}">
      <dgm:prSet phldr="0"/>
      <dgm:spPr/>
      <dgm:t>
        <a:bodyPr/>
        <a:lstStyle/>
        <a:p>
          <a:pPr rtl="0"/>
          <a:r>
            <a:rPr lang="en-US" dirty="0">
              <a:solidFill>
                <a:srgbClr val="000000"/>
              </a:solidFill>
              <a:latin typeface="Aptos"/>
            </a:rPr>
            <a:t>skills and capabilities</a:t>
          </a:r>
          <a:r>
            <a:rPr lang="en-US" dirty="0">
              <a:latin typeface="Aptos"/>
            </a:rPr>
            <a:t> needed</a:t>
          </a:r>
          <a:endParaRPr lang="en-US" dirty="0"/>
        </a:p>
      </dgm:t>
    </dgm:pt>
    <dgm:pt modelId="{13EEE846-4BFE-4C76-B5F1-7A18117ACF57}" type="parTrans" cxnId="{DAC506D7-0FEF-4740-897E-A4F9C4894A17}">
      <dgm:prSet/>
      <dgm:spPr/>
    </dgm:pt>
    <dgm:pt modelId="{2632409E-B5C2-4CEA-A314-4D84EE059508}" type="sibTrans" cxnId="{DAC506D7-0FEF-4740-897E-A4F9C4894A17}">
      <dgm:prSet/>
      <dgm:spPr/>
    </dgm:pt>
    <dgm:pt modelId="{5D87C277-9C2C-4120-9737-87F589AC62D4}">
      <dgm:prSet phldr="0"/>
      <dgm:spPr/>
      <dgm:t>
        <a:bodyPr/>
        <a:lstStyle/>
        <a:p>
          <a:r>
            <a:rPr lang="en-US" dirty="0">
              <a:solidFill>
                <a:srgbClr val="000000"/>
              </a:solidFill>
              <a:latin typeface="Aptos"/>
            </a:rPr>
            <a:t>Resources </a:t>
          </a:r>
          <a:r>
            <a:rPr lang="en-US" dirty="0">
              <a:latin typeface="Aptos"/>
            </a:rPr>
            <a:t>available</a:t>
          </a:r>
          <a:endParaRPr lang="en-US" dirty="0"/>
        </a:p>
      </dgm:t>
    </dgm:pt>
    <dgm:pt modelId="{93E86877-5833-49DA-9622-9EBFEB6DDE6A}" type="parTrans" cxnId="{9F6380D0-CA8E-422D-97E1-B2F1F80FF557}">
      <dgm:prSet/>
      <dgm:spPr/>
    </dgm:pt>
    <dgm:pt modelId="{4D62295F-0858-4904-9BD9-CF1DE13FEDA9}" type="sibTrans" cxnId="{9F6380D0-CA8E-422D-97E1-B2F1F80FF557}">
      <dgm:prSet/>
      <dgm:spPr/>
    </dgm:pt>
    <dgm:pt modelId="{CF31EE3C-7784-49C3-90EF-F41B4E911FEB}">
      <dgm:prSet phldr="0"/>
      <dgm:spPr/>
      <dgm:t>
        <a:bodyPr/>
        <a:lstStyle/>
        <a:p>
          <a:pPr algn="l" rtl="0"/>
          <a:r>
            <a:rPr lang="en-US" dirty="0">
              <a:latin typeface="Aptos"/>
            </a:rPr>
            <a:t>E.g. doughnut economics (Raworth), Public Value/Common Good (Mazzucato)</a:t>
          </a:r>
        </a:p>
      </dgm:t>
    </dgm:pt>
    <dgm:pt modelId="{01134860-AF31-423E-ABE3-AC25948411DC}" type="parTrans" cxnId="{2A761A65-30B5-46C1-A1AE-C5B299A16F3A}">
      <dgm:prSet/>
      <dgm:spPr/>
    </dgm:pt>
    <dgm:pt modelId="{8B758193-F66A-4AE1-AA6C-F47EE714ED18}" type="sibTrans" cxnId="{2A761A65-30B5-46C1-A1AE-C5B299A16F3A}">
      <dgm:prSet/>
      <dgm:spPr/>
    </dgm:pt>
    <dgm:pt modelId="{7D6D06E5-A47F-42CC-AD89-F119C57A75F1}">
      <dgm:prSet phldr="0"/>
      <dgm:spPr/>
      <dgm:t>
        <a:bodyPr/>
        <a:lstStyle/>
        <a:p>
          <a:pPr rtl="0"/>
          <a:r>
            <a:rPr lang="en-US" dirty="0">
              <a:latin typeface="Aptos Display" panose="020F0302020204030204"/>
            </a:rPr>
            <a:t>Final call off</a:t>
          </a:r>
        </a:p>
      </dgm:t>
    </dgm:pt>
    <dgm:pt modelId="{9A4983E6-C14E-4B82-B114-2D8EF7996446}" type="parTrans" cxnId="{AAA281FC-22FC-4340-94EF-9D582F28A299}">
      <dgm:prSet/>
      <dgm:spPr/>
    </dgm:pt>
    <dgm:pt modelId="{C9C628E0-9116-44AF-9E95-1D1E62099C2A}" type="sibTrans" cxnId="{AAA281FC-22FC-4340-94EF-9D582F28A299}">
      <dgm:prSet/>
      <dgm:spPr/>
    </dgm:pt>
    <dgm:pt modelId="{74245D9B-2585-4051-81E8-67A0C7951414}">
      <dgm:prSet phldr="0"/>
      <dgm:spPr/>
      <dgm:t>
        <a:bodyPr/>
        <a:lstStyle/>
        <a:p>
          <a:pPr algn="l" rtl="0"/>
          <a:r>
            <a:rPr lang="en-US" dirty="0">
              <a:solidFill>
                <a:srgbClr val="000000"/>
              </a:solidFill>
              <a:latin typeface="Aptos"/>
            </a:rPr>
            <a:t>Long term social, environmental, economic  outcomes </a:t>
          </a:r>
          <a:endParaRPr lang="en-US" dirty="0"/>
        </a:p>
      </dgm:t>
    </dgm:pt>
    <dgm:pt modelId="{69BB1276-7C04-4895-B95D-55B17E1980E5}" type="parTrans" cxnId="{9234D15F-C3B7-4C55-B681-50CC182B03AF}">
      <dgm:prSet/>
      <dgm:spPr/>
    </dgm:pt>
    <dgm:pt modelId="{F6A30F6A-6DC7-4AF1-B70A-103E1B29D958}" type="sibTrans" cxnId="{9234D15F-C3B7-4C55-B681-50CC182B03AF}">
      <dgm:prSet/>
      <dgm:spPr/>
    </dgm:pt>
    <dgm:pt modelId="{ED0C8704-1BE7-4000-96F8-454CE47F1207}">
      <dgm:prSet phldr="0"/>
      <dgm:spPr/>
      <dgm:t>
        <a:bodyPr/>
        <a:lstStyle/>
        <a:p>
          <a:pPr algn="l" rtl="0"/>
          <a:r>
            <a:rPr lang="en-US" dirty="0">
              <a:latin typeface="Aptos"/>
            </a:rPr>
            <a:t>Enabling purchasing and investment toward the common good:</a:t>
          </a:r>
        </a:p>
      </dgm:t>
    </dgm:pt>
    <dgm:pt modelId="{45B7D768-B310-40BB-981C-7EC97BE70BA1}" type="parTrans" cxnId="{47F8E136-A31D-434C-A7BE-AA63BE694114}">
      <dgm:prSet/>
      <dgm:spPr/>
    </dgm:pt>
    <dgm:pt modelId="{37F35C1B-D145-4C73-89A8-1AE4379409E2}" type="sibTrans" cxnId="{47F8E136-A31D-434C-A7BE-AA63BE694114}">
      <dgm:prSet/>
      <dgm:spPr/>
    </dgm:pt>
    <dgm:pt modelId="{E2AB154D-39BC-4500-A020-80F6CE49FB4C}">
      <dgm:prSet phldr="0"/>
      <dgm:spPr/>
      <dgm:t>
        <a:bodyPr/>
        <a:lstStyle/>
        <a:p>
          <a:pPr rtl="0"/>
          <a:r>
            <a:rPr lang="en-US" dirty="0">
              <a:solidFill>
                <a:srgbClr val="000000"/>
              </a:solidFill>
              <a:latin typeface="Aptos"/>
            </a:rPr>
            <a:t>Common good</a:t>
          </a:r>
          <a:r>
            <a:rPr lang="en-US" dirty="0">
              <a:latin typeface="Aptos"/>
            </a:rPr>
            <a:t> over private gain</a:t>
          </a:r>
          <a:endParaRPr lang="en-US" dirty="0"/>
        </a:p>
      </dgm:t>
    </dgm:pt>
    <dgm:pt modelId="{770D82F8-E6CA-4F18-994E-B130CF3F6E1C}" type="parTrans" cxnId="{807B512D-353F-40FA-A411-95878BF71531}">
      <dgm:prSet/>
      <dgm:spPr/>
    </dgm:pt>
    <dgm:pt modelId="{7D24244A-7B51-41BE-B8F0-8471864D8D0E}" type="sibTrans" cxnId="{807B512D-353F-40FA-A411-95878BF71531}">
      <dgm:prSet/>
      <dgm:spPr/>
    </dgm:pt>
    <dgm:pt modelId="{7764660F-8313-41D4-9091-D3144AECE661}">
      <dgm:prSet phldr="0"/>
      <dgm:spPr/>
      <dgm:t>
        <a:bodyPr/>
        <a:lstStyle/>
        <a:p>
          <a:r>
            <a:rPr lang="en-US" dirty="0">
              <a:solidFill>
                <a:srgbClr val="000000"/>
              </a:solidFill>
              <a:latin typeface="Aptos"/>
            </a:rPr>
            <a:t>Co-creation and participation</a:t>
          </a:r>
          <a:endParaRPr lang="en-US" dirty="0"/>
        </a:p>
      </dgm:t>
    </dgm:pt>
    <dgm:pt modelId="{E2646F04-3130-47A1-B39F-E41DDAD6119C}" type="parTrans" cxnId="{1074EAA6-1B54-4DEA-9F40-3FB77D6225C7}">
      <dgm:prSet/>
      <dgm:spPr/>
    </dgm:pt>
    <dgm:pt modelId="{3D4A8A88-D0B1-4C9D-94D0-DC1C354B9C3E}" type="sibTrans" cxnId="{1074EAA6-1B54-4DEA-9F40-3FB77D6225C7}">
      <dgm:prSet/>
      <dgm:spPr/>
    </dgm:pt>
    <dgm:pt modelId="{492B2D55-F53C-4B2F-A1E8-A7430F292F7B}">
      <dgm:prSet phldr="0"/>
      <dgm:spPr/>
      <dgm:t>
        <a:bodyPr/>
        <a:lstStyle/>
        <a:p>
          <a:pPr rtl="0"/>
          <a:r>
            <a:rPr lang="en-US" dirty="0">
              <a:latin typeface="Aptos Display" panose="020F0302020204030204"/>
            </a:rPr>
            <a:t>Establish collaboration agreement</a:t>
          </a:r>
          <a:endParaRPr lang="en-US" dirty="0"/>
        </a:p>
      </dgm:t>
    </dgm:pt>
    <dgm:pt modelId="{733BE3A5-A36B-489D-84B0-69B570BCB597}" type="parTrans" cxnId="{F6108713-919F-4ABE-9BDA-DCF773EF3BDA}">
      <dgm:prSet/>
      <dgm:spPr/>
    </dgm:pt>
    <dgm:pt modelId="{D7CB472D-1C69-46F0-BBCE-9219D8E7559B}" type="sibTrans" cxnId="{F6108713-919F-4ABE-9BDA-DCF773EF3BDA}">
      <dgm:prSet/>
      <dgm:spPr/>
    </dgm:pt>
    <dgm:pt modelId="{4BFA1D34-AD11-4BE2-ACC6-CCF25962CBF7}">
      <dgm:prSet phldr="0"/>
      <dgm:spPr/>
      <dgm:t>
        <a:bodyPr/>
        <a:lstStyle/>
        <a:p>
          <a:pPr rtl="0"/>
          <a:r>
            <a:rPr lang="en-US" dirty="0">
              <a:latin typeface="Aptos Display" panose="020F0302020204030204"/>
            </a:rPr>
            <a:t>Consult with recipients/ beneficiaries</a:t>
          </a:r>
        </a:p>
      </dgm:t>
    </dgm:pt>
    <dgm:pt modelId="{7921EDF3-DFBD-4D80-B456-99EEB1AFF896}" type="parTrans" cxnId="{22430E22-B153-43CA-BE29-F33521B9B67B}">
      <dgm:prSet/>
      <dgm:spPr/>
    </dgm:pt>
    <dgm:pt modelId="{F8DDCB51-B41F-490E-8224-B95D9BC0DF89}" type="sibTrans" cxnId="{22430E22-B153-43CA-BE29-F33521B9B67B}">
      <dgm:prSet/>
      <dgm:spPr/>
    </dgm:pt>
    <dgm:pt modelId="{36BAEDB8-5989-4687-8FF9-BC202F82F642}">
      <dgm:prSet phldr="0"/>
      <dgm:spPr/>
      <dgm:t>
        <a:bodyPr/>
        <a:lstStyle/>
        <a:p>
          <a:pPr rtl="0"/>
          <a:r>
            <a:rPr lang="en-US" dirty="0">
              <a:latin typeface="Aptos Display" panose="020F0302020204030204"/>
            </a:rPr>
            <a:t>Select final partners against scope</a:t>
          </a:r>
        </a:p>
      </dgm:t>
    </dgm:pt>
    <dgm:pt modelId="{4AEF5578-AF63-4555-B1EF-C280965DE213}" type="parTrans" cxnId="{1A096D2A-5A8E-46EC-A9B0-BEF2C18C1B1A}">
      <dgm:prSet/>
      <dgm:spPr/>
    </dgm:pt>
    <dgm:pt modelId="{446F805D-7B64-4DD5-BE0E-934F6F84C6C4}" type="sibTrans" cxnId="{1A096D2A-5A8E-46EC-A9B0-BEF2C18C1B1A}">
      <dgm:prSet/>
      <dgm:spPr/>
    </dgm:pt>
    <dgm:pt modelId="{63E7BA73-49FB-45DB-BE00-A49C95005C28}">
      <dgm:prSet phldr="0"/>
      <dgm:spPr/>
      <dgm:t>
        <a:bodyPr/>
        <a:lstStyle/>
        <a:p>
          <a:pPr algn="l" rtl="0"/>
          <a:r>
            <a:rPr lang="en-US" dirty="0">
              <a:latin typeface="Aptos"/>
            </a:rPr>
            <a:t>Pre-selection process</a:t>
          </a:r>
        </a:p>
      </dgm:t>
    </dgm:pt>
    <dgm:pt modelId="{83B26F10-BC27-43A6-A0D3-A37A214D504A}" type="parTrans" cxnId="{E9054006-7002-41A7-9C8A-8A03716400A1}">
      <dgm:prSet/>
      <dgm:spPr/>
    </dgm:pt>
    <dgm:pt modelId="{26A75D0A-01F8-4577-B2F9-C8BF21C1C540}" type="sibTrans" cxnId="{E9054006-7002-41A7-9C8A-8A03716400A1}">
      <dgm:prSet/>
      <dgm:spPr/>
    </dgm:pt>
    <dgm:pt modelId="{B25EA67B-78D1-4831-AA85-7C6602288819}">
      <dgm:prSet phldr="0"/>
      <dgm:spPr/>
      <dgm:t>
        <a:bodyPr/>
        <a:lstStyle/>
        <a:p>
          <a:pPr rtl="0"/>
          <a:r>
            <a:rPr lang="en-US" dirty="0">
              <a:latin typeface="Aptos Display" panose="020F0302020204030204"/>
            </a:rPr>
            <a:t>Cover costs of contributions </a:t>
          </a:r>
        </a:p>
      </dgm:t>
    </dgm:pt>
    <dgm:pt modelId="{360381DE-E99B-401B-ADB2-52A42C3A8F1D}" type="parTrans" cxnId="{3FECECA7-5D57-4EE4-BA20-DD36C41E3F33}">
      <dgm:prSet/>
      <dgm:spPr/>
    </dgm:pt>
    <dgm:pt modelId="{E5D3CE31-DAD9-4804-87EB-9B1B69875068}" type="sibTrans" cxnId="{3FECECA7-5D57-4EE4-BA20-DD36C41E3F33}">
      <dgm:prSet/>
      <dgm:spPr/>
    </dgm:pt>
    <dgm:pt modelId="{12A965F6-5FFE-431C-A13B-B1809FA8D1F3}">
      <dgm:prSet phldr="0"/>
      <dgm:spPr/>
      <dgm:t>
        <a:bodyPr/>
        <a:lstStyle/>
        <a:p>
          <a:pPr rtl="0"/>
          <a:r>
            <a:rPr lang="en-US" dirty="0">
              <a:latin typeface="Aptos Display" panose="020F0302020204030204"/>
            </a:rPr>
            <a:t>Monitoring and Evaluation</a:t>
          </a:r>
        </a:p>
      </dgm:t>
    </dgm:pt>
    <dgm:pt modelId="{CEDD7664-25E6-4B6D-B711-11ECB1D7E571}" type="parTrans" cxnId="{8C0506D1-0BEC-48C4-B7C1-F6EBDBCE923D}">
      <dgm:prSet/>
      <dgm:spPr/>
    </dgm:pt>
    <dgm:pt modelId="{941EE278-8A67-4CA8-A121-23771AFB8F3E}" type="sibTrans" cxnId="{8C0506D1-0BEC-48C4-B7C1-F6EBDBCE923D}">
      <dgm:prSet/>
      <dgm:spPr/>
    </dgm:pt>
    <dgm:pt modelId="{630F3961-8700-4DD9-838A-BDE27FAA1A3F}">
      <dgm:prSet phldr="0"/>
      <dgm:spPr/>
      <dgm:t>
        <a:bodyPr/>
        <a:lstStyle/>
        <a:p>
          <a:r>
            <a:rPr lang="en-US" dirty="0">
              <a:latin typeface="Calibri"/>
              <a:ea typeface="Calibri"/>
              <a:cs typeface="Calibri"/>
            </a:rPr>
            <a:t>Define evaluation and learning processes</a:t>
          </a:r>
          <a:endParaRPr lang="en-US" dirty="0">
            <a:latin typeface="Aptos Display" panose="020F0302020204030204"/>
          </a:endParaRPr>
        </a:p>
      </dgm:t>
    </dgm:pt>
    <dgm:pt modelId="{A173D469-86CA-423D-AB61-9A6B369F1839}" type="parTrans" cxnId="{291E58E2-003F-49CD-B222-8FE1D5D1C7F9}">
      <dgm:prSet/>
      <dgm:spPr/>
    </dgm:pt>
    <dgm:pt modelId="{FA3D62B5-0C70-4C8A-BA9C-A4C0DA8C7DF7}" type="sibTrans" cxnId="{291E58E2-003F-49CD-B222-8FE1D5D1C7F9}">
      <dgm:prSet/>
      <dgm:spPr/>
    </dgm:pt>
    <dgm:pt modelId="{948AD188-620B-441E-BF04-626FFDE738DA}">
      <dgm:prSet phldr="0"/>
      <dgm:spPr/>
      <dgm:t>
        <a:bodyPr/>
        <a:lstStyle/>
        <a:p>
          <a:pPr rtl="0"/>
          <a:r>
            <a:rPr lang="en-US" dirty="0">
              <a:latin typeface="Aptos Display" panose="020F0302020204030204"/>
            </a:rPr>
            <a:t>HLS approach - assess performance on how well the system is learning</a:t>
          </a:r>
        </a:p>
      </dgm:t>
    </dgm:pt>
    <dgm:pt modelId="{CA24A1CD-EEC2-4586-B665-DCF2146B4811}" type="parTrans" cxnId="{78B8DAC7-61F5-45EB-B665-C435C50D257E}">
      <dgm:prSet/>
      <dgm:spPr/>
    </dgm:pt>
    <dgm:pt modelId="{365B958F-04F0-4DDE-965F-6350FA506967}" type="sibTrans" cxnId="{78B8DAC7-61F5-45EB-B665-C435C50D257E}">
      <dgm:prSet/>
      <dgm:spPr/>
    </dgm:pt>
    <dgm:pt modelId="{45B6BE87-B01C-4005-B328-E8A345324B55}">
      <dgm:prSet phldr="0"/>
      <dgm:spPr/>
      <dgm:t>
        <a:bodyPr/>
        <a:lstStyle/>
        <a:p>
          <a:pPr rtl="0"/>
          <a:r>
            <a:rPr lang="en-US" dirty="0">
              <a:latin typeface="Aptos Display" panose="020F0302020204030204"/>
            </a:rPr>
            <a:t>Monitor long term outcomes</a:t>
          </a:r>
        </a:p>
      </dgm:t>
    </dgm:pt>
    <dgm:pt modelId="{EF3F913B-30E8-45FE-8DF5-AC99D8580FC4}" type="parTrans" cxnId="{51FBD202-47E5-4243-A758-45A998440A83}">
      <dgm:prSet/>
      <dgm:spPr/>
    </dgm:pt>
    <dgm:pt modelId="{19B612B3-ADE5-47AA-B75E-194033EFE5DB}" type="sibTrans" cxnId="{51FBD202-47E5-4243-A758-45A998440A83}">
      <dgm:prSet/>
      <dgm:spPr/>
    </dgm:pt>
    <dgm:pt modelId="{51F622F0-20C5-42F4-B949-1F8CC09046B5}" type="pres">
      <dgm:prSet presAssocID="{4A228F49-4E6B-4938-9940-4D7F1369AD25}" presName="Name0" presStyleCnt="0">
        <dgm:presLayoutVars>
          <dgm:dir/>
          <dgm:animLvl val="lvl"/>
          <dgm:resizeHandles val="exact"/>
        </dgm:presLayoutVars>
      </dgm:prSet>
      <dgm:spPr/>
    </dgm:pt>
    <dgm:pt modelId="{13D48632-303F-4B89-901E-F7F4EBDF3865}" type="pres">
      <dgm:prSet presAssocID="{D4AD18E6-6A95-4383-B8B3-84C8726C64E4}" presName="composite" presStyleCnt="0"/>
      <dgm:spPr/>
    </dgm:pt>
    <dgm:pt modelId="{0F31E819-F6F0-4F59-9DA1-9C2E1CA0AE0B}" type="pres">
      <dgm:prSet presAssocID="{D4AD18E6-6A95-4383-B8B3-84C8726C64E4}" presName="parTx" presStyleLbl="node1" presStyleIdx="0" presStyleCnt="6">
        <dgm:presLayoutVars>
          <dgm:chMax val="0"/>
          <dgm:chPref val="0"/>
          <dgm:bulletEnabled val="1"/>
        </dgm:presLayoutVars>
      </dgm:prSet>
      <dgm:spPr/>
    </dgm:pt>
    <dgm:pt modelId="{475AD0F6-B868-41C1-8D30-4A19D228C7D5}" type="pres">
      <dgm:prSet presAssocID="{D4AD18E6-6A95-4383-B8B3-84C8726C64E4}" presName="desTx" presStyleLbl="revTx" presStyleIdx="0" presStyleCnt="6">
        <dgm:presLayoutVars>
          <dgm:bulletEnabled val="1"/>
        </dgm:presLayoutVars>
      </dgm:prSet>
      <dgm:spPr/>
    </dgm:pt>
    <dgm:pt modelId="{E1F23B50-92B3-4D48-A712-5C65198666F4}" type="pres">
      <dgm:prSet presAssocID="{425B8E60-7972-4801-9577-D4B8E9D6F848}" presName="space" presStyleCnt="0"/>
      <dgm:spPr/>
    </dgm:pt>
    <dgm:pt modelId="{2AB6B9D8-5B70-49FE-B810-82B1012B226A}" type="pres">
      <dgm:prSet presAssocID="{63E7BA73-49FB-45DB-BE00-A49C95005C28}" presName="composite" presStyleCnt="0"/>
      <dgm:spPr/>
    </dgm:pt>
    <dgm:pt modelId="{E6E7994C-D99F-4C2B-8ABD-CF90761827CF}" type="pres">
      <dgm:prSet presAssocID="{63E7BA73-49FB-45DB-BE00-A49C95005C28}" presName="parTx" presStyleLbl="node1" presStyleIdx="1" presStyleCnt="6">
        <dgm:presLayoutVars>
          <dgm:chMax val="0"/>
          <dgm:chPref val="0"/>
          <dgm:bulletEnabled val="1"/>
        </dgm:presLayoutVars>
      </dgm:prSet>
      <dgm:spPr/>
    </dgm:pt>
    <dgm:pt modelId="{75963DD1-6563-4329-9CA4-E830E44E7C24}" type="pres">
      <dgm:prSet presAssocID="{63E7BA73-49FB-45DB-BE00-A49C95005C28}" presName="desTx" presStyleLbl="revTx" presStyleIdx="1" presStyleCnt="6">
        <dgm:presLayoutVars>
          <dgm:bulletEnabled val="1"/>
        </dgm:presLayoutVars>
      </dgm:prSet>
      <dgm:spPr/>
    </dgm:pt>
    <dgm:pt modelId="{9AFC422D-BB75-4ED8-8E59-A4A4E0956DF5}" type="pres">
      <dgm:prSet presAssocID="{26A75D0A-01F8-4577-B2F9-C8BF21C1C540}" presName="space" presStyleCnt="0"/>
      <dgm:spPr/>
    </dgm:pt>
    <dgm:pt modelId="{C3D5C929-D15D-47E6-8918-4F447DDA2276}" type="pres">
      <dgm:prSet presAssocID="{0C7DD7B6-C8C3-4198-9275-153884ECE9E1}" presName="composite" presStyleCnt="0"/>
      <dgm:spPr/>
    </dgm:pt>
    <dgm:pt modelId="{031728B6-AEFA-4DC3-BB1A-FABACAECE4C6}" type="pres">
      <dgm:prSet presAssocID="{0C7DD7B6-C8C3-4198-9275-153884ECE9E1}" presName="parTx" presStyleLbl="node1" presStyleIdx="2" presStyleCnt="6">
        <dgm:presLayoutVars>
          <dgm:chMax val="0"/>
          <dgm:chPref val="0"/>
          <dgm:bulletEnabled val="1"/>
        </dgm:presLayoutVars>
      </dgm:prSet>
      <dgm:spPr/>
    </dgm:pt>
    <dgm:pt modelId="{7C73AC86-9CD1-4030-931D-7A5D0723BE2A}" type="pres">
      <dgm:prSet presAssocID="{0C7DD7B6-C8C3-4198-9275-153884ECE9E1}" presName="desTx" presStyleLbl="revTx" presStyleIdx="2" presStyleCnt="6">
        <dgm:presLayoutVars>
          <dgm:bulletEnabled val="1"/>
        </dgm:presLayoutVars>
      </dgm:prSet>
      <dgm:spPr/>
    </dgm:pt>
    <dgm:pt modelId="{8A3841CA-A931-4AD8-8B88-6EC6E695C5C9}" type="pres">
      <dgm:prSet presAssocID="{D3FB2F27-B7F1-4779-89C2-A091DA024E23}" presName="space" presStyleCnt="0"/>
      <dgm:spPr/>
    </dgm:pt>
    <dgm:pt modelId="{A9242E78-1E3E-4EA1-9151-F6D8D5155BBE}" type="pres">
      <dgm:prSet presAssocID="{29B3611F-6129-4AD7-BD36-DAD08641AD10}" presName="composite" presStyleCnt="0"/>
      <dgm:spPr/>
    </dgm:pt>
    <dgm:pt modelId="{BAC210F7-2F9E-4F59-BC18-2DCB61E092BD}" type="pres">
      <dgm:prSet presAssocID="{29B3611F-6129-4AD7-BD36-DAD08641AD10}" presName="parTx" presStyleLbl="node1" presStyleIdx="3" presStyleCnt="6">
        <dgm:presLayoutVars>
          <dgm:chMax val="0"/>
          <dgm:chPref val="0"/>
          <dgm:bulletEnabled val="1"/>
        </dgm:presLayoutVars>
      </dgm:prSet>
      <dgm:spPr/>
    </dgm:pt>
    <dgm:pt modelId="{48C37E41-DBB1-46AF-A7EC-EEE65B942C20}" type="pres">
      <dgm:prSet presAssocID="{29B3611F-6129-4AD7-BD36-DAD08641AD10}" presName="desTx" presStyleLbl="revTx" presStyleIdx="3" presStyleCnt="6">
        <dgm:presLayoutVars>
          <dgm:bulletEnabled val="1"/>
        </dgm:presLayoutVars>
      </dgm:prSet>
      <dgm:spPr/>
    </dgm:pt>
    <dgm:pt modelId="{1B0ECB02-0ABB-4464-BBF6-B0D3FFBD7E5A}" type="pres">
      <dgm:prSet presAssocID="{991B43D2-3D36-420B-98B7-43A326C738C7}" presName="space" presStyleCnt="0"/>
      <dgm:spPr/>
    </dgm:pt>
    <dgm:pt modelId="{6627DEBE-10E4-45CB-8FFC-2A9DC54EEF32}" type="pres">
      <dgm:prSet presAssocID="{7D6D06E5-A47F-42CC-AD89-F119C57A75F1}" presName="composite" presStyleCnt="0"/>
      <dgm:spPr/>
    </dgm:pt>
    <dgm:pt modelId="{1902352B-9527-4CFB-85DB-99613BA951A3}" type="pres">
      <dgm:prSet presAssocID="{7D6D06E5-A47F-42CC-AD89-F119C57A75F1}" presName="parTx" presStyleLbl="node1" presStyleIdx="4" presStyleCnt="6">
        <dgm:presLayoutVars>
          <dgm:chMax val="0"/>
          <dgm:chPref val="0"/>
          <dgm:bulletEnabled val="1"/>
        </dgm:presLayoutVars>
      </dgm:prSet>
      <dgm:spPr/>
    </dgm:pt>
    <dgm:pt modelId="{7658A57E-3A72-4F63-AA8C-8AC14CB5B299}" type="pres">
      <dgm:prSet presAssocID="{7D6D06E5-A47F-42CC-AD89-F119C57A75F1}" presName="desTx" presStyleLbl="revTx" presStyleIdx="4" presStyleCnt="6">
        <dgm:presLayoutVars>
          <dgm:bulletEnabled val="1"/>
        </dgm:presLayoutVars>
      </dgm:prSet>
      <dgm:spPr/>
    </dgm:pt>
    <dgm:pt modelId="{1BEFD01B-756A-4C00-BFE9-59ACEEFBC26F}" type="pres">
      <dgm:prSet presAssocID="{C9C628E0-9116-44AF-9E95-1D1E62099C2A}" presName="space" presStyleCnt="0"/>
      <dgm:spPr/>
    </dgm:pt>
    <dgm:pt modelId="{3A6663FD-9DEC-4E40-8AC1-4AC83CB93060}" type="pres">
      <dgm:prSet presAssocID="{12A965F6-5FFE-431C-A13B-B1809FA8D1F3}" presName="composite" presStyleCnt="0"/>
      <dgm:spPr/>
    </dgm:pt>
    <dgm:pt modelId="{4945FBA5-B568-412C-92A0-AAB242B731A5}" type="pres">
      <dgm:prSet presAssocID="{12A965F6-5FFE-431C-A13B-B1809FA8D1F3}" presName="parTx" presStyleLbl="node1" presStyleIdx="5" presStyleCnt="6">
        <dgm:presLayoutVars>
          <dgm:chMax val="0"/>
          <dgm:chPref val="0"/>
          <dgm:bulletEnabled val="1"/>
        </dgm:presLayoutVars>
      </dgm:prSet>
      <dgm:spPr/>
    </dgm:pt>
    <dgm:pt modelId="{09108BC5-7E21-4D4D-BA78-247658512E9A}" type="pres">
      <dgm:prSet presAssocID="{12A965F6-5FFE-431C-A13B-B1809FA8D1F3}" presName="desTx" presStyleLbl="revTx" presStyleIdx="5" presStyleCnt="6">
        <dgm:presLayoutVars>
          <dgm:bulletEnabled val="1"/>
        </dgm:presLayoutVars>
      </dgm:prSet>
      <dgm:spPr/>
    </dgm:pt>
  </dgm:ptLst>
  <dgm:cxnLst>
    <dgm:cxn modelId="{51FBD202-47E5-4243-A758-45A998440A83}" srcId="{12A965F6-5FFE-431C-A13B-B1809FA8D1F3}" destId="{45B6BE87-B01C-4005-B328-E8A345324B55}" srcOrd="1" destOrd="0" parTransId="{EF3F913B-30E8-45FE-8DF5-AC99D8580FC4}" sibTransId="{19B612B3-ADE5-47AA-B75E-194033EFE5DB}"/>
    <dgm:cxn modelId="{19B91304-DF71-4634-B02F-3187FE0920BD}" type="presOf" srcId="{08B25E05-1A8F-4A5D-906D-4CA6399C5B44}" destId="{75963DD1-6563-4329-9CA4-E830E44E7C24}" srcOrd="0" destOrd="4" presId="urn:microsoft.com/office/officeart/2005/8/layout/chevron1"/>
    <dgm:cxn modelId="{C6347305-190A-40AA-B17E-E47E14630FD1}" type="presOf" srcId="{29B3611F-6129-4AD7-BD36-DAD08641AD10}" destId="{BAC210F7-2F9E-4F59-BC18-2DCB61E092BD}" srcOrd="0" destOrd="0" presId="urn:microsoft.com/office/officeart/2005/8/layout/chevron1"/>
    <dgm:cxn modelId="{E9054006-7002-41A7-9C8A-8A03716400A1}" srcId="{4A228F49-4E6B-4938-9940-4D7F1369AD25}" destId="{63E7BA73-49FB-45DB-BE00-A49C95005C28}" srcOrd="1" destOrd="0" parTransId="{83B26F10-BC27-43A6-A0D3-A37A214D504A}" sibTransId="{26A75D0A-01F8-4577-B2F9-C8BF21C1C540}"/>
    <dgm:cxn modelId="{5F688D08-8F5E-4BB6-B69A-58E64F098F8D}" type="presOf" srcId="{ED0C8704-1BE7-4000-96F8-454CE47F1207}" destId="{475AD0F6-B868-41C1-8D30-4A19D228C7D5}" srcOrd="0" destOrd="0" presId="urn:microsoft.com/office/officeart/2005/8/layout/chevron1"/>
    <dgm:cxn modelId="{EB76CA09-7555-4427-B95A-06C54926CE69}" type="presOf" srcId="{D6BD3648-C0A0-440E-8308-68741C65E752}" destId="{75963DD1-6563-4329-9CA4-E830E44E7C24}" srcOrd="0" destOrd="2" presId="urn:microsoft.com/office/officeart/2005/8/layout/chevron1"/>
    <dgm:cxn modelId="{AC281F10-E3C7-4E60-8C86-CFAED6DD5CD1}" type="presOf" srcId="{5319AD54-2C15-4EDE-BBBC-D24CE7B973CC}" destId="{75963DD1-6563-4329-9CA4-E830E44E7C24}" srcOrd="0" destOrd="0" presId="urn:microsoft.com/office/officeart/2005/8/layout/chevron1"/>
    <dgm:cxn modelId="{F6108713-919F-4ABE-9BDA-DCF773EF3BDA}" srcId="{7D6D06E5-A47F-42CC-AD89-F119C57A75F1}" destId="{492B2D55-F53C-4B2F-A1E8-A7430F292F7B}" srcOrd="1" destOrd="0" parTransId="{733BE3A5-A36B-489D-84B0-69B570BCB597}" sibTransId="{D7CB472D-1C69-46F0-BBCE-9219D8E7559B}"/>
    <dgm:cxn modelId="{9BD09C1B-BBDF-44D7-BFD8-D4EE9EAC854B}" type="presOf" srcId="{63E7BA73-49FB-45DB-BE00-A49C95005C28}" destId="{E6E7994C-D99F-4C2B-8ABD-CF90761827CF}" srcOrd="0" destOrd="0" presId="urn:microsoft.com/office/officeart/2005/8/layout/chevron1"/>
    <dgm:cxn modelId="{8CAB871F-0631-45AE-8402-48A4FA02A448}" type="presOf" srcId="{630F3961-8700-4DD9-838A-BDE27FAA1A3F}" destId="{48C37E41-DBB1-46AF-A7EC-EEE65B942C20}" srcOrd="0" destOrd="3" presId="urn:microsoft.com/office/officeart/2005/8/layout/chevron1"/>
    <dgm:cxn modelId="{22430E22-B153-43CA-BE29-F33521B9B67B}" srcId="{29B3611F-6129-4AD7-BD36-DAD08641AD10}" destId="{4BFA1D34-AD11-4BE2-ACC6-CCF25962CBF7}" srcOrd="1" destOrd="0" parTransId="{7921EDF3-DFBD-4D80-B456-99EEB1AFF896}" sibTransId="{F8DDCB51-B41F-490E-8224-B95D9BC0DF89}"/>
    <dgm:cxn modelId="{1A096D2A-5A8E-46EC-A9B0-BEF2C18C1B1A}" srcId="{7D6D06E5-A47F-42CC-AD89-F119C57A75F1}" destId="{36BAEDB8-5989-4687-8FF9-BC202F82F642}" srcOrd="0" destOrd="0" parTransId="{4AEF5578-AF63-4555-B1EF-C280965DE213}" sibTransId="{446F805D-7B64-4DD5-BE0E-934F6F84C6C4}"/>
    <dgm:cxn modelId="{04DD0F2B-DE66-45C8-8D28-A895F052A7A1}" type="presOf" srcId="{B25EA67B-78D1-4831-AA85-7C6602288819}" destId="{48C37E41-DBB1-46AF-A7EC-EEE65B942C20}" srcOrd="0" destOrd="2" presId="urn:microsoft.com/office/officeart/2005/8/layout/chevron1"/>
    <dgm:cxn modelId="{807B512D-353F-40FA-A411-95878BF71531}" srcId="{5319AD54-2C15-4EDE-BBBC-D24CE7B973CC}" destId="{E2AB154D-39BC-4500-A020-80F6CE49FB4C}" srcOrd="0" destOrd="0" parTransId="{770D82F8-E6CA-4F18-994E-B130CF3F6E1C}" sibTransId="{7D24244A-7B51-41BE-B8F0-8471864D8D0E}"/>
    <dgm:cxn modelId="{B457C82D-0EF6-4EDF-8D03-0AC77827AB3C}" type="presOf" srcId="{7D6D06E5-A47F-42CC-AD89-F119C57A75F1}" destId="{1902352B-9527-4CFB-85DB-99613BA951A3}" srcOrd="0" destOrd="0" presId="urn:microsoft.com/office/officeart/2005/8/layout/chevron1"/>
    <dgm:cxn modelId="{0F265633-A205-4C88-AEC4-6C281F0247B0}" srcId="{5319AD54-2C15-4EDE-BBBC-D24CE7B973CC}" destId="{76576DC3-C10F-4BB4-BB42-2B38183E6EE3}" srcOrd="5" destOrd="0" parTransId="{BAC28FB9-E5CC-4A35-BFDB-B114AEB2D3EA}" sibTransId="{A04356B5-2356-4A00-8AAA-508F21FA9618}"/>
    <dgm:cxn modelId="{47F8E136-A31D-434C-A7BE-AA63BE694114}" srcId="{D4AD18E6-6A95-4383-B8B3-84C8726C64E4}" destId="{ED0C8704-1BE7-4000-96F8-454CE47F1207}" srcOrd="0" destOrd="0" parTransId="{45B7D768-B310-40BB-981C-7EC97BE70BA1}" sibTransId="{37F35C1B-D145-4C73-89A8-1AE4379409E2}"/>
    <dgm:cxn modelId="{A97D1D5E-DAA8-4114-B594-7D0AF8558E2E}" type="presOf" srcId="{45B6BE87-B01C-4005-B328-E8A345324B55}" destId="{09108BC5-7E21-4D4D-BA78-247658512E9A}" srcOrd="0" destOrd="1" presId="urn:microsoft.com/office/officeart/2005/8/layout/chevron1"/>
    <dgm:cxn modelId="{9234D15F-C3B7-4C55-B681-50CC182B03AF}" srcId="{ED0C8704-1BE7-4000-96F8-454CE47F1207}" destId="{74245D9B-2585-4051-81E8-67A0C7951414}" srcOrd="0" destOrd="0" parTransId="{69BB1276-7C04-4895-B95D-55B17E1980E5}" sibTransId="{F6A30F6A-6DC7-4AF1-B70A-103E1B29D958}"/>
    <dgm:cxn modelId="{1999CC41-5D42-470E-82DD-0195A8170888}" srcId="{4A228F49-4E6B-4938-9940-4D7F1369AD25}" destId="{D4AD18E6-6A95-4383-B8B3-84C8726C64E4}" srcOrd="0" destOrd="0" parTransId="{AF15EBD6-E1C3-4136-9B33-284889F5E060}" sibTransId="{425B8E60-7972-4801-9577-D4B8E9D6F848}"/>
    <dgm:cxn modelId="{2A761A65-30B5-46C1-A1AE-C5B299A16F3A}" srcId="{ED0C8704-1BE7-4000-96F8-454CE47F1207}" destId="{CF31EE3C-7784-49C3-90EF-F41B4E911FEB}" srcOrd="1" destOrd="0" parTransId="{01134860-AF31-423E-ABE3-AC25948411DC}" sibTransId="{8B758193-F66A-4AE1-AA6C-F47EE714ED18}"/>
    <dgm:cxn modelId="{89DE784E-095A-481D-A1F5-F157241346B6}" type="presOf" srcId="{12A965F6-5FFE-431C-A13B-B1809FA8D1F3}" destId="{4945FBA5-B568-412C-92A0-AAB242B731A5}" srcOrd="0" destOrd="0" presId="urn:microsoft.com/office/officeart/2005/8/layout/chevron1"/>
    <dgm:cxn modelId="{DD62EC70-2914-4963-90FA-65A9B8E8C6A1}" type="presOf" srcId="{76576DC3-C10F-4BB4-BB42-2B38183E6EE3}" destId="{75963DD1-6563-4329-9CA4-E830E44E7C24}" srcOrd="0" destOrd="6" presId="urn:microsoft.com/office/officeart/2005/8/layout/chevron1"/>
    <dgm:cxn modelId="{9661D672-CACA-4DE2-9377-4A0581BCF397}" type="presOf" srcId="{8D80E8BE-AC85-4153-AF4C-6477F9E559D3}" destId="{48C37E41-DBB1-46AF-A7EC-EEE65B942C20}" srcOrd="0" destOrd="0" presId="urn:microsoft.com/office/officeart/2005/8/layout/chevron1"/>
    <dgm:cxn modelId="{DC464157-A3E2-4B3F-AF9B-93CA26BA8518}" type="presOf" srcId="{5D87C277-9C2C-4120-9737-87F589AC62D4}" destId="{7C73AC86-9CD1-4030-931D-7A5D0723BE2A}" srcOrd="0" destOrd="1" presId="urn:microsoft.com/office/officeart/2005/8/layout/chevron1"/>
    <dgm:cxn modelId="{13E24F77-AC86-4007-8A36-9CB71694A0E3}" type="presOf" srcId="{A26A46A2-51E5-4423-ADCF-A34DD589A8DC}" destId="{7C73AC86-9CD1-4030-931D-7A5D0723BE2A}" srcOrd="0" destOrd="2" presId="urn:microsoft.com/office/officeart/2005/8/layout/chevron1"/>
    <dgm:cxn modelId="{B3836479-8B81-4135-80B8-2C8605EFE6E1}" type="presOf" srcId="{65365F34-D65A-4D18-82FD-482ED5603FCE}" destId="{75963DD1-6563-4329-9CA4-E830E44E7C24}" srcOrd="0" destOrd="5" presId="urn:microsoft.com/office/officeart/2005/8/layout/chevron1"/>
    <dgm:cxn modelId="{6AA42680-BA21-4082-9B69-482925471034}" type="presOf" srcId="{4BFA1D34-AD11-4BE2-ACC6-CCF25962CBF7}" destId="{48C37E41-DBB1-46AF-A7EC-EEE65B942C20}" srcOrd="0" destOrd="1" presId="urn:microsoft.com/office/officeart/2005/8/layout/chevron1"/>
    <dgm:cxn modelId="{02FDB683-3D5F-4E69-8B4F-647F30E01090}" srcId="{4A228F49-4E6B-4938-9940-4D7F1369AD25}" destId="{0C7DD7B6-C8C3-4198-9275-153884ECE9E1}" srcOrd="2" destOrd="0" parTransId="{A1EFA780-F963-42A1-B9A2-199B0E05459C}" sibTransId="{D3FB2F27-B7F1-4779-89C2-A091DA024E23}"/>
    <dgm:cxn modelId="{C2248884-919C-47C7-AC0F-1EF91F91276F}" srcId="{29B3611F-6129-4AD7-BD36-DAD08641AD10}" destId="{8D80E8BE-AC85-4153-AF4C-6477F9E559D3}" srcOrd="0" destOrd="0" parTransId="{73D35FFC-5B64-4EA9-BC3D-8D232BC4378B}" sibTransId="{FFC14EA8-29E0-4965-8996-969AC49B29FE}"/>
    <dgm:cxn modelId="{87CD048A-B6DC-4A49-A0FA-8153210FA9E6}" type="presOf" srcId="{948AD188-620B-441E-BF04-626FFDE738DA}" destId="{09108BC5-7E21-4D4D-BA78-247658512E9A}" srcOrd="0" destOrd="0" presId="urn:microsoft.com/office/officeart/2005/8/layout/chevron1"/>
    <dgm:cxn modelId="{A9ED108C-1507-420A-A158-EFFD0DE45288}" type="presOf" srcId="{CF31EE3C-7784-49C3-90EF-F41B4E911FEB}" destId="{475AD0F6-B868-41C1-8D30-4A19D228C7D5}" srcOrd="0" destOrd="2" presId="urn:microsoft.com/office/officeart/2005/8/layout/chevron1"/>
    <dgm:cxn modelId="{3E01128C-1E24-4375-9BE0-07BCB84B1740}" srcId="{5319AD54-2C15-4EDE-BBBC-D24CE7B973CC}" destId="{65365F34-D65A-4D18-82FD-482ED5603FCE}" srcOrd="4" destOrd="0" parTransId="{E8EFC1B7-6F83-4659-BF52-88C19ADD1246}" sibTransId="{C89016EB-BAE2-4CD8-9DE3-EEAAA1A3F74F}"/>
    <dgm:cxn modelId="{6DFF488C-C566-424A-A092-C2B67CBEB325}" srcId="{4A228F49-4E6B-4938-9940-4D7F1369AD25}" destId="{29B3611F-6129-4AD7-BD36-DAD08641AD10}" srcOrd="3" destOrd="0" parTransId="{41DE2E77-1C20-4F5F-A354-B46769CF47D0}" sibTransId="{991B43D2-3D36-420B-98B7-43A326C738C7}"/>
    <dgm:cxn modelId="{897ACB90-8AC8-4055-848C-11CFABA80C95}" type="presOf" srcId="{492B2D55-F53C-4B2F-A1E8-A7430F292F7B}" destId="{7658A57E-3A72-4F63-AA8C-8AC14CB5B299}" srcOrd="0" destOrd="1" presId="urn:microsoft.com/office/officeart/2005/8/layout/chevron1"/>
    <dgm:cxn modelId="{F5955A97-7C1E-4798-B5CB-40DA97BEF4A8}" srcId="{5319AD54-2C15-4EDE-BBBC-D24CE7B973CC}" destId="{D6BD3648-C0A0-440E-8308-68741C65E752}" srcOrd="1" destOrd="0" parTransId="{BD44B7DC-6D43-43FF-9177-CCBEDAD33E54}" sibTransId="{83E52FE9-80C2-41D4-B979-345009948CD9}"/>
    <dgm:cxn modelId="{FAD3259B-C201-41EC-8CB2-A3B974AF66EF}" type="presOf" srcId="{EDD0D1CA-EA0D-4C6A-9D52-9EDAB42E7401}" destId="{7C73AC86-9CD1-4030-931D-7A5D0723BE2A}" srcOrd="0" destOrd="0" presId="urn:microsoft.com/office/officeart/2005/8/layout/chevron1"/>
    <dgm:cxn modelId="{E34F599D-5F12-4109-B4FC-1354726000C9}" srcId="{5319AD54-2C15-4EDE-BBBC-D24CE7B973CC}" destId="{08B25E05-1A8F-4A5D-906D-4CA6399C5B44}" srcOrd="3" destOrd="0" parTransId="{FE951BE2-244C-4DE1-92E2-20BBCF5C2D79}" sibTransId="{9041FA64-300F-4EAE-9AD4-71293BA3C99C}"/>
    <dgm:cxn modelId="{1B72CBA0-FDE1-408C-BE4B-EE618DD9B389}" type="presOf" srcId="{200052A1-3D92-4157-92DD-1FCBBF965F6D}" destId="{7C73AC86-9CD1-4030-931D-7A5D0723BE2A}" srcOrd="0" destOrd="3" presId="urn:microsoft.com/office/officeart/2005/8/layout/chevron1"/>
    <dgm:cxn modelId="{1074EAA6-1B54-4DEA-9F40-3FB77D6225C7}" srcId="{5319AD54-2C15-4EDE-BBBC-D24CE7B973CC}" destId="{7764660F-8313-41D4-9091-D3144AECE661}" srcOrd="2" destOrd="0" parTransId="{E2646F04-3130-47A1-B39F-E41DDAD6119C}" sibTransId="{3D4A8A88-D0B1-4C9D-94D0-DC1C354B9C3E}"/>
    <dgm:cxn modelId="{3FECECA7-5D57-4EE4-BA20-DD36C41E3F33}" srcId="{29B3611F-6129-4AD7-BD36-DAD08641AD10}" destId="{B25EA67B-78D1-4831-AA85-7C6602288819}" srcOrd="2" destOrd="0" parTransId="{360381DE-E99B-401B-ADB2-52A42C3A8F1D}" sibTransId="{E5D3CE31-DAD9-4804-87EB-9B1B69875068}"/>
    <dgm:cxn modelId="{1B2E36A9-C34C-41AA-82EB-A25927F373BB}" type="presOf" srcId="{4A228F49-4E6B-4938-9940-4D7F1369AD25}" destId="{51F622F0-20C5-42F4-B949-1F8CC09046B5}" srcOrd="0" destOrd="0" presId="urn:microsoft.com/office/officeart/2005/8/layout/chevron1"/>
    <dgm:cxn modelId="{7A3E2FAA-9CFA-4AD9-890F-D3D5835C6FD5}" type="presOf" srcId="{0C7DD7B6-C8C3-4198-9275-153884ECE9E1}" destId="{031728B6-AEFA-4DC3-BB1A-FABACAECE4C6}" srcOrd="0" destOrd="0" presId="urn:microsoft.com/office/officeart/2005/8/layout/chevron1"/>
    <dgm:cxn modelId="{A0222EBB-E74C-4281-8057-70B69E46EBED}" type="presOf" srcId="{E2AB154D-39BC-4500-A020-80F6CE49FB4C}" destId="{75963DD1-6563-4329-9CA4-E830E44E7C24}" srcOrd="0" destOrd="1" presId="urn:microsoft.com/office/officeart/2005/8/layout/chevron1"/>
    <dgm:cxn modelId="{98E01DC5-7FB3-4ED4-92A8-70F700A97362}" srcId="{0C7DD7B6-C8C3-4198-9275-153884ECE9E1}" destId="{EDD0D1CA-EA0D-4C6A-9D52-9EDAB42E7401}" srcOrd="0" destOrd="0" parTransId="{B127DE3C-485B-429F-AECD-3EC2DB8CA116}" sibTransId="{E8D481E4-EB32-4BBA-8A2C-1015CE15A546}"/>
    <dgm:cxn modelId="{78B8DAC7-61F5-45EB-B665-C435C50D257E}" srcId="{12A965F6-5FFE-431C-A13B-B1809FA8D1F3}" destId="{948AD188-620B-441E-BF04-626FFDE738DA}" srcOrd="0" destOrd="0" parTransId="{CA24A1CD-EEC2-4586-B665-DCF2146B4811}" sibTransId="{365B958F-04F0-4DDE-965F-6350FA506967}"/>
    <dgm:cxn modelId="{5423FEC8-A35A-40D8-A920-20482FE9A550}" type="presOf" srcId="{7764660F-8313-41D4-9091-D3144AECE661}" destId="{75963DD1-6563-4329-9CA4-E830E44E7C24}" srcOrd="0" destOrd="3" presId="urn:microsoft.com/office/officeart/2005/8/layout/chevron1"/>
    <dgm:cxn modelId="{9F6380D0-CA8E-422D-97E1-B2F1F80FF557}" srcId="{EDD0D1CA-EA0D-4C6A-9D52-9EDAB42E7401}" destId="{5D87C277-9C2C-4120-9737-87F589AC62D4}" srcOrd="0" destOrd="0" parTransId="{93E86877-5833-49DA-9622-9EBFEB6DDE6A}" sibTransId="{4D62295F-0858-4904-9BD9-CF1DE13FEDA9}"/>
    <dgm:cxn modelId="{8C0506D1-0BEC-48C4-B7C1-F6EBDBCE923D}" srcId="{4A228F49-4E6B-4938-9940-4D7F1369AD25}" destId="{12A965F6-5FFE-431C-A13B-B1809FA8D1F3}" srcOrd="5" destOrd="0" parTransId="{CEDD7664-25E6-4B6D-B711-11ECB1D7E571}" sibTransId="{941EE278-8A67-4CA8-A121-23771AFB8F3E}"/>
    <dgm:cxn modelId="{F43ADDD2-F4E1-44A3-A1F0-3F9F001DA61F}" srcId="{0C7DD7B6-C8C3-4198-9275-153884ECE9E1}" destId="{200052A1-3D92-4157-92DD-1FCBBF965F6D}" srcOrd="1" destOrd="0" parTransId="{3BE7F622-0C6B-4D4E-9C14-BCAAD7B2FE37}" sibTransId="{D8B207A1-0576-4E7F-945D-9C70C5E2B390}"/>
    <dgm:cxn modelId="{DAC506D7-0FEF-4740-897E-A4F9C4894A17}" srcId="{EDD0D1CA-EA0D-4C6A-9D52-9EDAB42E7401}" destId="{A26A46A2-51E5-4423-ADCF-A34DD589A8DC}" srcOrd="1" destOrd="0" parTransId="{13EEE846-4BFE-4C76-B5F1-7A18117ACF57}" sibTransId="{2632409E-B5C2-4CEA-A314-4D84EE059508}"/>
    <dgm:cxn modelId="{2B5FD4D8-6176-4A09-982A-5D7187B40238}" type="presOf" srcId="{74245D9B-2585-4051-81E8-67A0C7951414}" destId="{475AD0F6-B868-41C1-8D30-4A19D228C7D5}" srcOrd="0" destOrd="1" presId="urn:microsoft.com/office/officeart/2005/8/layout/chevron1"/>
    <dgm:cxn modelId="{291E58E2-003F-49CD-B222-8FE1D5D1C7F9}" srcId="{29B3611F-6129-4AD7-BD36-DAD08641AD10}" destId="{630F3961-8700-4DD9-838A-BDE27FAA1A3F}" srcOrd="3" destOrd="0" parTransId="{A173D469-86CA-423D-AB61-9A6B369F1839}" sibTransId="{FA3D62B5-0C70-4C8A-BA9C-A4C0DA8C7DF7}"/>
    <dgm:cxn modelId="{925AE1E5-1E4E-4C98-A3BC-F0EB9C73AF8E}" srcId="{63E7BA73-49FB-45DB-BE00-A49C95005C28}" destId="{5319AD54-2C15-4EDE-BBBC-D24CE7B973CC}" srcOrd="0" destOrd="0" parTransId="{126DAF0D-AF23-4998-9666-C18B9C3D51D2}" sibTransId="{61AE5B4F-A63A-41A9-842F-29ED62516C55}"/>
    <dgm:cxn modelId="{83787CED-0814-4064-8E65-21D6BC1232F7}" type="presOf" srcId="{36BAEDB8-5989-4687-8FF9-BC202F82F642}" destId="{7658A57E-3A72-4F63-AA8C-8AC14CB5B299}" srcOrd="0" destOrd="0" presId="urn:microsoft.com/office/officeart/2005/8/layout/chevron1"/>
    <dgm:cxn modelId="{9CC96AF4-E4FD-4012-A651-BA5B4DB2A2AE}" type="presOf" srcId="{D4AD18E6-6A95-4383-B8B3-84C8726C64E4}" destId="{0F31E819-F6F0-4F59-9DA1-9C2E1CA0AE0B}" srcOrd="0" destOrd="0" presId="urn:microsoft.com/office/officeart/2005/8/layout/chevron1"/>
    <dgm:cxn modelId="{AAA281FC-22FC-4340-94EF-9D582F28A299}" srcId="{4A228F49-4E6B-4938-9940-4D7F1369AD25}" destId="{7D6D06E5-A47F-42CC-AD89-F119C57A75F1}" srcOrd="4" destOrd="0" parTransId="{9A4983E6-C14E-4B82-B114-2D8EF7996446}" sibTransId="{C9C628E0-9116-44AF-9E95-1D1E62099C2A}"/>
    <dgm:cxn modelId="{A55E2C4C-41E1-46CD-AD28-6C4AEFDC48CA}" type="presParOf" srcId="{51F622F0-20C5-42F4-B949-1F8CC09046B5}" destId="{13D48632-303F-4B89-901E-F7F4EBDF3865}" srcOrd="0" destOrd="0" presId="urn:microsoft.com/office/officeart/2005/8/layout/chevron1"/>
    <dgm:cxn modelId="{93E123A0-5FB7-48E1-B785-BBE7B797BC24}" type="presParOf" srcId="{13D48632-303F-4B89-901E-F7F4EBDF3865}" destId="{0F31E819-F6F0-4F59-9DA1-9C2E1CA0AE0B}" srcOrd="0" destOrd="0" presId="urn:microsoft.com/office/officeart/2005/8/layout/chevron1"/>
    <dgm:cxn modelId="{9DD00A11-370C-4FCA-B44E-47E9B75F661C}" type="presParOf" srcId="{13D48632-303F-4B89-901E-F7F4EBDF3865}" destId="{475AD0F6-B868-41C1-8D30-4A19D228C7D5}" srcOrd="1" destOrd="0" presId="urn:microsoft.com/office/officeart/2005/8/layout/chevron1"/>
    <dgm:cxn modelId="{FE6B1CC3-F841-447F-972D-9DE87DD97023}" type="presParOf" srcId="{51F622F0-20C5-42F4-B949-1F8CC09046B5}" destId="{E1F23B50-92B3-4D48-A712-5C65198666F4}" srcOrd="1" destOrd="0" presId="urn:microsoft.com/office/officeart/2005/8/layout/chevron1"/>
    <dgm:cxn modelId="{DABD38B9-CF4D-4AFE-B60C-B055C4734F3C}" type="presParOf" srcId="{51F622F0-20C5-42F4-B949-1F8CC09046B5}" destId="{2AB6B9D8-5B70-49FE-B810-82B1012B226A}" srcOrd="2" destOrd="0" presId="urn:microsoft.com/office/officeart/2005/8/layout/chevron1"/>
    <dgm:cxn modelId="{4F03B91B-ABE5-4726-B84D-FD8B6D856972}" type="presParOf" srcId="{2AB6B9D8-5B70-49FE-B810-82B1012B226A}" destId="{E6E7994C-D99F-4C2B-8ABD-CF90761827CF}" srcOrd="0" destOrd="0" presId="urn:microsoft.com/office/officeart/2005/8/layout/chevron1"/>
    <dgm:cxn modelId="{C3C4C81E-D4B4-4921-ABB2-285633A868A0}" type="presParOf" srcId="{2AB6B9D8-5B70-49FE-B810-82B1012B226A}" destId="{75963DD1-6563-4329-9CA4-E830E44E7C24}" srcOrd="1" destOrd="0" presId="urn:microsoft.com/office/officeart/2005/8/layout/chevron1"/>
    <dgm:cxn modelId="{7DEA00F0-3071-4594-8667-1EA695375196}" type="presParOf" srcId="{51F622F0-20C5-42F4-B949-1F8CC09046B5}" destId="{9AFC422D-BB75-4ED8-8E59-A4A4E0956DF5}" srcOrd="3" destOrd="0" presId="urn:microsoft.com/office/officeart/2005/8/layout/chevron1"/>
    <dgm:cxn modelId="{F698BE8F-59A2-4583-ACEB-32064977A7D1}" type="presParOf" srcId="{51F622F0-20C5-42F4-B949-1F8CC09046B5}" destId="{C3D5C929-D15D-47E6-8918-4F447DDA2276}" srcOrd="4" destOrd="0" presId="urn:microsoft.com/office/officeart/2005/8/layout/chevron1"/>
    <dgm:cxn modelId="{B9256096-2A79-45E8-9C92-3A32872932F9}" type="presParOf" srcId="{C3D5C929-D15D-47E6-8918-4F447DDA2276}" destId="{031728B6-AEFA-4DC3-BB1A-FABACAECE4C6}" srcOrd="0" destOrd="0" presId="urn:microsoft.com/office/officeart/2005/8/layout/chevron1"/>
    <dgm:cxn modelId="{1B836B03-D77F-4264-AE26-3ECA58AEDB51}" type="presParOf" srcId="{C3D5C929-D15D-47E6-8918-4F447DDA2276}" destId="{7C73AC86-9CD1-4030-931D-7A5D0723BE2A}" srcOrd="1" destOrd="0" presId="urn:microsoft.com/office/officeart/2005/8/layout/chevron1"/>
    <dgm:cxn modelId="{5FF65B8C-4920-4DBD-95C0-C59BE8A9DF61}" type="presParOf" srcId="{51F622F0-20C5-42F4-B949-1F8CC09046B5}" destId="{8A3841CA-A931-4AD8-8B88-6EC6E695C5C9}" srcOrd="5" destOrd="0" presId="urn:microsoft.com/office/officeart/2005/8/layout/chevron1"/>
    <dgm:cxn modelId="{C4124324-AF03-4EE6-82DE-718C606A8A26}" type="presParOf" srcId="{51F622F0-20C5-42F4-B949-1F8CC09046B5}" destId="{A9242E78-1E3E-4EA1-9151-F6D8D5155BBE}" srcOrd="6" destOrd="0" presId="urn:microsoft.com/office/officeart/2005/8/layout/chevron1"/>
    <dgm:cxn modelId="{CD4F22C1-E56B-497B-8439-C27747C576AC}" type="presParOf" srcId="{A9242E78-1E3E-4EA1-9151-F6D8D5155BBE}" destId="{BAC210F7-2F9E-4F59-BC18-2DCB61E092BD}" srcOrd="0" destOrd="0" presId="urn:microsoft.com/office/officeart/2005/8/layout/chevron1"/>
    <dgm:cxn modelId="{C54B2174-B8A9-479D-A3D7-E353C3986D5F}" type="presParOf" srcId="{A9242E78-1E3E-4EA1-9151-F6D8D5155BBE}" destId="{48C37E41-DBB1-46AF-A7EC-EEE65B942C20}" srcOrd="1" destOrd="0" presId="urn:microsoft.com/office/officeart/2005/8/layout/chevron1"/>
    <dgm:cxn modelId="{4BA81D18-6DF7-4E72-8757-D1DB58D32A49}" type="presParOf" srcId="{51F622F0-20C5-42F4-B949-1F8CC09046B5}" destId="{1B0ECB02-0ABB-4464-BBF6-B0D3FFBD7E5A}" srcOrd="7" destOrd="0" presId="urn:microsoft.com/office/officeart/2005/8/layout/chevron1"/>
    <dgm:cxn modelId="{24BBC86A-3D3D-49B0-A49F-44E6FF345CE3}" type="presParOf" srcId="{51F622F0-20C5-42F4-B949-1F8CC09046B5}" destId="{6627DEBE-10E4-45CB-8FFC-2A9DC54EEF32}" srcOrd="8" destOrd="0" presId="urn:microsoft.com/office/officeart/2005/8/layout/chevron1"/>
    <dgm:cxn modelId="{4DF68940-F1E8-496E-944C-550E047AAC1C}" type="presParOf" srcId="{6627DEBE-10E4-45CB-8FFC-2A9DC54EEF32}" destId="{1902352B-9527-4CFB-85DB-99613BA951A3}" srcOrd="0" destOrd="0" presId="urn:microsoft.com/office/officeart/2005/8/layout/chevron1"/>
    <dgm:cxn modelId="{C4FA8AB9-10F7-4A36-9EBE-D01B4060E11C}" type="presParOf" srcId="{6627DEBE-10E4-45CB-8FFC-2A9DC54EEF32}" destId="{7658A57E-3A72-4F63-AA8C-8AC14CB5B299}" srcOrd="1" destOrd="0" presId="urn:microsoft.com/office/officeart/2005/8/layout/chevron1"/>
    <dgm:cxn modelId="{57A972E9-8D57-4D52-BAA7-EDD61316F502}" type="presParOf" srcId="{51F622F0-20C5-42F4-B949-1F8CC09046B5}" destId="{1BEFD01B-756A-4C00-BFE9-59ACEEFBC26F}" srcOrd="9" destOrd="0" presId="urn:microsoft.com/office/officeart/2005/8/layout/chevron1"/>
    <dgm:cxn modelId="{3DB2F54B-ECD4-4C6D-8A94-B243C49A423C}" type="presParOf" srcId="{51F622F0-20C5-42F4-B949-1F8CC09046B5}" destId="{3A6663FD-9DEC-4E40-8AC1-4AC83CB93060}" srcOrd="10" destOrd="0" presId="urn:microsoft.com/office/officeart/2005/8/layout/chevron1"/>
    <dgm:cxn modelId="{6F2804BF-10E6-4537-802E-B05681C6AD17}" type="presParOf" srcId="{3A6663FD-9DEC-4E40-8AC1-4AC83CB93060}" destId="{4945FBA5-B568-412C-92A0-AAB242B731A5}" srcOrd="0" destOrd="0" presId="urn:microsoft.com/office/officeart/2005/8/layout/chevron1"/>
    <dgm:cxn modelId="{A71A011C-99E3-447B-B1E9-9F7E0787FA27}" type="presParOf" srcId="{3A6663FD-9DEC-4E40-8AC1-4AC83CB93060}" destId="{09108BC5-7E21-4D4D-BA78-247658512E9A}"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B9746-18BA-4099-87F8-47A009165BF7}">
      <dsp:nvSpPr>
        <dsp:cNvPr id="0" name=""/>
        <dsp:cNvSpPr/>
      </dsp:nvSpPr>
      <dsp:spPr>
        <a:xfrm rot="5400000">
          <a:off x="-180799" y="182474"/>
          <a:ext cx="1205332" cy="843732"/>
        </a:xfrm>
        <a:prstGeom prst="chevron">
          <a:avLst/>
        </a:prstGeom>
        <a:solidFill>
          <a:schemeClr val="accent1">
            <a:alpha val="9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defRPr b="1"/>
          </a:pPr>
          <a:r>
            <a:rPr lang="en-US" sz="800" b="1" kern="1200" dirty="0">
              <a:latin typeface="Aptos Display" panose="020F0302020204030204"/>
            </a:rPr>
            <a:t>Setting </a:t>
          </a:r>
          <a:r>
            <a:rPr lang="en-US" sz="800" b="1" kern="1200" dirty="0" err="1">
              <a:latin typeface="Aptos Display" panose="020F0302020204030204"/>
            </a:rPr>
            <a:t>organisational</a:t>
          </a:r>
          <a:r>
            <a:rPr lang="en-US" sz="800" b="1" kern="1200" dirty="0">
              <a:latin typeface="Aptos Display" panose="020F0302020204030204"/>
            </a:rPr>
            <a:t> goals/values</a:t>
          </a:r>
          <a:endParaRPr lang="en-US" sz="800" b="1" kern="1200" dirty="0"/>
        </a:p>
      </dsp:txBody>
      <dsp:txXfrm rot="-5400000">
        <a:off x="1" y="423540"/>
        <a:ext cx="843732" cy="361600"/>
      </dsp:txXfrm>
    </dsp:sp>
    <dsp:sp modelId="{0DA3E2C5-15F5-4BE3-9E2F-7EEBD1655109}">
      <dsp:nvSpPr>
        <dsp:cNvPr id="0" name=""/>
        <dsp:cNvSpPr/>
      </dsp:nvSpPr>
      <dsp:spPr>
        <a:xfrm rot="5400000">
          <a:off x="3564849" y="-2719442"/>
          <a:ext cx="783465" cy="6225700"/>
        </a:xfrm>
        <a:prstGeom prst="round2SameRect">
          <a:avLst/>
        </a:prstGeom>
        <a:solidFill>
          <a:schemeClr val="lt1">
            <a:alpha val="9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en-US" sz="700" kern="1200" dirty="0">
              <a:latin typeface="Aptos Display" panose="020F0302020204030204"/>
            </a:rPr>
            <a:t>The essential pre-requisite for action</a:t>
          </a:r>
        </a:p>
        <a:p>
          <a:pPr marL="57150" lvl="1" indent="-57150" algn="l" defTabSz="311150">
            <a:lnSpc>
              <a:spcPct val="90000"/>
            </a:lnSpc>
            <a:spcBef>
              <a:spcPct val="0"/>
            </a:spcBef>
            <a:spcAft>
              <a:spcPct val="15000"/>
            </a:spcAft>
            <a:buChar char="•"/>
          </a:pPr>
          <a:r>
            <a:rPr lang="en-US" sz="700" kern="1200" dirty="0">
              <a:latin typeface="Aptos Display" panose="020F0302020204030204"/>
            </a:rPr>
            <a:t>Are they clearly articulated?</a:t>
          </a:r>
          <a:endParaRPr lang="en-US" sz="700" kern="1200" dirty="0"/>
        </a:p>
        <a:p>
          <a:pPr marL="57150" lvl="1" indent="-57150" algn="l" defTabSz="311150">
            <a:lnSpc>
              <a:spcPct val="90000"/>
            </a:lnSpc>
            <a:spcBef>
              <a:spcPct val="0"/>
            </a:spcBef>
            <a:spcAft>
              <a:spcPct val="15000"/>
            </a:spcAft>
            <a:buChar char="•"/>
          </a:pPr>
          <a:r>
            <a:rPr lang="en-US" sz="700" kern="1200" dirty="0">
              <a:latin typeface="Aptos Display" panose="020F0302020204030204"/>
            </a:rPr>
            <a:t>Do they provide a clear justification for action?</a:t>
          </a:r>
          <a:endParaRPr lang="en-US" sz="700" kern="1200" dirty="0"/>
        </a:p>
      </dsp:txBody>
      <dsp:txXfrm rot="-5400000">
        <a:off x="843732" y="39921"/>
        <a:ext cx="6187454" cy="706973"/>
      </dsp:txXfrm>
    </dsp:sp>
    <dsp:sp modelId="{9F44DB28-1C11-480E-9F3A-ED4500FCBA52}">
      <dsp:nvSpPr>
        <dsp:cNvPr id="0" name=""/>
        <dsp:cNvSpPr/>
      </dsp:nvSpPr>
      <dsp:spPr>
        <a:xfrm rot="5400000">
          <a:off x="-180799" y="1271803"/>
          <a:ext cx="1205332" cy="843732"/>
        </a:xfrm>
        <a:prstGeom prst="chevron">
          <a:avLst/>
        </a:prstGeom>
        <a:solidFill>
          <a:schemeClr val="accent1">
            <a:alpha val="90000"/>
            <a:hueOff val="0"/>
            <a:satOff val="0"/>
            <a:lumOff val="0"/>
            <a:alphaOff val="-10000"/>
          </a:schemeClr>
        </a:solidFill>
        <a:ln w="1905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defRPr b="1"/>
          </a:pPr>
          <a:r>
            <a:rPr lang="en-US" sz="800" b="1" kern="1200" dirty="0">
              <a:latin typeface="Aptos Display" panose="020F0302020204030204"/>
            </a:rPr>
            <a:t>Identifying needs and capacity</a:t>
          </a:r>
          <a:endParaRPr lang="en-US" sz="800" b="1" kern="1200" dirty="0"/>
        </a:p>
      </dsp:txBody>
      <dsp:txXfrm rot="-5400000">
        <a:off x="1" y="1512869"/>
        <a:ext cx="843732" cy="361600"/>
      </dsp:txXfrm>
    </dsp:sp>
    <dsp:sp modelId="{63465B91-7462-4F58-93E6-D3C982206439}">
      <dsp:nvSpPr>
        <dsp:cNvPr id="0" name=""/>
        <dsp:cNvSpPr/>
      </dsp:nvSpPr>
      <dsp:spPr>
        <a:xfrm rot="5400000">
          <a:off x="3564849" y="-1630113"/>
          <a:ext cx="783465" cy="6225700"/>
        </a:xfrm>
        <a:prstGeom prst="round2SameRect">
          <a:avLst/>
        </a:prstGeom>
        <a:solidFill>
          <a:schemeClr val="lt1">
            <a:alpha val="90000"/>
            <a:hueOff val="0"/>
            <a:satOff val="0"/>
            <a:lumOff val="0"/>
            <a:alphaOff val="0"/>
          </a:schemeClr>
        </a:solidFill>
        <a:ln w="1905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en-US" sz="700" kern="1200" dirty="0">
              <a:latin typeface="Aptos Display" panose="020F0302020204030204"/>
            </a:rPr>
            <a:t>Developing the case for action</a:t>
          </a:r>
          <a:endParaRPr lang="en-US" sz="700" kern="1200" dirty="0"/>
        </a:p>
        <a:p>
          <a:pPr marL="57150" lvl="1" indent="-57150" algn="l" defTabSz="311150" rtl="0">
            <a:lnSpc>
              <a:spcPct val="90000"/>
            </a:lnSpc>
            <a:spcBef>
              <a:spcPct val="0"/>
            </a:spcBef>
            <a:spcAft>
              <a:spcPct val="15000"/>
            </a:spcAft>
            <a:buChar char="•"/>
          </a:pPr>
          <a:r>
            <a:rPr lang="en-US" sz="700" kern="1200" dirty="0">
              <a:latin typeface="Aptos Display" panose="020F0302020204030204"/>
            </a:rPr>
            <a:t>What is the council trying to achieve and how does this relate to corporate policy and council powers?</a:t>
          </a:r>
        </a:p>
        <a:p>
          <a:pPr marL="57150" lvl="1" indent="-57150" algn="l" defTabSz="311150" rtl="0">
            <a:lnSpc>
              <a:spcPct val="90000"/>
            </a:lnSpc>
            <a:spcBef>
              <a:spcPct val="0"/>
            </a:spcBef>
            <a:spcAft>
              <a:spcPct val="15000"/>
            </a:spcAft>
            <a:buChar char="•"/>
          </a:pPr>
          <a:r>
            <a:rPr lang="en-US" sz="700" kern="1200" dirty="0">
              <a:latin typeface="Aptos Display" panose="020F0302020204030204"/>
            </a:rPr>
            <a:t>Who best understands the needs of the system - what are the views of service users, citizens, VCSEs? Do you know what they want?</a:t>
          </a:r>
        </a:p>
        <a:p>
          <a:pPr marL="57150" lvl="1" indent="-57150" algn="l" defTabSz="311150">
            <a:lnSpc>
              <a:spcPct val="90000"/>
            </a:lnSpc>
            <a:spcBef>
              <a:spcPct val="0"/>
            </a:spcBef>
            <a:spcAft>
              <a:spcPct val="15000"/>
            </a:spcAft>
            <a:buChar char="•"/>
          </a:pPr>
          <a:r>
            <a:rPr lang="en-US" sz="700" kern="1200" dirty="0">
              <a:latin typeface="Aptos Display" panose="020F0302020204030204"/>
            </a:rPr>
            <a:t>What is the potential social, economic, environmental value that could be delivered through this intervention?</a:t>
          </a:r>
        </a:p>
        <a:p>
          <a:pPr marL="57150" lvl="1" indent="-57150" algn="l" defTabSz="311150" rtl="0">
            <a:lnSpc>
              <a:spcPct val="90000"/>
            </a:lnSpc>
            <a:spcBef>
              <a:spcPct val="0"/>
            </a:spcBef>
            <a:spcAft>
              <a:spcPct val="15000"/>
            </a:spcAft>
            <a:buChar char="•"/>
          </a:pPr>
          <a:r>
            <a:rPr lang="en-US" sz="700" kern="1200" dirty="0">
              <a:latin typeface="Aptos Display" panose="020F0302020204030204"/>
            </a:rPr>
            <a:t>What are the system and market conditions?  Is there an opportunity to stimulate new capacities/delivery models?</a:t>
          </a:r>
        </a:p>
      </dsp:txBody>
      <dsp:txXfrm rot="-5400000">
        <a:off x="843732" y="1129250"/>
        <a:ext cx="6187454" cy="706973"/>
      </dsp:txXfrm>
    </dsp:sp>
    <dsp:sp modelId="{CC644491-F6EF-444C-AF65-9361ADB6BEE6}">
      <dsp:nvSpPr>
        <dsp:cNvPr id="0" name=""/>
        <dsp:cNvSpPr/>
      </dsp:nvSpPr>
      <dsp:spPr>
        <a:xfrm rot="5400000">
          <a:off x="-180799" y="2361132"/>
          <a:ext cx="1205332" cy="843732"/>
        </a:xfrm>
        <a:prstGeom prst="chevron">
          <a:avLst/>
        </a:prstGeom>
        <a:solidFill>
          <a:schemeClr val="accent1">
            <a:alpha val="90000"/>
            <a:hueOff val="0"/>
            <a:satOff val="0"/>
            <a:lumOff val="0"/>
            <a:alphaOff val="-20000"/>
          </a:schemeClr>
        </a:solidFill>
        <a:ln w="1905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defRPr b="1"/>
          </a:pPr>
          <a:r>
            <a:rPr lang="en-US" sz="800" b="1" kern="1200" dirty="0">
              <a:latin typeface="Aptos Display" panose="020F0302020204030204"/>
            </a:rPr>
            <a:t>Selecting the approach/method</a:t>
          </a:r>
        </a:p>
      </dsp:txBody>
      <dsp:txXfrm rot="-5400000">
        <a:off x="1" y="2602198"/>
        <a:ext cx="843732" cy="361600"/>
      </dsp:txXfrm>
    </dsp:sp>
    <dsp:sp modelId="{A04E6DC3-1105-4471-B406-768A6AE85C94}">
      <dsp:nvSpPr>
        <dsp:cNvPr id="0" name=""/>
        <dsp:cNvSpPr/>
      </dsp:nvSpPr>
      <dsp:spPr>
        <a:xfrm rot="5400000">
          <a:off x="3564849" y="-540784"/>
          <a:ext cx="783465" cy="6225700"/>
        </a:xfrm>
        <a:prstGeom prst="round2SameRect">
          <a:avLst/>
        </a:prstGeom>
        <a:solidFill>
          <a:schemeClr val="lt1">
            <a:alpha val="90000"/>
            <a:hueOff val="0"/>
            <a:satOff val="0"/>
            <a:lumOff val="0"/>
            <a:alphaOff val="0"/>
          </a:schemeClr>
        </a:solidFill>
        <a:ln w="1905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en-US" sz="700" kern="1200" dirty="0">
              <a:latin typeface="Aptos Display" panose="020F0302020204030204"/>
            </a:rPr>
            <a:t>Deciding how to best achieve the objectives from the ranges of tools/approaches/powers available</a:t>
          </a:r>
        </a:p>
        <a:p>
          <a:pPr marL="57150" lvl="1" indent="-57150" algn="l" defTabSz="311150">
            <a:lnSpc>
              <a:spcPct val="90000"/>
            </a:lnSpc>
            <a:spcBef>
              <a:spcPct val="0"/>
            </a:spcBef>
            <a:spcAft>
              <a:spcPct val="15000"/>
            </a:spcAft>
            <a:buChar char="•"/>
          </a:pPr>
          <a:r>
            <a:rPr lang="en-US" sz="700" kern="1200" dirty="0">
              <a:latin typeface="Aptos Display" panose="020F0302020204030204"/>
            </a:rPr>
            <a:t>Is there a functioning market which can achieve the aims?</a:t>
          </a:r>
        </a:p>
        <a:p>
          <a:pPr marL="57150" lvl="1" indent="-57150" algn="l" defTabSz="311150">
            <a:lnSpc>
              <a:spcPct val="90000"/>
            </a:lnSpc>
            <a:spcBef>
              <a:spcPct val="0"/>
            </a:spcBef>
            <a:spcAft>
              <a:spcPct val="15000"/>
            </a:spcAft>
            <a:buChar char="•"/>
          </a:pPr>
          <a:r>
            <a:rPr lang="en-US" sz="700" kern="1200" dirty="0">
              <a:latin typeface="Aptos Display" panose="020F0302020204030204"/>
            </a:rPr>
            <a:t>Is there a need to stimulate new options?</a:t>
          </a:r>
        </a:p>
        <a:p>
          <a:pPr marL="57150" lvl="1" indent="-57150" algn="l" defTabSz="311150">
            <a:lnSpc>
              <a:spcPct val="90000"/>
            </a:lnSpc>
            <a:spcBef>
              <a:spcPct val="0"/>
            </a:spcBef>
            <a:spcAft>
              <a:spcPct val="15000"/>
            </a:spcAft>
            <a:buChar char="•"/>
          </a:pPr>
          <a:r>
            <a:rPr lang="en-US" sz="700" kern="1200" dirty="0">
              <a:latin typeface="Aptos Display" panose="020F0302020204030204"/>
            </a:rPr>
            <a:t>What form of subsidy will best achieve the aims?</a:t>
          </a:r>
        </a:p>
        <a:p>
          <a:pPr marL="57150" lvl="1" indent="-57150" algn="l" defTabSz="311150">
            <a:lnSpc>
              <a:spcPct val="90000"/>
            </a:lnSpc>
            <a:spcBef>
              <a:spcPct val="0"/>
            </a:spcBef>
            <a:spcAft>
              <a:spcPct val="15000"/>
            </a:spcAft>
            <a:buChar char="•"/>
          </a:pPr>
          <a:r>
            <a:rPr lang="en-US" sz="700" kern="1200" dirty="0">
              <a:latin typeface="Aptos Display" panose="020F0302020204030204"/>
            </a:rPr>
            <a:t>What relational qualities will best ensure ongoing delivery of benefit and value for money?</a:t>
          </a:r>
        </a:p>
      </dsp:txBody>
      <dsp:txXfrm rot="-5400000">
        <a:off x="843732" y="2218579"/>
        <a:ext cx="6187454" cy="706973"/>
      </dsp:txXfrm>
    </dsp:sp>
    <dsp:sp modelId="{56C6753A-9A9B-43CE-B416-A7E1842725C9}">
      <dsp:nvSpPr>
        <dsp:cNvPr id="0" name=""/>
        <dsp:cNvSpPr/>
      </dsp:nvSpPr>
      <dsp:spPr>
        <a:xfrm rot="5400000">
          <a:off x="-180799" y="3450461"/>
          <a:ext cx="1205332" cy="843732"/>
        </a:xfrm>
        <a:prstGeom prst="chevron">
          <a:avLst/>
        </a:prstGeom>
        <a:solidFill>
          <a:schemeClr val="accent1">
            <a:alpha val="90000"/>
            <a:hueOff val="0"/>
            <a:satOff val="0"/>
            <a:lumOff val="0"/>
            <a:alphaOff val="-30000"/>
          </a:schemeClr>
        </a:solidFill>
        <a:ln w="1905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defRPr b="1"/>
          </a:pPr>
          <a:r>
            <a:rPr lang="en-US" sz="800" b="1" kern="1200" dirty="0">
              <a:latin typeface="Aptos Display" panose="020F0302020204030204"/>
            </a:rPr>
            <a:t>Designing a fair objective assessment</a:t>
          </a:r>
        </a:p>
      </dsp:txBody>
      <dsp:txXfrm rot="-5400000">
        <a:off x="1" y="3691527"/>
        <a:ext cx="843732" cy="361600"/>
      </dsp:txXfrm>
    </dsp:sp>
    <dsp:sp modelId="{364C76DE-94E6-43E0-9DC3-D26AB4EA232F}">
      <dsp:nvSpPr>
        <dsp:cNvPr id="0" name=""/>
        <dsp:cNvSpPr/>
      </dsp:nvSpPr>
      <dsp:spPr>
        <a:xfrm rot="5400000">
          <a:off x="3564849" y="548544"/>
          <a:ext cx="783465" cy="6225700"/>
        </a:xfrm>
        <a:prstGeom prst="round2SameRect">
          <a:avLst/>
        </a:prstGeom>
        <a:solidFill>
          <a:schemeClr val="lt1">
            <a:alpha val="90000"/>
            <a:hueOff val="0"/>
            <a:satOff val="0"/>
            <a:lumOff val="0"/>
            <a:alphaOff val="0"/>
          </a:schemeClr>
        </a:solidFill>
        <a:ln w="1905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en-US" sz="700" kern="1200" dirty="0">
              <a:latin typeface="Aptos Display" panose="020F0302020204030204"/>
            </a:rPr>
            <a:t>Ensuring that assessment and award criteria encourage the right relationships/ </a:t>
          </a:r>
          <a:r>
            <a:rPr lang="en-US" sz="700" kern="1200" dirty="0" err="1">
              <a:latin typeface="Aptos Display" panose="020F0302020204030204"/>
            </a:rPr>
            <a:t>behaviours</a:t>
          </a:r>
          <a:r>
            <a:rPr lang="en-US" sz="700" kern="1200" dirty="0">
              <a:latin typeface="Aptos Display" panose="020F0302020204030204"/>
            </a:rPr>
            <a:t> and deliver the right value</a:t>
          </a:r>
        </a:p>
        <a:p>
          <a:pPr marL="57150" lvl="1" indent="-57150" algn="l" defTabSz="311150" rtl="0">
            <a:lnSpc>
              <a:spcPct val="90000"/>
            </a:lnSpc>
            <a:spcBef>
              <a:spcPct val="0"/>
            </a:spcBef>
            <a:spcAft>
              <a:spcPct val="15000"/>
            </a:spcAft>
            <a:buChar char="•"/>
          </a:pPr>
          <a:r>
            <a:rPr lang="en-US" sz="700" kern="1200" dirty="0">
              <a:latin typeface="Calibri"/>
              <a:ea typeface="Calibri"/>
              <a:cs typeface="Calibri"/>
            </a:rPr>
            <a:t>Can social and environmental goals be built into the contract specification and award criteria?</a:t>
          </a:r>
        </a:p>
        <a:p>
          <a:pPr marL="57150" lvl="1" indent="-57150" algn="l" defTabSz="311150">
            <a:lnSpc>
              <a:spcPct val="90000"/>
            </a:lnSpc>
            <a:spcBef>
              <a:spcPct val="0"/>
            </a:spcBef>
            <a:spcAft>
              <a:spcPct val="15000"/>
            </a:spcAft>
            <a:buChar char="•"/>
          </a:pPr>
          <a:r>
            <a:rPr lang="en-US" sz="700" kern="1200" dirty="0">
              <a:latin typeface="Aptos Display" panose="020F0302020204030204"/>
            </a:rPr>
            <a:t>How can the contract/governance be structured to create conditions for aligned purpose and cooperation rather than adversarial zero-sum relationships?</a:t>
          </a:r>
          <a:endParaRPr lang="en-US" sz="700" kern="1200" dirty="0"/>
        </a:p>
        <a:p>
          <a:pPr marL="57150" lvl="1" indent="-57150" algn="l" defTabSz="311150">
            <a:lnSpc>
              <a:spcPct val="90000"/>
            </a:lnSpc>
            <a:spcBef>
              <a:spcPct val="0"/>
            </a:spcBef>
            <a:spcAft>
              <a:spcPct val="15000"/>
            </a:spcAft>
            <a:buChar char="•"/>
          </a:pPr>
          <a:r>
            <a:rPr lang="en-US" sz="700" kern="1200" dirty="0">
              <a:latin typeface="Aptos Display" panose="020F0302020204030204"/>
            </a:rPr>
            <a:t>How will </a:t>
          </a:r>
          <a:r>
            <a:rPr lang="en-US" sz="700" kern="1200" dirty="0" err="1">
              <a:latin typeface="Aptos Display" panose="020F0302020204030204"/>
            </a:rPr>
            <a:t>behaviours</a:t>
          </a:r>
          <a:r>
            <a:rPr lang="en-US" sz="700" kern="1200" dirty="0">
              <a:latin typeface="Aptos Display" panose="020F0302020204030204"/>
            </a:rPr>
            <a:t>, values, and principles of positive working relationships be assessed and be built into the agreement?</a:t>
          </a:r>
        </a:p>
        <a:p>
          <a:pPr marL="57150" lvl="1" indent="-57150" algn="l" defTabSz="311150">
            <a:lnSpc>
              <a:spcPct val="90000"/>
            </a:lnSpc>
            <a:spcBef>
              <a:spcPct val="0"/>
            </a:spcBef>
            <a:spcAft>
              <a:spcPct val="15000"/>
            </a:spcAft>
            <a:buChar char="•"/>
          </a:pPr>
          <a:r>
            <a:rPr lang="en-US" sz="700" kern="1200" dirty="0">
              <a:latin typeface="Aptos Display" panose="020F0302020204030204"/>
            </a:rPr>
            <a:t>Will the arrangement need to evolve as system dynamics and opportunities change? </a:t>
          </a:r>
        </a:p>
        <a:p>
          <a:pPr marL="57150" lvl="1" indent="-57150" algn="l" defTabSz="311150">
            <a:lnSpc>
              <a:spcPct val="90000"/>
            </a:lnSpc>
            <a:spcBef>
              <a:spcPct val="0"/>
            </a:spcBef>
            <a:spcAft>
              <a:spcPct val="15000"/>
            </a:spcAft>
            <a:buChar char="•"/>
          </a:pPr>
          <a:r>
            <a:rPr lang="en-US" sz="700" kern="1200" dirty="0">
              <a:latin typeface="Calibri"/>
              <a:ea typeface="Calibri"/>
              <a:cs typeface="Calibri"/>
            </a:rPr>
            <a:t>What governance will steward the overarching vision?</a:t>
          </a:r>
          <a:endParaRPr lang="en-US" sz="700" kern="1200" dirty="0">
            <a:latin typeface="Aptos Display" panose="020F0302020204030204"/>
          </a:endParaRPr>
        </a:p>
      </dsp:txBody>
      <dsp:txXfrm rot="-5400000">
        <a:off x="843732" y="3307907"/>
        <a:ext cx="6187454" cy="706973"/>
      </dsp:txXfrm>
    </dsp:sp>
    <dsp:sp modelId="{D9C14E45-0E73-4210-93A4-C633A7E3CC7F}">
      <dsp:nvSpPr>
        <dsp:cNvPr id="0" name=""/>
        <dsp:cNvSpPr/>
      </dsp:nvSpPr>
      <dsp:spPr>
        <a:xfrm rot="5400000">
          <a:off x="-180799" y="4539791"/>
          <a:ext cx="1205332" cy="843732"/>
        </a:xfrm>
        <a:prstGeom prst="chevron">
          <a:avLst/>
        </a:prstGeom>
        <a:solidFill>
          <a:schemeClr val="accent1">
            <a:alpha val="90000"/>
            <a:hueOff val="0"/>
            <a:satOff val="0"/>
            <a:lumOff val="0"/>
            <a:alphaOff val="-40000"/>
          </a:schemeClr>
        </a:solidFill>
        <a:ln w="1905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defRPr b="1"/>
          </a:pPr>
          <a:r>
            <a:rPr lang="en-US" sz="800" b="1" kern="1200" dirty="0">
              <a:latin typeface="Aptos Display" panose="020F0302020204030204"/>
            </a:rPr>
            <a:t>Delivering in partnership and monitoring impact</a:t>
          </a:r>
        </a:p>
      </dsp:txBody>
      <dsp:txXfrm rot="-5400000">
        <a:off x="1" y="4780857"/>
        <a:ext cx="843732" cy="361600"/>
      </dsp:txXfrm>
    </dsp:sp>
    <dsp:sp modelId="{01FCDD06-2B26-4E2A-8CE1-EA955E58E024}">
      <dsp:nvSpPr>
        <dsp:cNvPr id="0" name=""/>
        <dsp:cNvSpPr/>
      </dsp:nvSpPr>
      <dsp:spPr>
        <a:xfrm rot="5400000">
          <a:off x="3564849" y="1637873"/>
          <a:ext cx="783465" cy="6225700"/>
        </a:xfrm>
        <a:prstGeom prst="round2SameRect">
          <a:avLst/>
        </a:prstGeom>
        <a:solidFill>
          <a:schemeClr val="lt1">
            <a:alpha val="90000"/>
            <a:hueOff val="0"/>
            <a:satOff val="0"/>
            <a:lumOff val="0"/>
            <a:alphaOff val="0"/>
          </a:schemeClr>
        </a:solidFill>
        <a:ln w="1905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en-US" sz="700" kern="1200" dirty="0">
              <a:latin typeface="Aptos Display" panose="020F0302020204030204"/>
            </a:rPr>
            <a:t>Ensuring that contract/project monitoring </a:t>
          </a:r>
          <a:r>
            <a:rPr lang="en-US" sz="700" kern="1200" dirty="0" err="1">
              <a:latin typeface="Aptos Display" panose="020F0302020204030204"/>
            </a:rPr>
            <a:t>incentivises</a:t>
          </a:r>
          <a:r>
            <a:rPr lang="en-US" sz="700" kern="1200" dirty="0">
              <a:latin typeface="Aptos Display" panose="020F0302020204030204"/>
            </a:rPr>
            <a:t> learning and adaptation</a:t>
          </a:r>
        </a:p>
        <a:p>
          <a:pPr marL="57150" lvl="1" indent="-57150" algn="l" defTabSz="311150">
            <a:lnSpc>
              <a:spcPct val="90000"/>
            </a:lnSpc>
            <a:spcBef>
              <a:spcPct val="0"/>
            </a:spcBef>
            <a:spcAft>
              <a:spcPct val="15000"/>
            </a:spcAft>
            <a:buChar char="•"/>
          </a:pPr>
          <a:r>
            <a:rPr lang="en-US" sz="700" kern="1200" dirty="0">
              <a:latin typeface="Calibri"/>
              <a:ea typeface="Calibri"/>
              <a:cs typeface="Calibri"/>
            </a:rPr>
            <a:t>Is there clear alignment of purpose between </a:t>
          </a:r>
          <a:r>
            <a:rPr lang="en-US" sz="700" kern="1200" dirty="0">
              <a:latin typeface="Aptos Display" panose="020F0302020204030204"/>
            </a:rPr>
            <a:t>different parts of the system?</a:t>
          </a:r>
        </a:p>
        <a:p>
          <a:pPr marL="57150" lvl="1" indent="-57150" algn="l" defTabSz="311150">
            <a:lnSpc>
              <a:spcPct val="90000"/>
            </a:lnSpc>
            <a:spcBef>
              <a:spcPct val="0"/>
            </a:spcBef>
            <a:spcAft>
              <a:spcPct val="15000"/>
            </a:spcAft>
            <a:buChar char="•"/>
          </a:pPr>
          <a:r>
            <a:rPr lang="en-US" sz="700" kern="1200" dirty="0">
              <a:latin typeface="Aptos Display" panose="020F0302020204030204"/>
            </a:rPr>
            <a:t>How have we </a:t>
          </a:r>
          <a:r>
            <a:rPr lang="en-US" sz="700" kern="1200" dirty="0" err="1">
              <a:latin typeface="Aptos Display" panose="020F0302020204030204"/>
            </a:rPr>
            <a:t>incentivised</a:t>
          </a:r>
          <a:r>
            <a:rPr lang="en-US" sz="700" kern="1200" dirty="0">
              <a:latin typeface="Aptos Display" panose="020F0302020204030204"/>
            </a:rPr>
            <a:t> providers to transparently share what is actually happening – positive and negative? </a:t>
          </a:r>
          <a:endParaRPr lang="en-US" sz="700" kern="1200" dirty="0"/>
        </a:p>
        <a:p>
          <a:pPr marL="57150" lvl="1" indent="-57150" algn="l" defTabSz="311150">
            <a:lnSpc>
              <a:spcPct val="90000"/>
            </a:lnSpc>
            <a:spcBef>
              <a:spcPct val="0"/>
            </a:spcBef>
            <a:spcAft>
              <a:spcPct val="15000"/>
            </a:spcAft>
            <a:buChar char="•"/>
          </a:pPr>
          <a:r>
            <a:rPr lang="en-US" sz="700" kern="1200" dirty="0">
              <a:latin typeface="Aptos Display" panose="020F0302020204030204"/>
            </a:rPr>
            <a:t>Where does intelligence about the system sit? What perspectives should be included?</a:t>
          </a:r>
        </a:p>
        <a:p>
          <a:pPr marL="57150" lvl="1" indent="-57150" algn="l" defTabSz="311150">
            <a:lnSpc>
              <a:spcPct val="90000"/>
            </a:lnSpc>
            <a:spcBef>
              <a:spcPct val="0"/>
            </a:spcBef>
            <a:spcAft>
              <a:spcPct val="15000"/>
            </a:spcAft>
            <a:buChar char="•"/>
          </a:pPr>
          <a:r>
            <a:rPr lang="en-US" sz="700" kern="1200" dirty="0">
              <a:latin typeface="Aptos Display" panose="020F0302020204030204"/>
            </a:rPr>
            <a:t>Have all parties done what they said they would?</a:t>
          </a:r>
          <a:endParaRPr lang="en-US" sz="700" kern="1200" dirty="0"/>
        </a:p>
        <a:p>
          <a:pPr marL="57150" lvl="1" indent="-57150" algn="l" defTabSz="311150">
            <a:lnSpc>
              <a:spcPct val="90000"/>
            </a:lnSpc>
            <a:spcBef>
              <a:spcPct val="0"/>
            </a:spcBef>
            <a:spcAft>
              <a:spcPct val="15000"/>
            </a:spcAft>
            <a:buChar char="•"/>
          </a:pPr>
          <a:r>
            <a:rPr lang="en-US" sz="700" kern="1200" dirty="0">
              <a:latin typeface="Aptos Display" panose="020F0302020204030204"/>
            </a:rPr>
            <a:t>How should underperformance be addressed?</a:t>
          </a:r>
        </a:p>
      </dsp:txBody>
      <dsp:txXfrm rot="-5400000">
        <a:off x="843732" y="4397236"/>
        <a:ext cx="6187454" cy="706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1E819-F6F0-4F59-9DA1-9C2E1CA0AE0B}">
      <dsp:nvSpPr>
        <dsp:cNvPr id="0" name=""/>
        <dsp:cNvSpPr/>
      </dsp:nvSpPr>
      <dsp:spPr>
        <a:xfrm>
          <a:off x="3518" y="847199"/>
          <a:ext cx="1237318" cy="432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US" sz="800" kern="1200" dirty="0">
              <a:latin typeface="Aptos Display" panose="020F0302020204030204"/>
            </a:rPr>
            <a:t>Framework Purpose and Directionality</a:t>
          </a:r>
        </a:p>
      </dsp:txBody>
      <dsp:txXfrm>
        <a:off x="219518" y="847199"/>
        <a:ext cx="805318" cy="432000"/>
      </dsp:txXfrm>
    </dsp:sp>
    <dsp:sp modelId="{475AD0F6-B868-41C1-8D30-4A19D228C7D5}">
      <dsp:nvSpPr>
        <dsp:cNvPr id="0" name=""/>
        <dsp:cNvSpPr/>
      </dsp:nvSpPr>
      <dsp:spPr>
        <a:xfrm>
          <a:off x="3518" y="1333199"/>
          <a:ext cx="989854" cy="212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rtl="0">
            <a:lnSpc>
              <a:spcPct val="90000"/>
            </a:lnSpc>
            <a:spcBef>
              <a:spcPct val="0"/>
            </a:spcBef>
            <a:spcAft>
              <a:spcPct val="15000"/>
            </a:spcAft>
            <a:buChar char="•"/>
          </a:pPr>
          <a:r>
            <a:rPr lang="en-US" sz="800" kern="1200" dirty="0">
              <a:latin typeface="Aptos"/>
            </a:rPr>
            <a:t>Enabling purchasing and investment toward the common good:</a:t>
          </a:r>
        </a:p>
        <a:p>
          <a:pPr marL="114300" lvl="2" indent="-57150" algn="l" defTabSz="355600" rtl="0">
            <a:lnSpc>
              <a:spcPct val="90000"/>
            </a:lnSpc>
            <a:spcBef>
              <a:spcPct val="0"/>
            </a:spcBef>
            <a:spcAft>
              <a:spcPct val="15000"/>
            </a:spcAft>
            <a:buChar char="•"/>
          </a:pPr>
          <a:r>
            <a:rPr lang="en-US" sz="800" kern="1200" dirty="0">
              <a:solidFill>
                <a:srgbClr val="000000"/>
              </a:solidFill>
              <a:latin typeface="Aptos"/>
            </a:rPr>
            <a:t>Long term social, environmental, economic  outcomes </a:t>
          </a:r>
          <a:endParaRPr lang="en-US" sz="800" kern="1200" dirty="0"/>
        </a:p>
        <a:p>
          <a:pPr marL="114300" lvl="2" indent="-57150" algn="l" defTabSz="355600" rtl="0">
            <a:lnSpc>
              <a:spcPct val="90000"/>
            </a:lnSpc>
            <a:spcBef>
              <a:spcPct val="0"/>
            </a:spcBef>
            <a:spcAft>
              <a:spcPct val="15000"/>
            </a:spcAft>
            <a:buChar char="•"/>
          </a:pPr>
          <a:r>
            <a:rPr lang="en-US" sz="800" kern="1200" dirty="0">
              <a:latin typeface="Aptos"/>
            </a:rPr>
            <a:t>E.g. doughnut economics (Raworth), Public Value/Common Good (Mazzucato)</a:t>
          </a:r>
        </a:p>
      </dsp:txBody>
      <dsp:txXfrm>
        <a:off x="3518" y="1333199"/>
        <a:ext cx="989854" cy="2126250"/>
      </dsp:txXfrm>
    </dsp:sp>
    <dsp:sp modelId="{E6E7994C-D99F-4C2B-8ABD-CF90761827CF}">
      <dsp:nvSpPr>
        <dsp:cNvPr id="0" name=""/>
        <dsp:cNvSpPr/>
      </dsp:nvSpPr>
      <dsp:spPr>
        <a:xfrm>
          <a:off x="1024836" y="847199"/>
          <a:ext cx="1237318" cy="432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l" defTabSz="355600" rtl="0">
            <a:lnSpc>
              <a:spcPct val="90000"/>
            </a:lnSpc>
            <a:spcBef>
              <a:spcPct val="0"/>
            </a:spcBef>
            <a:spcAft>
              <a:spcPct val="35000"/>
            </a:spcAft>
            <a:buNone/>
          </a:pPr>
          <a:r>
            <a:rPr lang="en-US" sz="800" kern="1200" dirty="0">
              <a:latin typeface="Aptos"/>
            </a:rPr>
            <a:t>Pre-selection process</a:t>
          </a:r>
        </a:p>
      </dsp:txBody>
      <dsp:txXfrm>
        <a:off x="1240836" y="847199"/>
        <a:ext cx="805318" cy="432000"/>
      </dsp:txXfrm>
    </dsp:sp>
    <dsp:sp modelId="{75963DD1-6563-4329-9CA4-E830E44E7C24}">
      <dsp:nvSpPr>
        <dsp:cNvPr id="0" name=""/>
        <dsp:cNvSpPr/>
      </dsp:nvSpPr>
      <dsp:spPr>
        <a:xfrm>
          <a:off x="1024836" y="1333199"/>
          <a:ext cx="989854" cy="212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rtl="0">
            <a:lnSpc>
              <a:spcPct val="90000"/>
            </a:lnSpc>
            <a:spcBef>
              <a:spcPct val="0"/>
            </a:spcBef>
            <a:spcAft>
              <a:spcPct val="15000"/>
            </a:spcAft>
            <a:buChar char="•"/>
          </a:pPr>
          <a:r>
            <a:rPr lang="en-US" sz="800" kern="1200" dirty="0">
              <a:latin typeface="Aptos Display" panose="020F0302020204030204"/>
            </a:rPr>
            <a:t>Suppliers required to demonstrate commitment to: </a:t>
          </a:r>
        </a:p>
        <a:p>
          <a:pPr marL="114300" lvl="2" indent="-57150" algn="l" defTabSz="355600" rtl="0">
            <a:lnSpc>
              <a:spcPct val="90000"/>
            </a:lnSpc>
            <a:spcBef>
              <a:spcPct val="0"/>
            </a:spcBef>
            <a:spcAft>
              <a:spcPct val="15000"/>
            </a:spcAft>
            <a:buChar char="•"/>
          </a:pPr>
          <a:r>
            <a:rPr lang="en-US" sz="800" kern="1200" dirty="0">
              <a:solidFill>
                <a:srgbClr val="000000"/>
              </a:solidFill>
              <a:latin typeface="Aptos"/>
            </a:rPr>
            <a:t>Common good</a:t>
          </a:r>
          <a:r>
            <a:rPr lang="en-US" sz="800" kern="1200" dirty="0">
              <a:latin typeface="Aptos"/>
            </a:rPr>
            <a:t> over private gain</a:t>
          </a:r>
          <a:endParaRPr lang="en-US" sz="800" kern="1200" dirty="0"/>
        </a:p>
        <a:p>
          <a:pPr marL="114300" lvl="2" indent="-57150" algn="l" defTabSz="355600" rtl="0">
            <a:lnSpc>
              <a:spcPct val="90000"/>
            </a:lnSpc>
            <a:spcBef>
              <a:spcPct val="0"/>
            </a:spcBef>
            <a:spcAft>
              <a:spcPct val="15000"/>
            </a:spcAft>
            <a:buChar char="•"/>
          </a:pPr>
          <a:r>
            <a:rPr lang="en-US" sz="800" kern="1200" dirty="0">
              <a:solidFill>
                <a:srgbClr val="000000"/>
              </a:solidFill>
              <a:latin typeface="Aptos"/>
            </a:rPr>
            <a:t>Ethical working </a:t>
          </a:r>
          <a:r>
            <a:rPr lang="en-US" sz="800" kern="1200" dirty="0">
              <a:latin typeface="Aptos"/>
            </a:rPr>
            <a:t>practices</a:t>
          </a:r>
        </a:p>
        <a:p>
          <a:pPr marL="114300" lvl="2" indent="-57150" algn="l" defTabSz="355600">
            <a:lnSpc>
              <a:spcPct val="90000"/>
            </a:lnSpc>
            <a:spcBef>
              <a:spcPct val="0"/>
            </a:spcBef>
            <a:spcAft>
              <a:spcPct val="15000"/>
            </a:spcAft>
            <a:buChar char="•"/>
          </a:pPr>
          <a:r>
            <a:rPr lang="en-US" sz="800" kern="1200" dirty="0">
              <a:solidFill>
                <a:srgbClr val="000000"/>
              </a:solidFill>
              <a:latin typeface="Aptos"/>
            </a:rPr>
            <a:t>Co-creation and participation</a:t>
          </a:r>
          <a:endParaRPr lang="en-US" sz="800" kern="1200" dirty="0"/>
        </a:p>
        <a:p>
          <a:pPr marL="114300" lvl="2" indent="-57150" algn="l" defTabSz="355600">
            <a:lnSpc>
              <a:spcPct val="90000"/>
            </a:lnSpc>
            <a:spcBef>
              <a:spcPct val="0"/>
            </a:spcBef>
            <a:spcAft>
              <a:spcPct val="15000"/>
            </a:spcAft>
            <a:buChar char="•"/>
          </a:pPr>
          <a:r>
            <a:rPr lang="en-US" sz="800" kern="1200" dirty="0">
              <a:solidFill>
                <a:srgbClr val="000000"/>
              </a:solidFill>
              <a:latin typeface="Aptos"/>
            </a:rPr>
            <a:t>Multistakeholder collaboration</a:t>
          </a:r>
          <a:endParaRPr lang="en-US" sz="800" kern="1200" dirty="0">
            <a:latin typeface="Aptos"/>
          </a:endParaRPr>
        </a:p>
        <a:p>
          <a:pPr marL="114300" lvl="2" indent="-57150" algn="l" defTabSz="355600">
            <a:lnSpc>
              <a:spcPct val="90000"/>
            </a:lnSpc>
            <a:spcBef>
              <a:spcPct val="0"/>
            </a:spcBef>
            <a:spcAft>
              <a:spcPct val="15000"/>
            </a:spcAft>
            <a:buChar char="•"/>
          </a:pPr>
          <a:r>
            <a:rPr lang="en-US" sz="800" kern="1200" dirty="0">
              <a:solidFill>
                <a:srgbClr val="000000"/>
              </a:solidFill>
              <a:latin typeface="Aptos"/>
            </a:rPr>
            <a:t>Reward sharing, learning, and knowledge sharing</a:t>
          </a:r>
          <a:endParaRPr lang="en-US" sz="800" kern="1200" dirty="0">
            <a:latin typeface="Aptos"/>
          </a:endParaRPr>
        </a:p>
        <a:p>
          <a:pPr marL="114300" lvl="2" indent="-57150" algn="l" defTabSz="355600" rtl="0">
            <a:lnSpc>
              <a:spcPct val="90000"/>
            </a:lnSpc>
            <a:spcBef>
              <a:spcPct val="0"/>
            </a:spcBef>
            <a:spcAft>
              <a:spcPct val="15000"/>
            </a:spcAft>
            <a:buChar char="•"/>
          </a:pPr>
          <a:r>
            <a:rPr lang="en-US" sz="800" kern="1200" dirty="0">
              <a:solidFill>
                <a:srgbClr val="000000"/>
              </a:solidFill>
              <a:latin typeface="Aptos"/>
            </a:rPr>
            <a:t>Transparency and accountability – willingness to work 'open book'</a:t>
          </a:r>
          <a:endParaRPr lang="en-US" sz="800" kern="1200" dirty="0">
            <a:latin typeface="Aptos"/>
          </a:endParaRPr>
        </a:p>
      </dsp:txBody>
      <dsp:txXfrm>
        <a:off x="1024836" y="1333199"/>
        <a:ext cx="989854" cy="2126250"/>
      </dsp:txXfrm>
    </dsp:sp>
    <dsp:sp modelId="{031728B6-AEFA-4DC3-BB1A-FABACAECE4C6}">
      <dsp:nvSpPr>
        <dsp:cNvPr id="0" name=""/>
        <dsp:cNvSpPr/>
      </dsp:nvSpPr>
      <dsp:spPr>
        <a:xfrm>
          <a:off x="2046154" y="847199"/>
          <a:ext cx="1237318" cy="432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US" sz="800" kern="1200" dirty="0">
              <a:latin typeface="Aptos Display" panose="020F0302020204030204"/>
            </a:rPr>
            <a:t>Set direction</a:t>
          </a:r>
          <a:endParaRPr lang="en-US" sz="800" kern="1200" dirty="0"/>
        </a:p>
      </dsp:txBody>
      <dsp:txXfrm>
        <a:off x="2262154" y="847199"/>
        <a:ext cx="805318" cy="432000"/>
      </dsp:txXfrm>
    </dsp:sp>
    <dsp:sp modelId="{7C73AC86-9CD1-4030-931D-7A5D0723BE2A}">
      <dsp:nvSpPr>
        <dsp:cNvPr id="0" name=""/>
        <dsp:cNvSpPr/>
      </dsp:nvSpPr>
      <dsp:spPr>
        <a:xfrm>
          <a:off x="2046154" y="1333199"/>
          <a:ext cx="989854" cy="212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rtl="0">
            <a:lnSpc>
              <a:spcPct val="90000"/>
            </a:lnSpc>
            <a:spcBef>
              <a:spcPct val="0"/>
            </a:spcBef>
            <a:spcAft>
              <a:spcPct val="15000"/>
            </a:spcAft>
            <a:buChar char="•"/>
          </a:pPr>
          <a:r>
            <a:rPr lang="en-US" sz="800" kern="1200" dirty="0">
              <a:solidFill>
                <a:srgbClr val="000000"/>
              </a:solidFill>
              <a:latin typeface="Aptos"/>
            </a:rPr>
            <a:t>Purchaser/convener specifies the 'common good' </a:t>
          </a:r>
          <a:r>
            <a:rPr lang="en-US" sz="800" kern="1200" dirty="0">
              <a:latin typeface="Aptos"/>
            </a:rPr>
            <a:t>goals/mission:</a:t>
          </a:r>
        </a:p>
        <a:p>
          <a:pPr marL="114300" lvl="2" indent="-57150" algn="l" defTabSz="355600">
            <a:lnSpc>
              <a:spcPct val="90000"/>
            </a:lnSpc>
            <a:spcBef>
              <a:spcPct val="0"/>
            </a:spcBef>
            <a:spcAft>
              <a:spcPct val="15000"/>
            </a:spcAft>
            <a:buChar char="•"/>
          </a:pPr>
          <a:r>
            <a:rPr lang="en-US" sz="800" kern="1200" dirty="0">
              <a:solidFill>
                <a:srgbClr val="000000"/>
              </a:solidFill>
              <a:latin typeface="Aptos"/>
            </a:rPr>
            <a:t>Resources </a:t>
          </a:r>
          <a:r>
            <a:rPr lang="en-US" sz="800" kern="1200" dirty="0">
              <a:latin typeface="Aptos"/>
            </a:rPr>
            <a:t>available</a:t>
          </a:r>
          <a:endParaRPr lang="en-US" sz="800" kern="1200" dirty="0"/>
        </a:p>
        <a:p>
          <a:pPr marL="114300" lvl="2" indent="-57150" algn="l" defTabSz="355600" rtl="0">
            <a:lnSpc>
              <a:spcPct val="90000"/>
            </a:lnSpc>
            <a:spcBef>
              <a:spcPct val="0"/>
            </a:spcBef>
            <a:spcAft>
              <a:spcPct val="15000"/>
            </a:spcAft>
            <a:buChar char="•"/>
          </a:pPr>
          <a:r>
            <a:rPr lang="en-US" sz="800" kern="1200" dirty="0">
              <a:solidFill>
                <a:srgbClr val="000000"/>
              </a:solidFill>
              <a:latin typeface="Aptos"/>
            </a:rPr>
            <a:t>skills and capabilities</a:t>
          </a:r>
          <a:r>
            <a:rPr lang="en-US" sz="800" kern="1200" dirty="0">
              <a:latin typeface="Aptos"/>
            </a:rPr>
            <a:t> needed</a:t>
          </a:r>
          <a:endParaRPr lang="en-US" sz="800" kern="1200" dirty="0"/>
        </a:p>
        <a:p>
          <a:pPr marL="57150" lvl="1" indent="-57150" algn="l" defTabSz="355600" rtl="0">
            <a:lnSpc>
              <a:spcPct val="90000"/>
            </a:lnSpc>
            <a:spcBef>
              <a:spcPct val="0"/>
            </a:spcBef>
            <a:spcAft>
              <a:spcPct val="15000"/>
            </a:spcAft>
            <a:buChar char="•"/>
          </a:pPr>
          <a:r>
            <a:rPr lang="en-US" sz="800" kern="1200" dirty="0">
              <a:latin typeface="Aptos Display" panose="020F0302020204030204"/>
            </a:rPr>
            <a:t>Open invite to participants to develop specification (without prejudice)</a:t>
          </a:r>
          <a:endParaRPr lang="en-US" sz="800" kern="1200" dirty="0"/>
        </a:p>
      </dsp:txBody>
      <dsp:txXfrm>
        <a:off x="2046154" y="1333199"/>
        <a:ext cx="989854" cy="2126250"/>
      </dsp:txXfrm>
    </dsp:sp>
    <dsp:sp modelId="{BAC210F7-2F9E-4F59-BC18-2DCB61E092BD}">
      <dsp:nvSpPr>
        <dsp:cNvPr id="0" name=""/>
        <dsp:cNvSpPr/>
      </dsp:nvSpPr>
      <dsp:spPr>
        <a:xfrm>
          <a:off x="3067473" y="847199"/>
          <a:ext cx="1237318" cy="432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US" sz="800" kern="1200" dirty="0">
              <a:latin typeface="Aptos Display" panose="020F0302020204030204"/>
            </a:rPr>
            <a:t>Refine scope </a:t>
          </a:r>
          <a:endParaRPr lang="en-US" sz="800" kern="1200" dirty="0"/>
        </a:p>
      </dsp:txBody>
      <dsp:txXfrm>
        <a:off x="3283473" y="847199"/>
        <a:ext cx="805318" cy="432000"/>
      </dsp:txXfrm>
    </dsp:sp>
    <dsp:sp modelId="{48C37E41-DBB1-46AF-A7EC-EEE65B942C20}">
      <dsp:nvSpPr>
        <dsp:cNvPr id="0" name=""/>
        <dsp:cNvSpPr/>
      </dsp:nvSpPr>
      <dsp:spPr>
        <a:xfrm>
          <a:off x="3067473" y="1333199"/>
          <a:ext cx="989854" cy="212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rtl="0">
            <a:lnSpc>
              <a:spcPct val="90000"/>
            </a:lnSpc>
            <a:spcBef>
              <a:spcPct val="0"/>
            </a:spcBef>
            <a:spcAft>
              <a:spcPct val="15000"/>
            </a:spcAft>
            <a:buChar char="•"/>
          </a:pPr>
          <a:r>
            <a:rPr lang="en-US" sz="800" kern="1200" dirty="0">
              <a:latin typeface="Aptos Display" panose="020F0302020204030204"/>
            </a:rPr>
            <a:t>Collectively define the scope </a:t>
          </a:r>
        </a:p>
        <a:p>
          <a:pPr marL="57150" lvl="1" indent="-57150" algn="l" defTabSz="355600" rtl="0">
            <a:lnSpc>
              <a:spcPct val="90000"/>
            </a:lnSpc>
            <a:spcBef>
              <a:spcPct val="0"/>
            </a:spcBef>
            <a:spcAft>
              <a:spcPct val="15000"/>
            </a:spcAft>
            <a:buChar char="•"/>
          </a:pPr>
          <a:r>
            <a:rPr lang="en-US" sz="800" kern="1200" dirty="0">
              <a:latin typeface="Aptos Display" panose="020F0302020204030204"/>
            </a:rPr>
            <a:t>Consult with recipients/ beneficiaries</a:t>
          </a:r>
        </a:p>
        <a:p>
          <a:pPr marL="57150" lvl="1" indent="-57150" algn="l" defTabSz="355600" rtl="0">
            <a:lnSpc>
              <a:spcPct val="90000"/>
            </a:lnSpc>
            <a:spcBef>
              <a:spcPct val="0"/>
            </a:spcBef>
            <a:spcAft>
              <a:spcPct val="15000"/>
            </a:spcAft>
            <a:buChar char="•"/>
          </a:pPr>
          <a:r>
            <a:rPr lang="en-US" sz="800" kern="1200" dirty="0">
              <a:latin typeface="Aptos Display" panose="020F0302020204030204"/>
            </a:rPr>
            <a:t>Cover costs of contributions </a:t>
          </a:r>
        </a:p>
        <a:p>
          <a:pPr marL="57150" lvl="1" indent="-57150" algn="l" defTabSz="355600">
            <a:lnSpc>
              <a:spcPct val="90000"/>
            </a:lnSpc>
            <a:spcBef>
              <a:spcPct val="0"/>
            </a:spcBef>
            <a:spcAft>
              <a:spcPct val="15000"/>
            </a:spcAft>
            <a:buChar char="•"/>
          </a:pPr>
          <a:r>
            <a:rPr lang="en-US" sz="800" kern="1200" dirty="0">
              <a:latin typeface="Calibri"/>
              <a:ea typeface="Calibri"/>
              <a:cs typeface="Calibri"/>
            </a:rPr>
            <a:t>Define evaluation and learning processes</a:t>
          </a:r>
          <a:endParaRPr lang="en-US" sz="800" kern="1200" dirty="0">
            <a:latin typeface="Aptos Display" panose="020F0302020204030204"/>
          </a:endParaRPr>
        </a:p>
      </dsp:txBody>
      <dsp:txXfrm>
        <a:off x="3067473" y="1333199"/>
        <a:ext cx="989854" cy="2126250"/>
      </dsp:txXfrm>
    </dsp:sp>
    <dsp:sp modelId="{1902352B-9527-4CFB-85DB-99613BA951A3}">
      <dsp:nvSpPr>
        <dsp:cNvPr id="0" name=""/>
        <dsp:cNvSpPr/>
      </dsp:nvSpPr>
      <dsp:spPr>
        <a:xfrm>
          <a:off x="4088791" y="847199"/>
          <a:ext cx="1237318" cy="432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US" sz="800" kern="1200" dirty="0">
              <a:latin typeface="Aptos Display" panose="020F0302020204030204"/>
            </a:rPr>
            <a:t>Final call off</a:t>
          </a:r>
        </a:p>
      </dsp:txBody>
      <dsp:txXfrm>
        <a:off x="4304791" y="847199"/>
        <a:ext cx="805318" cy="432000"/>
      </dsp:txXfrm>
    </dsp:sp>
    <dsp:sp modelId="{7658A57E-3A72-4F63-AA8C-8AC14CB5B299}">
      <dsp:nvSpPr>
        <dsp:cNvPr id="0" name=""/>
        <dsp:cNvSpPr/>
      </dsp:nvSpPr>
      <dsp:spPr>
        <a:xfrm>
          <a:off x="4088791" y="1333199"/>
          <a:ext cx="989854" cy="212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rtl="0">
            <a:lnSpc>
              <a:spcPct val="90000"/>
            </a:lnSpc>
            <a:spcBef>
              <a:spcPct val="0"/>
            </a:spcBef>
            <a:spcAft>
              <a:spcPct val="15000"/>
            </a:spcAft>
            <a:buChar char="•"/>
          </a:pPr>
          <a:r>
            <a:rPr lang="en-US" sz="800" kern="1200" dirty="0">
              <a:latin typeface="Aptos Display" panose="020F0302020204030204"/>
            </a:rPr>
            <a:t>Select final partners against scope</a:t>
          </a:r>
        </a:p>
        <a:p>
          <a:pPr marL="57150" lvl="1" indent="-57150" algn="l" defTabSz="355600" rtl="0">
            <a:lnSpc>
              <a:spcPct val="90000"/>
            </a:lnSpc>
            <a:spcBef>
              <a:spcPct val="0"/>
            </a:spcBef>
            <a:spcAft>
              <a:spcPct val="15000"/>
            </a:spcAft>
            <a:buChar char="•"/>
          </a:pPr>
          <a:r>
            <a:rPr lang="en-US" sz="800" kern="1200" dirty="0">
              <a:latin typeface="Aptos Display" panose="020F0302020204030204"/>
            </a:rPr>
            <a:t>Establish collaboration agreement</a:t>
          </a:r>
          <a:endParaRPr lang="en-US" sz="800" kern="1200" dirty="0"/>
        </a:p>
      </dsp:txBody>
      <dsp:txXfrm>
        <a:off x="4088791" y="1333199"/>
        <a:ext cx="989854" cy="2126250"/>
      </dsp:txXfrm>
    </dsp:sp>
    <dsp:sp modelId="{4945FBA5-B568-412C-92A0-AAB242B731A5}">
      <dsp:nvSpPr>
        <dsp:cNvPr id="0" name=""/>
        <dsp:cNvSpPr/>
      </dsp:nvSpPr>
      <dsp:spPr>
        <a:xfrm>
          <a:off x="5110109" y="847199"/>
          <a:ext cx="1237318" cy="432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rtl="0">
            <a:lnSpc>
              <a:spcPct val="90000"/>
            </a:lnSpc>
            <a:spcBef>
              <a:spcPct val="0"/>
            </a:spcBef>
            <a:spcAft>
              <a:spcPct val="35000"/>
            </a:spcAft>
            <a:buNone/>
          </a:pPr>
          <a:r>
            <a:rPr lang="en-US" sz="800" kern="1200" dirty="0">
              <a:latin typeface="Aptos Display" panose="020F0302020204030204"/>
            </a:rPr>
            <a:t>Monitoring and Evaluation</a:t>
          </a:r>
        </a:p>
      </dsp:txBody>
      <dsp:txXfrm>
        <a:off x="5326109" y="847199"/>
        <a:ext cx="805318" cy="432000"/>
      </dsp:txXfrm>
    </dsp:sp>
    <dsp:sp modelId="{09108BC5-7E21-4D4D-BA78-247658512E9A}">
      <dsp:nvSpPr>
        <dsp:cNvPr id="0" name=""/>
        <dsp:cNvSpPr/>
      </dsp:nvSpPr>
      <dsp:spPr>
        <a:xfrm>
          <a:off x="5110109" y="1333199"/>
          <a:ext cx="989854" cy="212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rtl="0">
            <a:lnSpc>
              <a:spcPct val="90000"/>
            </a:lnSpc>
            <a:spcBef>
              <a:spcPct val="0"/>
            </a:spcBef>
            <a:spcAft>
              <a:spcPct val="15000"/>
            </a:spcAft>
            <a:buChar char="•"/>
          </a:pPr>
          <a:r>
            <a:rPr lang="en-US" sz="800" kern="1200" dirty="0">
              <a:latin typeface="Aptos Display" panose="020F0302020204030204"/>
            </a:rPr>
            <a:t>HLS approach - assess performance on how well the system is learning</a:t>
          </a:r>
        </a:p>
        <a:p>
          <a:pPr marL="57150" lvl="1" indent="-57150" algn="l" defTabSz="355600" rtl="0">
            <a:lnSpc>
              <a:spcPct val="90000"/>
            </a:lnSpc>
            <a:spcBef>
              <a:spcPct val="0"/>
            </a:spcBef>
            <a:spcAft>
              <a:spcPct val="15000"/>
            </a:spcAft>
            <a:buChar char="•"/>
          </a:pPr>
          <a:r>
            <a:rPr lang="en-US" sz="800" kern="1200" dirty="0">
              <a:latin typeface="Aptos Display" panose="020F0302020204030204"/>
            </a:rPr>
            <a:t>Monitor long term outcomes</a:t>
          </a:r>
        </a:p>
      </dsp:txBody>
      <dsp:txXfrm>
        <a:off x="5110109" y="1333199"/>
        <a:ext cx="989854" cy="21262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040AF-DF61-434C-A439-50A2B0A6209C}" type="datetimeFigureOut">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59FC3-07E9-42B4-90E2-B9E520962E3F}" type="slidenum">
              <a:t>‹#›</a:t>
            </a:fld>
            <a:endParaRPr lang="en-US"/>
          </a:p>
        </p:txBody>
      </p:sp>
    </p:spTree>
    <p:extLst>
      <p:ext uri="{BB962C8B-B14F-4D97-AF65-F5344CB8AC3E}">
        <p14:creationId xmlns:p14="http://schemas.microsoft.com/office/powerpoint/2010/main" val="220399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the social value toolkit has been a collaboration between a number of member councils (including Oxford, Hackney, Birmingham, Liverpool, Oxfordshire, Wigan, Rochdale, Westminster, and Kirklees...) as well as lawyers, academics, cooperatives, social enterprise leaders, construction industry leaders, and consultants. </a:t>
            </a:r>
          </a:p>
          <a:p>
            <a:endParaRPr lang="en-GB" dirty="0">
              <a:ea typeface="Calibri"/>
              <a:cs typeface="Calibri"/>
            </a:endParaRPr>
          </a:p>
          <a:p>
            <a:r>
              <a:rPr lang="en-GB" dirty="0">
                <a:ea typeface="Calibri"/>
                <a:cs typeface="Calibri"/>
              </a:rPr>
              <a:t>I started this process whilst working in economic development at Oxford City Council meeting some of the limitations of Social Value as a tool for community wealth building, I’m now doing on a freelance basis since leaving last summer.  </a:t>
            </a:r>
          </a:p>
          <a:p>
            <a:endParaRPr lang="en-GB" dirty="0">
              <a:ea typeface="Calibri"/>
              <a:cs typeface="Calibri"/>
            </a:endParaRPr>
          </a:p>
          <a:p>
            <a:r>
              <a:rPr lang="en-GB" dirty="0">
                <a:ea typeface="Calibri"/>
                <a:cs typeface="Calibri"/>
              </a:rPr>
              <a:t>Group coalesced around the idea that transactional, standardised models of Social Value aren’t effective when working towards the deeper aims of the CCIN.  And we’ve tried to unpack that at root, exposing some of the system assumptions that get in the way. </a:t>
            </a:r>
          </a:p>
          <a:p>
            <a:endParaRPr lang="en-GB" dirty="0">
              <a:ea typeface="Calibri"/>
              <a:cs typeface="Calibri"/>
            </a:endParaRPr>
          </a:p>
          <a:p>
            <a:r>
              <a:rPr lang="en-GB" dirty="0">
                <a:ea typeface="Calibri"/>
                <a:cs typeface="Calibri"/>
              </a:rPr>
              <a:t>18 months of interviews, working group meetings and workshops we’re approaching a key milestone, where we publish the toolkit put the ideas out, but we’re really hoping to ensure that this lives and breathes beyond publication. And the recommendations reflect that. So we want to get your thoughts and ideas on those ahead of the full launch next month. </a:t>
            </a:r>
          </a:p>
          <a:p>
            <a:endParaRPr lang="en-GB" dirty="0">
              <a:ea typeface="Calibri"/>
              <a:cs typeface="Calibri"/>
            </a:endParaRPr>
          </a:p>
          <a:p>
            <a:r>
              <a:rPr lang="en-GB" dirty="0">
                <a:ea typeface="Calibri"/>
                <a:cs typeface="Calibri"/>
              </a:rPr>
              <a:t>Shared working drafts of the two key outputs –  </a:t>
            </a:r>
          </a:p>
          <a:p>
            <a:endParaRPr lang="en-GB" dirty="0">
              <a:ea typeface="Calibri"/>
              <a:cs typeface="Calibri"/>
            </a:endParaRPr>
          </a:p>
          <a:p>
            <a:r>
              <a:rPr lang="en-GB" dirty="0">
                <a:ea typeface="Calibri"/>
                <a:cs typeface="Calibri"/>
              </a:rPr>
              <a:t>    The Toolkit – a practical, action-oriented </a:t>
            </a:r>
            <a:r>
              <a:rPr lang="en-GB" dirty="0" err="1">
                <a:ea typeface="Calibri"/>
                <a:cs typeface="Calibri"/>
              </a:rPr>
              <a:t>slidedeck</a:t>
            </a:r>
            <a:r>
              <a:rPr lang="en-GB" dirty="0">
                <a:ea typeface="Calibri"/>
                <a:cs typeface="Calibri"/>
              </a:rPr>
              <a:t> – processes, key questions, distinctions, examples, and how to start </a:t>
            </a:r>
          </a:p>
          <a:p>
            <a:endParaRPr lang="en-GB" dirty="0">
              <a:ea typeface="Calibri"/>
              <a:cs typeface="Calibri"/>
            </a:endParaRPr>
          </a:p>
          <a:p>
            <a:r>
              <a:rPr lang="en-GB" dirty="0">
                <a:ea typeface="Calibri"/>
                <a:cs typeface="Calibri"/>
              </a:rPr>
              <a:t>    Companion report – in depth argument, historical context, different theories of value, expanded case studies, further legal interpretation </a:t>
            </a:r>
          </a:p>
          <a:p>
            <a:endParaRPr lang="en-GB" dirty="0">
              <a:ea typeface="Calibri"/>
              <a:cs typeface="Calibri"/>
            </a:endParaRPr>
          </a:p>
          <a:p>
            <a:r>
              <a:rPr lang="en-GB" dirty="0">
                <a:ea typeface="Calibri"/>
                <a:cs typeface="Calibri"/>
              </a:rPr>
              <a:t>I’ll hand over to Carys who’s going to dig into the problem…</a:t>
            </a:r>
          </a:p>
          <a:p>
            <a:endParaRPr lang="en-GB" dirty="0">
              <a:ea typeface="Calibri"/>
              <a:cs typeface="Calibri"/>
            </a:endParaRPr>
          </a:p>
          <a:p>
            <a:r>
              <a:rPr lang="en-GB" dirty="0">
                <a:ea typeface="Calibri"/>
                <a:cs typeface="Calibri"/>
              </a:rPr>
              <a:t>We’ll leave some time at the end to discuss the recommendations but if you want to ask something, contest what we’re saying,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4059FC3-07E9-42B4-90E2-B9E520962E3F}" type="slidenum">
              <a:rPr lang="en-US"/>
              <a:t>1</a:t>
            </a:fld>
            <a:endParaRPr lang="en-US"/>
          </a:p>
        </p:txBody>
      </p:sp>
    </p:spTree>
    <p:extLst>
      <p:ext uri="{BB962C8B-B14F-4D97-AF65-F5344CB8AC3E}">
        <p14:creationId xmlns:p14="http://schemas.microsoft.com/office/powerpoint/2010/main" val="176073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64059FC3-07E9-42B4-90E2-B9E520962E3F}" type="slidenum">
              <a:t>11</a:t>
            </a:fld>
            <a:endParaRPr lang="en-US"/>
          </a:p>
        </p:txBody>
      </p:sp>
    </p:spTree>
    <p:extLst>
      <p:ext uri="{BB962C8B-B14F-4D97-AF65-F5344CB8AC3E}">
        <p14:creationId xmlns:p14="http://schemas.microsoft.com/office/powerpoint/2010/main" val="309960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64059FC3-07E9-42B4-90E2-B9E520962E3F}" type="slidenum">
              <a:t>12</a:t>
            </a:fld>
            <a:endParaRPr lang="en-US"/>
          </a:p>
        </p:txBody>
      </p:sp>
    </p:spTree>
    <p:extLst>
      <p:ext uri="{BB962C8B-B14F-4D97-AF65-F5344CB8AC3E}">
        <p14:creationId xmlns:p14="http://schemas.microsoft.com/office/powerpoint/2010/main" val="388135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64059FC3-07E9-42B4-90E2-B9E520962E3F}" type="slidenum">
              <a:t>13</a:t>
            </a:fld>
            <a:endParaRPr lang="en-US"/>
          </a:p>
        </p:txBody>
      </p:sp>
    </p:spTree>
    <p:extLst>
      <p:ext uri="{BB962C8B-B14F-4D97-AF65-F5344CB8AC3E}">
        <p14:creationId xmlns:p14="http://schemas.microsoft.com/office/powerpoint/2010/main" val="193930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64059FC3-07E9-42B4-90E2-B9E520962E3F}" type="slidenum">
              <a:t>16</a:t>
            </a:fld>
            <a:endParaRPr lang="en-US"/>
          </a:p>
        </p:txBody>
      </p:sp>
    </p:spTree>
    <p:extLst>
      <p:ext uri="{BB962C8B-B14F-4D97-AF65-F5344CB8AC3E}">
        <p14:creationId xmlns:p14="http://schemas.microsoft.com/office/powerpoint/2010/main" val="409800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64059FC3-07E9-42B4-90E2-B9E520962E3F}" type="slidenum">
              <a:t>17</a:t>
            </a:fld>
            <a:endParaRPr lang="en-US"/>
          </a:p>
        </p:txBody>
      </p:sp>
    </p:spTree>
    <p:extLst>
      <p:ext uri="{BB962C8B-B14F-4D97-AF65-F5344CB8AC3E}">
        <p14:creationId xmlns:p14="http://schemas.microsoft.com/office/powerpoint/2010/main" val="252692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64059FC3-07E9-42B4-90E2-B9E520962E3F}" type="slidenum">
              <a:t>18</a:t>
            </a:fld>
            <a:endParaRPr lang="en-US"/>
          </a:p>
        </p:txBody>
      </p:sp>
    </p:spTree>
    <p:extLst>
      <p:ext uri="{BB962C8B-B14F-4D97-AF65-F5344CB8AC3E}">
        <p14:creationId xmlns:p14="http://schemas.microsoft.com/office/powerpoint/2010/main" val="168582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4059FC3-07E9-42B4-90E2-B9E520962E3F}" type="slidenum">
              <a:rPr lang="en-US"/>
              <a:t>20</a:t>
            </a:fld>
            <a:endParaRPr lang="en-US"/>
          </a:p>
        </p:txBody>
      </p:sp>
    </p:spTree>
    <p:extLst>
      <p:ext uri="{BB962C8B-B14F-4D97-AF65-F5344CB8AC3E}">
        <p14:creationId xmlns:p14="http://schemas.microsoft.com/office/powerpoint/2010/main" val="2399523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single-market-economy.ec.europa.eu/system/files/2021-11/GROW_C2_innovation_partnership_210901.pdf" TargetMode="External"/><Relationship Id="rId3" Type="http://schemas.openxmlformats.org/officeDocument/2006/relationships/hyperlink" Target="https://e3m.org.uk/social-value-imperatives/" TargetMode="External"/><Relationship Id="rId7" Type="http://schemas.openxmlformats.org/officeDocument/2006/relationships/hyperlink" Target="https://golab.bsg.ox.ac.uk/the-basics/relational-contract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ni.coop/about" TargetMode="External"/><Relationship Id="rId5" Type="http://schemas.openxmlformats.org/officeDocument/2006/relationships/hyperlink" Target="https://theplymouthalliance.co.uk/" TargetMode="External"/><Relationship Id="rId10" Type="http://schemas.openxmlformats.org/officeDocument/2006/relationships/hyperlink" Target="https://www.in-abundance.org/reports/commoning-the-public-translating-european-new-municipalism-to-the-uk-context" TargetMode="External"/><Relationship Id="rId4" Type="http://schemas.openxmlformats.org/officeDocument/2006/relationships/hyperlink" Target="https://www.gov.uk/government/publications/the-official-procurement-act-2023-e-learning/module-4-competitive-flexible-procedure" TargetMode="External"/><Relationship Id="rId9" Type="http://schemas.openxmlformats.org/officeDocument/2006/relationships/hyperlink" Target="https://reflect.ucl.ac.uk/community-led-regeneration/"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westminster.gov.uk/about-council/procurement/our-responsible-procurement-and-commissioning-strategy" TargetMode="External"/><Relationship Id="rId7" Type="http://schemas.openxmlformats.org/officeDocument/2006/relationships/image" Target="../media/image4.png"/><Relationship Id="rId2" Type="http://schemas.openxmlformats.org/officeDocument/2006/relationships/hyperlink" Target="https://democracy.islington.gov.uk/documents/s23016/Progressive%20Procurement%20Strategy%202020-27%20-%20strategy%20document.pdf" TargetMode="External"/><Relationship Id="rId1" Type="http://schemas.openxmlformats.org/officeDocument/2006/relationships/slideLayout" Target="../slideLayouts/slideLayout2.xml"/><Relationship Id="rId6" Type="http://schemas.openxmlformats.org/officeDocument/2006/relationships/hyperlink" Target="https://doughnuteconomics.org/stories/an-oxfordshire-doughnut-economics-project" TargetMode="External"/><Relationship Id="rId5" Type="http://schemas.openxmlformats.org/officeDocument/2006/relationships/hyperlink" Target="file:///C:\Users\sgrov\Downloads\23547_Our_Greenwich_Plan_Full_Doc_Final_digital.pdf" TargetMode="External"/><Relationship Id="rId4" Type="http://schemas.openxmlformats.org/officeDocument/2006/relationships/hyperlink" Target="https://www.wemakecamden.org.uk/wp-content/uploads/2022/04/We-Make-Camden-Vision.pdf" TargetMode="External"/><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ucl.ac.uk/bartlett/public-purpose/sites/bartlett_public_purpose/files/2024.10.04_iipp_camdenreport_pr_2024.06.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ucl.ac.uk/bartlett/public-purpose/sites/bartlett_public_purpose/files/mazzucato_m._2023._governing_the_economics_of_the_common_good_from_correcting_market_failures_to_shaping_collective_goals.pdf" TargetMode="External"/><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hyperlink" Target="https://www.councils.coop/resources/toolkits/coopdevelopmen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pec.org.uk/art-of-the-possible/" TargetMode="External"/><Relationship Id="rId2" Type="http://schemas.openxmlformats.org/officeDocument/2006/relationships/hyperlink" Target="https://golab.bsg.ox.ac.uk/documents/the-art-of-the-possible-in-public-procurement.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27208" y="857251"/>
            <a:ext cx="4747280" cy="3098061"/>
          </a:xfrm>
        </p:spPr>
        <p:txBody>
          <a:bodyPr anchor="b">
            <a:normAutofit/>
          </a:bodyPr>
          <a:lstStyle/>
          <a:p>
            <a:pPr algn="l"/>
            <a:r>
              <a:rPr lang="en-US" sz="4800">
                <a:solidFill>
                  <a:srgbClr val="FFFFFF"/>
                </a:solidFill>
              </a:rPr>
              <a:t>Social Value Toolkit for Cooperative Councils</a:t>
            </a:r>
          </a:p>
        </p:txBody>
      </p:sp>
      <p:sp>
        <p:nvSpPr>
          <p:cNvPr id="64" name="Rectangle 63">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27208" y="4756265"/>
            <a:ext cx="4393278" cy="1244483"/>
          </a:xfrm>
        </p:spPr>
        <p:txBody>
          <a:bodyPr vert="horz" lIns="91440" tIns="45720" rIns="91440" bIns="45720" rtlCol="0" anchor="t">
            <a:normAutofit/>
          </a:bodyPr>
          <a:lstStyle/>
          <a:p>
            <a:pPr algn="l"/>
            <a:r>
              <a:rPr lang="en-US">
                <a:solidFill>
                  <a:srgbClr val="FFFFFF"/>
                </a:solidFill>
              </a:rPr>
              <a:t>Unlocking transformative social value</a:t>
            </a:r>
          </a:p>
        </p:txBody>
      </p:sp>
      <p:sp>
        <p:nvSpPr>
          <p:cNvPr id="66" name="Oval 65">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Description automatically generated">
            <a:extLst>
              <a:ext uri="{FF2B5EF4-FFF2-40B4-BE49-F238E27FC236}">
                <a16:creationId xmlns:a16="http://schemas.microsoft.com/office/drawing/2014/main" id="{5A5DD41E-9657-2BAC-E873-747B16DA822C}"/>
              </a:ext>
            </a:extLst>
          </p:cNvPr>
          <p:cNvPicPr>
            <a:picLocks noChangeAspect="1"/>
          </p:cNvPicPr>
          <p:nvPr/>
        </p:nvPicPr>
        <p:blipFill>
          <a:blip r:embed="rId3"/>
          <a:stretch>
            <a:fillRect/>
          </a:stretch>
        </p:blipFill>
        <p:spPr>
          <a:xfrm>
            <a:off x="6494597" y="2819516"/>
            <a:ext cx="4406805" cy="114573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B0A2CF-AB65-2D8D-26F1-6AC08135600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Theory of Competition – Market purchasing</a:t>
            </a:r>
          </a:p>
        </p:txBody>
      </p:sp>
      <p:sp>
        <p:nvSpPr>
          <p:cNvPr id="3" name="Content Placeholder 2">
            <a:extLst>
              <a:ext uri="{FF2B5EF4-FFF2-40B4-BE49-F238E27FC236}">
                <a16:creationId xmlns:a16="http://schemas.microsoft.com/office/drawing/2014/main" id="{C4AE1257-6EE0-D8D5-2896-324E36CE5CEA}"/>
              </a:ext>
            </a:extLst>
          </p:cNvPr>
          <p:cNvSpPr>
            <a:spLocks noGrp="1"/>
          </p:cNvSpPr>
          <p:nvPr>
            <p:ph idx="1"/>
          </p:nvPr>
        </p:nvSpPr>
        <p:spPr>
          <a:xfrm>
            <a:off x="1371599" y="2318197"/>
            <a:ext cx="9724031" cy="3683358"/>
          </a:xfrm>
        </p:spPr>
        <p:txBody>
          <a:bodyPr vert="horz" lIns="91440" tIns="45720" rIns="91440" bIns="45720" rtlCol="0" anchor="ctr">
            <a:noAutofit/>
          </a:bodyPr>
          <a:lstStyle/>
          <a:p>
            <a:endParaRPr lang="en-GB" sz="1000" dirty="0">
              <a:latin typeface="Calibri"/>
              <a:ea typeface="Calibri"/>
              <a:cs typeface="Calibri"/>
            </a:endParaRPr>
          </a:p>
          <a:p>
            <a:endParaRPr lang="en-GB" sz="1000" dirty="0">
              <a:latin typeface="Calibri"/>
              <a:ea typeface="Calibri"/>
              <a:cs typeface="Calibri"/>
            </a:endParaRPr>
          </a:p>
          <a:p>
            <a:r>
              <a:rPr lang="en-GB" sz="1400" dirty="0">
                <a:latin typeface="Calibri"/>
                <a:ea typeface="Calibri"/>
                <a:cs typeface="Calibri"/>
              </a:rPr>
              <a:t>Most of our procurement processes are based on a Theory of Competition which says that Value is best achieved and assured through a competitive tender process.</a:t>
            </a:r>
          </a:p>
          <a:p>
            <a:r>
              <a:rPr lang="en-GB" sz="1400" dirty="0">
                <a:latin typeface="Calibri"/>
                <a:ea typeface="Calibri"/>
                <a:cs typeface="Calibri"/>
              </a:rPr>
              <a:t>Starts from certain commercial assumptions:</a:t>
            </a:r>
            <a:endParaRPr lang="en-US" sz="1400" dirty="0">
              <a:latin typeface="Calibri"/>
              <a:ea typeface="Calibri"/>
              <a:cs typeface="Calibri"/>
            </a:endParaRPr>
          </a:p>
          <a:p>
            <a:pPr lvl="1">
              <a:buFont typeface="Courier New" panose="020B0604020202020204" pitchFamily="34" charset="0"/>
              <a:buChar char="o"/>
            </a:pPr>
            <a:r>
              <a:rPr lang="en-GB" sz="1400" dirty="0">
                <a:latin typeface="Calibri"/>
                <a:ea typeface="Calibri"/>
                <a:cs typeface="Calibri"/>
              </a:rPr>
              <a:t>The interests of the purchaser and the potential providers are different:</a:t>
            </a:r>
            <a:endParaRPr lang="en-GB" sz="1400" baseline="30000" dirty="0">
              <a:latin typeface="Calibri"/>
              <a:ea typeface="Calibri"/>
              <a:cs typeface="Calibri"/>
            </a:endParaRPr>
          </a:p>
          <a:p>
            <a:pPr lvl="2">
              <a:buFont typeface="Wingdings" panose="020B0604020202020204" pitchFamily="34" charset="0"/>
              <a:buChar char="§"/>
            </a:pPr>
            <a:r>
              <a:rPr lang="en-GB" sz="1400" dirty="0">
                <a:latin typeface="Calibri"/>
                <a:ea typeface="Calibri"/>
                <a:cs typeface="Calibri"/>
              </a:rPr>
              <a:t>The purchaser wants to extract the maximum value from the potential providers at the lowest cost. </a:t>
            </a:r>
            <a:endParaRPr lang="en-US" sz="1400" dirty="0">
              <a:latin typeface="Calibri"/>
              <a:ea typeface="Calibri"/>
              <a:cs typeface="Calibri"/>
            </a:endParaRPr>
          </a:p>
          <a:p>
            <a:pPr lvl="2">
              <a:buFont typeface="Wingdings" panose="020B0604020202020204" pitchFamily="34" charset="0"/>
              <a:buChar char="§"/>
            </a:pPr>
            <a:r>
              <a:rPr lang="en-GB" sz="1400" dirty="0">
                <a:latin typeface="Calibri"/>
                <a:ea typeface="Calibri"/>
                <a:cs typeface="Calibri"/>
              </a:rPr>
              <a:t>The providers are motivated to deliver this value because of the profit opportunity that would come from winning the tender. </a:t>
            </a:r>
            <a:endParaRPr lang="en-US" sz="1400" dirty="0">
              <a:latin typeface="Calibri"/>
              <a:ea typeface="Calibri"/>
              <a:cs typeface="Calibri"/>
            </a:endParaRPr>
          </a:p>
          <a:p>
            <a:pPr lvl="1">
              <a:buFont typeface="Courier New" panose="020B0604020202020204" pitchFamily="34" charset="0"/>
              <a:buChar char="o"/>
            </a:pPr>
            <a:r>
              <a:rPr lang="en-GB" sz="1400" dirty="0">
                <a:latin typeface="Calibri"/>
                <a:ea typeface="Calibri"/>
                <a:cs typeface="Calibri"/>
              </a:rPr>
              <a:t>The prospect of winning the contract over others who could do so too pushes down the cost</a:t>
            </a:r>
            <a:endParaRPr lang="en-US" sz="1400" dirty="0">
              <a:latin typeface="Calibri"/>
              <a:ea typeface="Calibri"/>
              <a:cs typeface="Calibri"/>
            </a:endParaRPr>
          </a:p>
          <a:p>
            <a:pPr lvl="1">
              <a:buFont typeface="Courier New" panose="020B0604020202020204" pitchFamily="34" charset="0"/>
              <a:buChar char="o"/>
            </a:pPr>
            <a:r>
              <a:rPr lang="en-GB" sz="1400" dirty="0">
                <a:latin typeface="Calibri"/>
                <a:ea typeface="Calibri"/>
                <a:cs typeface="Calibri"/>
              </a:rPr>
              <a:t>This allows the purchaser to identify the optimum balance between cost, quality, and efficiency – i.e. the best Value for Money. </a:t>
            </a:r>
            <a:endParaRPr lang="en-US" sz="1400" dirty="0">
              <a:latin typeface="Calibri"/>
              <a:ea typeface="Calibri"/>
              <a:cs typeface="Calibri"/>
            </a:endParaRPr>
          </a:p>
          <a:p>
            <a:pPr lvl="1">
              <a:buFont typeface="Courier New" panose="020B0604020202020204" pitchFamily="34" charset="0"/>
              <a:buChar char="o"/>
            </a:pPr>
            <a:r>
              <a:rPr lang="en-GB" sz="1400" dirty="0">
                <a:latin typeface="Calibri"/>
                <a:ea typeface="Calibri"/>
                <a:cs typeface="Calibri"/>
              </a:rPr>
              <a:t>The purchaser therefore has the greatest leverage to extract ‘value’ from the relationship before a contract has been signed. </a:t>
            </a:r>
            <a:endParaRPr lang="en-US" sz="1400" dirty="0">
              <a:latin typeface="Calibri"/>
              <a:ea typeface="Calibri"/>
              <a:cs typeface="Calibri"/>
            </a:endParaRPr>
          </a:p>
          <a:p>
            <a:r>
              <a:rPr lang="en-GB" sz="1400" dirty="0">
                <a:latin typeface="Calibri"/>
                <a:ea typeface="Calibri"/>
                <a:cs typeface="Calibri"/>
              </a:rPr>
              <a:t>It therefore delivers (social) value under certain conditions:</a:t>
            </a:r>
            <a:endParaRPr lang="en-US" sz="1400" dirty="0">
              <a:latin typeface="Calibri"/>
              <a:ea typeface="Calibri"/>
              <a:cs typeface="Calibri"/>
            </a:endParaRPr>
          </a:p>
          <a:p>
            <a:pPr lvl="1">
              <a:buFont typeface="Courier New" panose="020B0604020202020204" pitchFamily="34" charset="0"/>
              <a:buChar char="o"/>
            </a:pPr>
            <a:r>
              <a:rPr lang="en-GB" sz="1400" dirty="0">
                <a:latin typeface="Calibri"/>
                <a:ea typeface="Calibri"/>
                <a:cs typeface="Calibri"/>
              </a:rPr>
              <a:t>The purchaser needs to have a very clear understanding of the value sought prior to tender.</a:t>
            </a:r>
            <a:endParaRPr lang="en-US" sz="1400" dirty="0">
              <a:latin typeface="Calibri"/>
              <a:ea typeface="Calibri"/>
              <a:cs typeface="Calibri"/>
            </a:endParaRPr>
          </a:p>
          <a:p>
            <a:pPr lvl="1">
              <a:buFont typeface="Courier New" panose="020B0604020202020204" pitchFamily="34" charset="0"/>
              <a:buChar char="o"/>
            </a:pPr>
            <a:r>
              <a:rPr lang="en-GB" sz="1400" dirty="0">
                <a:latin typeface="Calibri"/>
                <a:ea typeface="Calibri"/>
                <a:cs typeface="Calibri"/>
              </a:rPr>
              <a:t>That value needs to be describable in terms clear enough to hold the provider to account later.</a:t>
            </a:r>
            <a:endParaRPr lang="en-US" sz="1400" dirty="0">
              <a:latin typeface="Calibri"/>
              <a:ea typeface="Calibri"/>
              <a:cs typeface="Calibri"/>
            </a:endParaRPr>
          </a:p>
          <a:p>
            <a:pPr lvl="1">
              <a:buFont typeface="Courier New" panose="020B0604020202020204" pitchFamily="34" charset="0"/>
              <a:buChar char="o"/>
            </a:pPr>
            <a:r>
              <a:rPr lang="en-GB" sz="1400" dirty="0">
                <a:latin typeface="Calibri"/>
                <a:ea typeface="Calibri"/>
                <a:cs typeface="Calibri"/>
              </a:rPr>
              <a:t>There needs to be a functioning competitive ‘market’ for the goods or services being purchased, with a number of providers offering the same ‘product’ and competing to offer the best price/quality. </a:t>
            </a:r>
            <a:endParaRPr lang="en-US" sz="1400" dirty="0">
              <a:latin typeface="Calibri"/>
              <a:ea typeface="Calibri"/>
              <a:cs typeface="Calibri"/>
            </a:endParaRPr>
          </a:p>
          <a:p>
            <a:pPr lvl="1">
              <a:buFont typeface="Courier New" panose="020B0604020202020204" pitchFamily="34" charset="0"/>
              <a:buChar char="o"/>
            </a:pPr>
            <a:r>
              <a:rPr lang="en-GB" sz="1400" dirty="0">
                <a:latin typeface="Calibri"/>
                <a:ea typeface="Calibri"/>
                <a:cs typeface="Calibri"/>
              </a:rPr>
              <a:t>The product/service that the purchaser needs already exists in the form that they want it.</a:t>
            </a:r>
            <a:endParaRPr lang="en-US" sz="1400" dirty="0">
              <a:latin typeface="Calibri"/>
              <a:ea typeface="Calibri"/>
              <a:cs typeface="Calibri"/>
            </a:endParaRPr>
          </a:p>
          <a:p>
            <a:pPr lvl="1">
              <a:buFont typeface="Courier New" panose="020B0604020202020204" pitchFamily="34" charset="0"/>
              <a:buChar char="o"/>
            </a:pPr>
            <a:r>
              <a:rPr lang="en-GB" sz="1400" dirty="0">
                <a:latin typeface="Calibri"/>
                <a:ea typeface="Calibri"/>
                <a:cs typeface="Calibri"/>
              </a:rPr>
              <a:t>The contract itself, and the contract management capabilities of the purchaser, need to be robust enough to hold the supplier to account for the delivery of the value promised </a:t>
            </a:r>
            <a:endParaRPr lang="en-US" sz="1400" dirty="0">
              <a:latin typeface="Calibri"/>
              <a:ea typeface="Calibri"/>
              <a:cs typeface="Calibri"/>
            </a:endParaRPr>
          </a:p>
          <a:p>
            <a:endParaRPr lang="en-US" sz="1400" dirty="0"/>
          </a:p>
        </p:txBody>
      </p:sp>
    </p:spTree>
    <p:extLst>
      <p:ext uri="{BB962C8B-B14F-4D97-AF65-F5344CB8AC3E}">
        <p14:creationId xmlns:p14="http://schemas.microsoft.com/office/powerpoint/2010/main" val="233882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7382-EB28-4CE2-C6FF-4B99E60F864C}"/>
              </a:ext>
            </a:extLst>
          </p:cNvPr>
          <p:cNvSpPr>
            <a:spLocks noGrp="1"/>
          </p:cNvSpPr>
          <p:nvPr>
            <p:ph type="title"/>
          </p:nvPr>
        </p:nvSpPr>
        <p:spPr/>
        <p:txBody>
          <a:bodyPr>
            <a:normAutofit/>
          </a:bodyPr>
          <a:lstStyle/>
          <a:p>
            <a:r>
              <a:rPr lang="en-US" sz="3600"/>
              <a:t>Competitive mindset – Market Purchasing Process</a:t>
            </a:r>
          </a:p>
        </p:txBody>
      </p:sp>
      <p:sp>
        <p:nvSpPr>
          <p:cNvPr id="4" name="Rectangle: Rounded Corners 3">
            <a:extLst>
              <a:ext uri="{FF2B5EF4-FFF2-40B4-BE49-F238E27FC236}">
                <a16:creationId xmlns:a16="http://schemas.microsoft.com/office/drawing/2014/main" id="{E9C08632-8633-E886-3333-DAEAB077D964}"/>
              </a:ext>
            </a:extLst>
          </p:cNvPr>
          <p:cNvSpPr/>
          <p:nvPr/>
        </p:nvSpPr>
        <p:spPr>
          <a:xfrm>
            <a:off x="4889665" y="3929743"/>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Develop Spec</a:t>
            </a:r>
          </a:p>
        </p:txBody>
      </p:sp>
      <p:sp>
        <p:nvSpPr>
          <p:cNvPr id="5" name="Rectangle: Rounded Corners 4">
            <a:extLst>
              <a:ext uri="{FF2B5EF4-FFF2-40B4-BE49-F238E27FC236}">
                <a16:creationId xmlns:a16="http://schemas.microsoft.com/office/drawing/2014/main" id="{3CBE9AC7-3577-F00A-0864-DF59DF553FC1}"/>
              </a:ext>
            </a:extLst>
          </p:cNvPr>
          <p:cNvSpPr/>
          <p:nvPr/>
        </p:nvSpPr>
        <p:spPr>
          <a:xfrm>
            <a:off x="7262751" y="3385456"/>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Supplier B</a:t>
            </a:r>
          </a:p>
        </p:txBody>
      </p:sp>
      <p:sp>
        <p:nvSpPr>
          <p:cNvPr id="6" name="Rectangle: Rounded Corners 5">
            <a:extLst>
              <a:ext uri="{FF2B5EF4-FFF2-40B4-BE49-F238E27FC236}">
                <a16:creationId xmlns:a16="http://schemas.microsoft.com/office/drawing/2014/main" id="{C5368E97-9B63-5ABB-B10F-4CE2E3D30203}"/>
              </a:ext>
            </a:extLst>
          </p:cNvPr>
          <p:cNvSpPr/>
          <p:nvPr/>
        </p:nvSpPr>
        <p:spPr>
          <a:xfrm>
            <a:off x="9646721" y="5431971"/>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Deliver contract</a:t>
            </a:r>
          </a:p>
        </p:txBody>
      </p:sp>
      <p:sp>
        <p:nvSpPr>
          <p:cNvPr id="7" name="Rectangle: Rounded Corners 6">
            <a:extLst>
              <a:ext uri="{FF2B5EF4-FFF2-40B4-BE49-F238E27FC236}">
                <a16:creationId xmlns:a16="http://schemas.microsoft.com/office/drawing/2014/main" id="{22E4B8FE-34C8-F8AE-C70B-DC7D95FD67C4}"/>
              </a:ext>
            </a:extLst>
          </p:cNvPr>
          <p:cNvSpPr/>
          <p:nvPr/>
        </p:nvSpPr>
        <p:spPr>
          <a:xfrm>
            <a:off x="7262749" y="4441370"/>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Supplier C</a:t>
            </a:r>
          </a:p>
        </p:txBody>
      </p:sp>
      <p:sp>
        <p:nvSpPr>
          <p:cNvPr id="8" name="Rectangle: Rounded Corners 7">
            <a:extLst>
              <a:ext uri="{FF2B5EF4-FFF2-40B4-BE49-F238E27FC236}">
                <a16:creationId xmlns:a16="http://schemas.microsoft.com/office/drawing/2014/main" id="{69BCFE98-3FC2-EBE7-1F65-23EDE6520AEF}"/>
              </a:ext>
            </a:extLst>
          </p:cNvPr>
          <p:cNvSpPr/>
          <p:nvPr/>
        </p:nvSpPr>
        <p:spPr>
          <a:xfrm>
            <a:off x="7262749" y="2394855"/>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Supplier A</a:t>
            </a:r>
          </a:p>
        </p:txBody>
      </p:sp>
      <p:sp>
        <p:nvSpPr>
          <p:cNvPr id="9" name="Rectangle: Rounded Corners 8">
            <a:extLst>
              <a:ext uri="{FF2B5EF4-FFF2-40B4-BE49-F238E27FC236}">
                <a16:creationId xmlns:a16="http://schemas.microsoft.com/office/drawing/2014/main" id="{9511D199-B9AA-404D-1A9B-9FE3372E1F30}"/>
              </a:ext>
            </a:extLst>
          </p:cNvPr>
          <p:cNvSpPr/>
          <p:nvPr/>
        </p:nvSpPr>
        <p:spPr>
          <a:xfrm>
            <a:off x="7262751" y="5431970"/>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Supplier D</a:t>
            </a:r>
          </a:p>
        </p:txBody>
      </p:sp>
      <p:cxnSp>
        <p:nvCxnSpPr>
          <p:cNvPr id="10" name="Straight Arrow Connector 9">
            <a:extLst>
              <a:ext uri="{FF2B5EF4-FFF2-40B4-BE49-F238E27FC236}">
                <a16:creationId xmlns:a16="http://schemas.microsoft.com/office/drawing/2014/main" id="{F8E8216F-9C95-68ED-2D00-B5713917775E}"/>
              </a:ext>
            </a:extLst>
          </p:cNvPr>
          <p:cNvCxnSpPr/>
          <p:nvPr/>
        </p:nvCxnSpPr>
        <p:spPr>
          <a:xfrm>
            <a:off x="4584866" y="2068285"/>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08F9816-0162-4E4B-F64F-7F33CAA3E64B}"/>
              </a:ext>
            </a:extLst>
          </p:cNvPr>
          <p:cNvCxnSpPr>
            <a:cxnSpLocks/>
          </p:cNvCxnSpPr>
          <p:nvPr/>
        </p:nvCxnSpPr>
        <p:spPr>
          <a:xfrm>
            <a:off x="6892636" y="2068285"/>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BB7F6B6-AC29-E27D-00E8-940F65E85E93}"/>
              </a:ext>
            </a:extLst>
          </p:cNvPr>
          <p:cNvCxnSpPr>
            <a:cxnSpLocks/>
          </p:cNvCxnSpPr>
          <p:nvPr/>
        </p:nvCxnSpPr>
        <p:spPr>
          <a:xfrm>
            <a:off x="9254836" y="2068284"/>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sp>
        <p:nvSpPr>
          <p:cNvPr id="13" name="Rectangle: Rounded Corners 12">
            <a:extLst>
              <a:ext uri="{FF2B5EF4-FFF2-40B4-BE49-F238E27FC236}">
                <a16:creationId xmlns:a16="http://schemas.microsoft.com/office/drawing/2014/main" id="{290C780A-B546-0F06-3B65-28D964B435A2}"/>
              </a:ext>
            </a:extLst>
          </p:cNvPr>
          <p:cNvSpPr/>
          <p:nvPr/>
        </p:nvSpPr>
        <p:spPr>
          <a:xfrm>
            <a:off x="2603666" y="3929742"/>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Test Market</a:t>
            </a:r>
          </a:p>
        </p:txBody>
      </p:sp>
      <p:cxnSp>
        <p:nvCxnSpPr>
          <p:cNvPr id="17" name="Straight Arrow Connector 16">
            <a:extLst>
              <a:ext uri="{FF2B5EF4-FFF2-40B4-BE49-F238E27FC236}">
                <a16:creationId xmlns:a16="http://schemas.microsoft.com/office/drawing/2014/main" id="{8BF7C469-AE55-132B-0AE6-EB57CEAD6158}"/>
              </a:ext>
            </a:extLst>
          </p:cNvPr>
          <p:cNvCxnSpPr/>
          <p:nvPr/>
        </p:nvCxnSpPr>
        <p:spPr>
          <a:xfrm>
            <a:off x="4443352" y="4201885"/>
            <a:ext cx="381001" cy="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A57C0019-BCE3-C9C3-C218-47B81AF4AFC5}"/>
              </a:ext>
            </a:extLst>
          </p:cNvPr>
          <p:cNvCxnSpPr>
            <a:cxnSpLocks/>
          </p:cNvCxnSpPr>
          <p:nvPr/>
        </p:nvCxnSpPr>
        <p:spPr>
          <a:xfrm>
            <a:off x="6762008" y="4147456"/>
            <a:ext cx="381001" cy="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B5E563C5-EF8E-0B78-FEA1-4146FD0788BD}"/>
              </a:ext>
            </a:extLst>
          </p:cNvPr>
          <p:cNvCxnSpPr>
            <a:cxnSpLocks/>
          </p:cNvCxnSpPr>
          <p:nvPr/>
        </p:nvCxnSpPr>
        <p:spPr>
          <a:xfrm>
            <a:off x="9113322" y="5704113"/>
            <a:ext cx="381001" cy="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3" name="Straight Arrow Connector 2">
            <a:extLst>
              <a:ext uri="{FF2B5EF4-FFF2-40B4-BE49-F238E27FC236}">
                <a16:creationId xmlns:a16="http://schemas.microsoft.com/office/drawing/2014/main" id="{3258F88F-06F8-5822-0F01-1B382A68D12E}"/>
              </a:ext>
            </a:extLst>
          </p:cNvPr>
          <p:cNvCxnSpPr>
            <a:cxnSpLocks/>
          </p:cNvCxnSpPr>
          <p:nvPr/>
        </p:nvCxnSpPr>
        <p:spPr>
          <a:xfrm>
            <a:off x="2308762" y="2088077"/>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DB0C680E-9B2B-6240-156A-79AF9A1414B3}"/>
              </a:ext>
            </a:extLst>
          </p:cNvPr>
          <p:cNvSpPr/>
          <p:nvPr/>
        </p:nvSpPr>
        <p:spPr>
          <a:xfrm>
            <a:off x="327562" y="3949534"/>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Identify need</a:t>
            </a:r>
          </a:p>
        </p:txBody>
      </p:sp>
      <p:cxnSp>
        <p:nvCxnSpPr>
          <p:cNvPr id="15" name="Straight Arrow Connector 14">
            <a:extLst>
              <a:ext uri="{FF2B5EF4-FFF2-40B4-BE49-F238E27FC236}">
                <a16:creationId xmlns:a16="http://schemas.microsoft.com/office/drawing/2014/main" id="{521E0586-6F5B-E0A6-643C-0605AF1DFB26}"/>
              </a:ext>
            </a:extLst>
          </p:cNvPr>
          <p:cNvCxnSpPr>
            <a:cxnSpLocks/>
          </p:cNvCxnSpPr>
          <p:nvPr/>
        </p:nvCxnSpPr>
        <p:spPr>
          <a:xfrm>
            <a:off x="2167248" y="4221677"/>
            <a:ext cx="381001" cy="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765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7382-EB28-4CE2-C6FF-4B99E60F864C}"/>
              </a:ext>
            </a:extLst>
          </p:cNvPr>
          <p:cNvSpPr>
            <a:spLocks noGrp="1"/>
          </p:cNvSpPr>
          <p:nvPr>
            <p:ph type="title"/>
          </p:nvPr>
        </p:nvSpPr>
        <p:spPr/>
        <p:txBody>
          <a:bodyPr>
            <a:normAutofit/>
          </a:bodyPr>
          <a:lstStyle/>
          <a:p>
            <a:r>
              <a:rPr lang="en-US" sz="3600"/>
              <a:t>Embedding social value in a competitive process</a:t>
            </a:r>
          </a:p>
        </p:txBody>
      </p:sp>
      <p:sp>
        <p:nvSpPr>
          <p:cNvPr id="4" name="Rectangle: Rounded Corners 3">
            <a:extLst>
              <a:ext uri="{FF2B5EF4-FFF2-40B4-BE49-F238E27FC236}">
                <a16:creationId xmlns:a16="http://schemas.microsoft.com/office/drawing/2014/main" id="{E9C08632-8633-E886-3333-DAEAB077D964}"/>
              </a:ext>
            </a:extLst>
          </p:cNvPr>
          <p:cNvSpPr/>
          <p:nvPr/>
        </p:nvSpPr>
        <p:spPr>
          <a:xfrm>
            <a:off x="4889665" y="3929743"/>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Develop Spec</a:t>
            </a:r>
          </a:p>
        </p:txBody>
      </p:sp>
      <p:sp>
        <p:nvSpPr>
          <p:cNvPr id="5" name="Rectangle: Rounded Corners 4">
            <a:extLst>
              <a:ext uri="{FF2B5EF4-FFF2-40B4-BE49-F238E27FC236}">
                <a16:creationId xmlns:a16="http://schemas.microsoft.com/office/drawing/2014/main" id="{3CBE9AC7-3577-F00A-0864-DF59DF553FC1}"/>
              </a:ext>
            </a:extLst>
          </p:cNvPr>
          <p:cNvSpPr/>
          <p:nvPr/>
        </p:nvSpPr>
        <p:spPr>
          <a:xfrm>
            <a:off x="7262751" y="3385456"/>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Supplier B</a:t>
            </a:r>
          </a:p>
        </p:txBody>
      </p:sp>
      <p:sp>
        <p:nvSpPr>
          <p:cNvPr id="6" name="Rectangle: Rounded Corners 5">
            <a:extLst>
              <a:ext uri="{FF2B5EF4-FFF2-40B4-BE49-F238E27FC236}">
                <a16:creationId xmlns:a16="http://schemas.microsoft.com/office/drawing/2014/main" id="{C5368E97-9B63-5ABB-B10F-4CE2E3D30203}"/>
              </a:ext>
            </a:extLst>
          </p:cNvPr>
          <p:cNvSpPr/>
          <p:nvPr/>
        </p:nvSpPr>
        <p:spPr>
          <a:xfrm>
            <a:off x="9646721" y="5431971"/>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Deliver contract</a:t>
            </a:r>
          </a:p>
        </p:txBody>
      </p:sp>
      <p:sp>
        <p:nvSpPr>
          <p:cNvPr id="7" name="Rectangle: Rounded Corners 6">
            <a:extLst>
              <a:ext uri="{FF2B5EF4-FFF2-40B4-BE49-F238E27FC236}">
                <a16:creationId xmlns:a16="http://schemas.microsoft.com/office/drawing/2014/main" id="{22E4B8FE-34C8-F8AE-C70B-DC7D95FD67C4}"/>
              </a:ext>
            </a:extLst>
          </p:cNvPr>
          <p:cNvSpPr/>
          <p:nvPr/>
        </p:nvSpPr>
        <p:spPr>
          <a:xfrm>
            <a:off x="7262749" y="4441370"/>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Supplier C</a:t>
            </a:r>
          </a:p>
        </p:txBody>
      </p:sp>
      <p:sp>
        <p:nvSpPr>
          <p:cNvPr id="8" name="Rectangle: Rounded Corners 7">
            <a:extLst>
              <a:ext uri="{FF2B5EF4-FFF2-40B4-BE49-F238E27FC236}">
                <a16:creationId xmlns:a16="http://schemas.microsoft.com/office/drawing/2014/main" id="{69BCFE98-3FC2-EBE7-1F65-23EDE6520AEF}"/>
              </a:ext>
            </a:extLst>
          </p:cNvPr>
          <p:cNvSpPr/>
          <p:nvPr/>
        </p:nvSpPr>
        <p:spPr>
          <a:xfrm>
            <a:off x="7262749" y="2394855"/>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Supplier A</a:t>
            </a:r>
          </a:p>
        </p:txBody>
      </p:sp>
      <p:sp>
        <p:nvSpPr>
          <p:cNvPr id="9" name="Rectangle: Rounded Corners 8">
            <a:extLst>
              <a:ext uri="{FF2B5EF4-FFF2-40B4-BE49-F238E27FC236}">
                <a16:creationId xmlns:a16="http://schemas.microsoft.com/office/drawing/2014/main" id="{9511D199-B9AA-404D-1A9B-9FE3372E1F30}"/>
              </a:ext>
            </a:extLst>
          </p:cNvPr>
          <p:cNvSpPr/>
          <p:nvPr/>
        </p:nvSpPr>
        <p:spPr>
          <a:xfrm>
            <a:off x="7262751" y="5431970"/>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Supplier D</a:t>
            </a:r>
          </a:p>
        </p:txBody>
      </p:sp>
      <p:cxnSp>
        <p:nvCxnSpPr>
          <p:cNvPr id="10" name="Straight Arrow Connector 9">
            <a:extLst>
              <a:ext uri="{FF2B5EF4-FFF2-40B4-BE49-F238E27FC236}">
                <a16:creationId xmlns:a16="http://schemas.microsoft.com/office/drawing/2014/main" id="{F8E8216F-9C95-68ED-2D00-B5713917775E}"/>
              </a:ext>
            </a:extLst>
          </p:cNvPr>
          <p:cNvCxnSpPr/>
          <p:nvPr/>
        </p:nvCxnSpPr>
        <p:spPr>
          <a:xfrm>
            <a:off x="4584866" y="2068285"/>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08F9816-0162-4E4B-F64F-7F33CAA3E64B}"/>
              </a:ext>
            </a:extLst>
          </p:cNvPr>
          <p:cNvCxnSpPr>
            <a:cxnSpLocks/>
          </p:cNvCxnSpPr>
          <p:nvPr/>
        </p:nvCxnSpPr>
        <p:spPr>
          <a:xfrm>
            <a:off x="6892636" y="2068285"/>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BB7F6B6-AC29-E27D-00E8-940F65E85E93}"/>
              </a:ext>
            </a:extLst>
          </p:cNvPr>
          <p:cNvCxnSpPr>
            <a:cxnSpLocks/>
          </p:cNvCxnSpPr>
          <p:nvPr/>
        </p:nvCxnSpPr>
        <p:spPr>
          <a:xfrm>
            <a:off x="9254836" y="2068284"/>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sp>
        <p:nvSpPr>
          <p:cNvPr id="13" name="Rectangle: Rounded Corners 12">
            <a:extLst>
              <a:ext uri="{FF2B5EF4-FFF2-40B4-BE49-F238E27FC236}">
                <a16:creationId xmlns:a16="http://schemas.microsoft.com/office/drawing/2014/main" id="{290C780A-B546-0F06-3B65-28D964B435A2}"/>
              </a:ext>
            </a:extLst>
          </p:cNvPr>
          <p:cNvSpPr/>
          <p:nvPr/>
        </p:nvSpPr>
        <p:spPr>
          <a:xfrm>
            <a:off x="2603666" y="3929742"/>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Test Market</a:t>
            </a:r>
          </a:p>
        </p:txBody>
      </p:sp>
      <p:cxnSp>
        <p:nvCxnSpPr>
          <p:cNvPr id="17" name="Straight Arrow Connector 16">
            <a:extLst>
              <a:ext uri="{FF2B5EF4-FFF2-40B4-BE49-F238E27FC236}">
                <a16:creationId xmlns:a16="http://schemas.microsoft.com/office/drawing/2014/main" id="{8BF7C469-AE55-132B-0AE6-EB57CEAD6158}"/>
              </a:ext>
            </a:extLst>
          </p:cNvPr>
          <p:cNvCxnSpPr/>
          <p:nvPr/>
        </p:nvCxnSpPr>
        <p:spPr>
          <a:xfrm>
            <a:off x="4443352" y="4201885"/>
            <a:ext cx="381001" cy="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A57C0019-BCE3-C9C3-C218-47B81AF4AFC5}"/>
              </a:ext>
            </a:extLst>
          </p:cNvPr>
          <p:cNvCxnSpPr>
            <a:cxnSpLocks/>
          </p:cNvCxnSpPr>
          <p:nvPr/>
        </p:nvCxnSpPr>
        <p:spPr>
          <a:xfrm>
            <a:off x="6762008" y="4147456"/>
            <a:ext cx="381001" cy="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B5E563C5-EF8E-0B78-FEA1-4146FD0788BD}"/>
              </a:ext>
            </a:extLst>
          </p:cNvPr>
          <p:cNvCxnSpPr>
            <a:cxnSpLocks/>
          </p:cNvCxnSpPr>
          <p:nvPr/>
        </p:nvCxnSpPr>
        <p:spPr>
          <a:xfrm>
            <a:off x="9113322" y="5704113"/>
            <a:ext cx="381001" cy="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3" name="Straight Arrow Connector 2">
            <a:extLst>
              <a:ext uri="{FF2B5EF4-FFF2-40B4-BE49-F238E27FC236}">
                <a16:creationId xmlns:a16="http://schemas.microsoft.com/office/drawing/2014/main" id="{3258F88F-06F8-5822-0F01-1B382A68D12E}"/>
              </a:ext>
            </a:extLst>
          </p:cNvPr>
          <p:cNvCxnSpPr>
            <a:cxnSpLocks/>
          </p:cNvCxnSpPr>
          <p:nvPr/>
        </p:nvCxnSpPr>
        <p:spPr>
          <a:xfrm>
            <a:off x="2308762" y="2088077"/>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DB0C680E-9B2B-6240-156A-79AF9A1414B3}"/>
              </a:ext>
            </a:extLst>
          </p:cNvPr>
          <p:cNvSpPr/>
          <p:nvPr/>
        </p:nvSpPr>
        <p:spPr>
          <a:xfrm>
            <a:off x="327562" y="3949534"/>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Identify need</a:t>
            </a:r>
          </a:p>
        </p:txBody>
      </p:sp>
      <p:cxnSp>
        <p:nvCxnSpPr>
          <p:cNvPr id="15" name="Straight Arrow Connector 14">
            <a:extLst>
              <a:ext uri="{FF2B5EF4-FFF2-40B4-BE49-F238E27FC236}">
                <a16:creationId xmlns:a16="http://schemas.microsoft.com/office/drawing/2014/main" id="{521E0586-6F5B-E0A6-643C-0605AF1DFB26}"/>
              </a:ext>
            </a:extLst>
          </p:cNvPr>
          <p:cNvCxnSpPr>
            <a:cxnSpLocks/>
          </p:cNvCxnSpPr>
          <p:nvPr/>
        </p:nvCxnSpPr>
        <p:spPr>
          <a:xfrm>
            <a:off x="2167248" y="4221677"/>
            <a:ext cx="381001" cy="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7B5FB478-85B3-58B5-D0B4-4CC97CC1AD15}"/>
              </a:ext>
            </a:extLst>
          </p:cNvPr>
          <p:cNvSpPr txBox="1"/>
          <p:nvPr/>
        </p:nvSpPr>
        <p:spPr>
          <a:xfrm>
            <a:off x="395709" y="2774668"/>
            <a:ext cx="1540156" cy="938719"/>
          </a:xfrm>
          <a:prstGeom prst="rect">
            <a:avLst/>
          </a:prstGeom>
          <a:solidFill>
            <a:schemeClr val="bg1">
              <a:lumMod val="95000"/>
            </a:schemeClr>
          </a:solidFill>
          <a:ln>
            <a:solidFill>
              <a:schemeClr val="bg2">
                <a:lumMod val="9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alibri"/>
                <a:ea typeface="Calibri"/>
                <a:cs typeface="Calibri"/>
              </a:rPr>
              <a:t>1 - Establish a clear policy basis for the social, economic, and environmental value that is sought</a:t>
            </a:r>
            <a:endParaRPr lang="en-US" sz="1100">
              <a:latin typeface="Calibri"/>
              <a:ea typeface="Calibri"/>
              <a:cs typeface="Calibri"/>
            </a:endParaRPr>
          </a:p>
        </p:txBody>
      </p:sp>
      <p:sp>
        <p:nvSpPr>
          <p:cNvPr id="21" name="TextBox 20">
            <a:extLst>
              <a:ext uri="{FF2B5EF4-FFF2-40B4-BE49-F238E27FC236}">
                <a16:creationId xmlns:a16="http://schemas.microsoft.com/office/drawing/2014/main" id="{9C48236F-5330-5672-1D7E-99893CB5D2DC}"/>
              </a:ext>
            </a:extLst>
          </p:cNvPr>
          <p:cNvSpPr txBox="1"/>
          <p:nvPr/>
        </p:nvSpPr>
        <p:spPr>
          <a:xfrm>
            <a:off x="395708" y="4708243"/>
            <a:ext cx="1540156" cy="769441"/>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alibri"/>
                <a:ea typeface="Calibri"/>
                <a:cs typeface="Calibri"/>
              </a:rPr>
              <a:t>2 - Test intentions with target audience (service recipients, impacted community) </a:t>
            </a:r>
          </a:p>
        </p:txBody>
      </p:sp>
      <p:sp>
        <p:nvSpPr>
          <p:cNvPr id="22" name="TextBox 21">
            <a:extLst>
              <a:ext uri="{FF2B5EF4-FFF2-40B4-BE49-F238E27FC236}">
                <a16:creationId xmlns:a16="http://schemas.microsoft.com/office/drawing/2014/main" id="{2E50ED82-29BB-9FCA-5E3B-53A51B6D4EF0}"/>
              </a:ext>
            </a:extLst>
          </p:cNvPr>
          <p:cNvSpPr txBox="1"/>
          <p:nvPr/>
        </p:nvSpPr>
        <p:spPr>
          <a:xfrm>
            <a:off x="2605508" y="2088868"/>
            <a:ext cx="1740181" cy="769441"/>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alibri"/>
                <a:ea typeface="Calibri"/>
                <a:cs typeface="Calibri"/>
              </a:rPr>
              <a:t>3 - Explore what the market can offer in light of the policy goals and user needs</a:t>
            </a:r>
            <a:endParaRPr lang="en-US" sz="1100">
              <a:latin typeface="Calibri"/>
              <a:ea typeface="Calibri"/>
              <a:cs typeface="Calibri"/>
            </a:endParaRPr>
          </a:p>
        </p:txBody>
      </p:sp>
      <p:sp>
        <p:nvSpPr>
          <p:cNvPr id="24" name="TextBox 23">
            <a:extLst>
              <a:ext uri="{FF2B5EF4-FFF2-40B4-BE49-F238E27FC236}">
                <a16:creationId xmlns:a16="http://schemas.microsoft.com/office/drawing/2014/main" id="{4F657CE7-E47A-7A55-BC38-2DDFEB4F49E3}"/>
              </a:ext>
            </a:extLst>
          </p:cNvPr>
          <p:cNvSpPr txBox="1"/>
          <p:nvPr/>
        </p:nvSpPr>
        <p:spPr>
          <a:xfrm>
            <a:off x="2605508" y="2917543"/>
            <a:ext cx="1740181" cy="938719"/>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alibri"/>
                <a:ea typeface="Calibri"/>
                <a:cs typeface="Calibri"/>
              </a:rPr>
              <a:t>4 - Engage with social enterprises, cooperatives or SMEs – can they deliver any/all of the thing you want? </a:t>
            </a:r>
          </a:p>
        </p:txBody>
      </p:sp>
      <p:sp>
        <p:nvSpPr>
          <p:cNvPr id="25" name="TextBox 24">
            <a:extLst>
              <a:ext uri="{FF2B5EF4-FFF2-40B4-BE49-F238E27FC236}">
                <a16:creationId xmlns:a16="http://schemas.microsoft.com/office/drawing/2014/main" id="{F6BB2964-2CBA-276C-6C58-C200086587AB}"/>
              </a:ext>
            </a:extLst>
          </p:cNvPr>
          <p:cNvSpPr txBox="1"/>
          <p:nvPr/>
        </p:nvSpPr>
        <p:spPr>
          <a:xfrm>
            <a:off x="2605508" y="4679668"/>
            <a:ext cx="1740181" cy="600164"/>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alibri"/>
                <a:ea typeface="Calibri"/>
                <a:cs typeface="Calibri"/>
              </a:rPr>
              <a:t>5 - Co-design the specification with the end user</a:t>
            </a:r>
          </a:p>
        </p:txBody>
      </p:sp>
      <p:sp>
        <p:nvSpPr>
          <p:cNvPr id="26" name="TextBox 25">
            <a:extLst>
              <a:ext uri="{FF2B5EF4-FFF2-40B4-BE49-F238E27FC236}">
                <a16:creationId xmlns:a16="http://schemas.microsoft.com/office/drawing/2014/main" id="{FB09F5F6-B611-64BA-478D-A0C830F26DDE}"/>
              </a:ext>
            </a:extLst>
          </p:cNvPr>
          <p:cNvSpPr txBox="1"/>
          <p:nvPr/>
        </p:nvSpPr>
        <p:spPr>
          <a:xfrm>
            <a:off x="4891508" y="4584418"/>
            <a:ext cx="1740181" cy="1107996"/>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alibri"/>
                <a:ea typeface="Calibri"/>
                <a:cs typeface="Calibri"/>
              </a:rPr>
              <a:t>9 - Break contract into lots and consider simplifying bid criteria, where there is an identified opportunity for VCSEs, SMEs, Cooperatives to bid.</a:t>
            </a:r>
          </a:p>
        </p:txBody>
      </p:sp>
      <p:sp>
        <p:nvSpPr>
          <p:cNvPr id="28" name="TextBox 27">
            <a:extLst>
              <a:ext uri="{FF2B5EF4-FFF2-40B4-BE49-F238E27FC236}">
                <a16:creationId xmlns:a16="http://schemas.microsoft.com/office/drawing/2014/main" id="{4DB4B741-82EA-84D2-846A-6867FA4A96ED}"/>
              </a:ext>
            </a:extLst>
          </p:cNvPr>
          <p:cNvSpPr txBox="1"/>
          <p:nvPr/>
        </p:nvSpPr>
        <p:spPr>
          <a:xfrm>
            <a:off x="4891508" y="3250918"/>
            <a:ext cx="1740181" cy="600164"/>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alibri"/>
                <a:ea typeface="Calibri"/>
                <a:cs typeface="Calibri"/>
              </a:rPr>
              <a:t>8 - Include Social value requirements </a:t>
            </a:r>
            <a:r>
              <a:rPr lang="en-GB" sz="1100" b="1">
                <a:latin typeface="Calibri"/>
                <a:ea typeface="Calibri"/>
                <a:cs typeface="Calibri"/>
              </a:rPr>
              <a:t>in the core specification</a:t>
            </a:r>
            <a:endParaRPr lang="en-US" b="1"/>
          </a:p>
        </p:txBody>
      </p:sp>
      <p:sp>
        <p:nvSpPr>
          <p:cNvPr id="29" name="TextBox 28">
            <a:extLst>
              <a:ext uri="{FF2B5EF4-FFF2-40B4-BE49-F238E27FC236}">
                <a16:creationId xmlns:a16="http://schemas.microsoft.com/office/drawing/2014/main" id="{06263055-9A4A-0C66-0699-B9FF54FC45C5}"/>
              </a:ext>
            </a:extLst>
          </p:cNvPr>
          <p:cNvSpPr txBox="1"/>
          <p:nvPr/>
        </p:nvSpPr>
        <p:spPr>
          <a:xfrm>
            <a:off x="9615908" y="3889093"/>
            <a:ext cx="1740181" cy="600164"/>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alibri"/>
                <a:ea typeface="Calibri"/>
                <a:cs typeface="Calibri"/>
              </a:rPr>
              <a:t>11 - Monitor social value clauses alongside other contract deliverables </a:t>
            </a:r>
            <a:endParaRPr lang="en-US"/>
          </a:p>
        </p:txBody>
      </p:sp>
      <p:sp>
        <p:nvSpPr>
          <p:cNvPr id="30" name="TextBox 29">
            <a:extLst>
              <a:ext uri="{FF2B5EF4-FFF2-40B4-BE49-F238E27FC236}">
                <a16:creationId xmlns:a16="http://schemas.microsoft.com/office/drawing/2014/main" id="{66AB6B01-967A-D4D1-503E-444B8614797D}"/>
              </a:ext>
            </a:extLst>
          </p:cNvPr>
          <p:cNvSpPr txBox="1"/>
          <p:nvPr/>
        </p:nvSpPr>
        <p:spPr>
          <a:xfrm>
            <a:off x="2605508" y="5403568"/>
            <a:ext cx="1740181" cy="600164"/>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alibri"/>
                <a:ea typeface="Calibri"/>
                <a:cs typeface="Calibri"/>
              </a:rPr>
              <a:t>6 – identify proportionate and relevant social value objectives</a:t>
            </a:r>
          </a:p>
        </p:txBody>
      </p:sp>
      <p:sp>
        <p:nvSpPr>
          <p:cNvPr id="31" name="TextBox 30">
            <a:extLst>
              <a:ext uri="{FF2B5EF4-FFF2-40B4-BE49-F238E27FC236}">
                <a16:creationId xmlns:a16="http://schemas.microsoft.com/office/drawing/2014/main" id="{D7143A7A-7363-A529-ABFD-F8DE8F81F7F5}"/>
              </a:ext>
            </a:extLst>
          </p:cNvPr>
          <p:cNvSpPr txBox="1"/>
          <p:nvPr/>
        </p:nvSpPr>
        <p:spPr>
          <a:xfrm>
            <a:off x="4891508" y="2332569"/>
            <a:ext cx="1740181" cy="769441"/>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alibri"/>
                <a:ea typeface="Calibri"/>
                <a:cs typeface="Calibri"/>
              </a:rPr>
              <a:t>7 - Be intentional and directional - don’t leave it to the market to define what’s valuable.</a:t>
            </a:r>
            <a:endParaRPr lang="en-GB" sz="1100" b="1">
              <a:latin typeface="Calibri"/>
              <a:ea typeface="Calibri"/>
              <a:cs typeface="Calibri"/>
            </a:endParaRPr>
          </a:p>
        </p:txBody>
      </p:sp>
      <p:sp>
        <p:nvSpPr>
          <p:cNvPr id="33" name="TextBox 32">
            <a:extLst>
              <a:ext uri="{FF2B5EF4-FFF2-40B4-BE49-F238E27FC236}">
                <a16:creationId xmlns:a16="http://schemas.microsoft.com/office/drawing/2014/main" id="{E49D7EB7-DBAE-E6F3-65A1-451E86D897EE}"/>
              </a:ext>
            </a:extLst>
          </p:cNvPr>
          <p:cNvSpPr txBox="1"/>
          <p:nvPr/>
        </p:nvSpPr>
        <p:spPr>
          <a:xfrm>
            <a:off x="7263233" y="3974818"/>
            <a:ext cx="1740181" cy="430887"/>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alibri"/>
                <a:ea typeface="Calibri"/>
                <a:cs typeface="Calibri"/>
              </a:rPr>
              <a:t>10 - Include end users in the assessment process</a:t>
            </a:r>
          </a:p>
        </p:txBody>
      </p:sp>
    </p:spTree>
    <p:extLst>
      <p:ext uri="{BB962C8B-B14F-4D97-AF65-F5344CB8AC3E}">
        <p14:creationId xmlns:p14="http://schemas.microsoft.com/office/powerpoint/2010/main" val="2572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4" grpId="0" animBg="1"/>
      <p:bldP spid="25" grpId="0" animBg="1"/>
      <p:bldP spid="26" grpId="0" animBg="1"/>
      <p:bldP spid="28" grpId="0" animBg="1"/>
      <p:bldP spid="29" grpId="0" animBg="1"/>
      <p:bldP spid="30" grpId="0" animBg="1"/>
      <p:bldP spid="31"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7382-EB28-4CE2-C6FF-4B99E60F864C}"/>
              </a:ext>
            </a:extLst>
          </p:cNvPr>
          <p:cNvSpPr>
            <a:spLocks noGrp="1"/>
          </p:cNvSpPr>
          <p:nvPr>
            <p:ph type="title"/>
          </p:nvPr>
        </p:nvSpPr>
        <p:spPr>
          <a:xfrm>
            <a:off x="330199" y="365125"/>
            <a:ext cx="11399078" cy="1347649"/>
          </a:xfrm>
        </p:spPr>
        <p:txBody>
          <a:bodyPr>
            <a:normAutofit/>
          </a:bodyPr>
          <a:lstStyle/>
          <a:p>
            <a:r>
              <a:rPr lang="en-US" sz="2800"/>
              <a:t>Embedding Social Value example: Westminster - Church Street Regeneration </a:t>
            </a:r>
          </a:p>
        </p:txBody>
      </p:sp>
      <p:sp>
        <p:nvSpPr>
          <p:cNvPr id="4" name="Rectangle: Rounded Corners 3">
            <a:extLst>
              <a:ext uri="{FF2B5EF4-FFF2-40B4-BE49-F238E27FC236}">
                <a16:creationId xmlns:a16="http://schemas.microsoft.com/office/drawing/2014/main" id="{E9C08632-8633-E886-3333-DAEAB077D964}"/>
              </a:ext>
            </a:extLst>
          </p:cNvPr>
          <p:cNvSpPr/>
          <p:nvPr/>
        </p:nvSpPr>
        <p:spPr>
          <a:xfrm>
            <a:off x="4889665" y="3929743"/>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Develop Spec</a:t>
            </a:r>
          </a:p>
        </p:txBody>
      </p:sp>
      <p:sp>
        <p:nvSpPr>
          <p:cNvPr id="5" name="Rectangle: Rounded Corners 4">
            <a:extLst>
              <a:ext uri="{FF2B5EF4-FFF2-40B4-BE49-F238E27FC236}">
                <a16:creationId xmlns:a16="http://schemas.microsoft.com/office/drawing/2014/main" id="{3CBE9AC7-3577-F00A-0864-DF59DF553FC1}"/>
              </a:ext>
            </a:extLst>
          </p:cNvPr>
          <p:cNvSpPr/>
          <p:nvPr/>
        </p:nvSpPr>
        <p:spPr>
          <a:xfrm>
            <a:off x="7262751" y="3385456"/>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Supplier B</a:t>
            </a:r>
          </a:p>
        </p:txBody>
      </p:sp>
      <p:sp>
        <p:nvSpPr>
          <p:cNvPr id="6" name="Rectangle: Rounded Corners 5">
            <a:extLst>
              <a:ext uri="{FF2B5EF4-FFF2-40B4-BE49-F238E27FC236}">
                <a16:creationId xmlns:a16="http://schemas.microsoft.com/office/drawing/2014/main" id="{C5368E97-9B63-5ABB-B10F-4CE2E3D30203}"/>
              </a:ext>
            </a:extLst>
          </p:cNvPr>
          <p:cNvSpPr/>
          <p:nvPr/>
        </p:nvSpPr>
        <p:spPr>
          <a:xfrm>
            <a:off x="9646721" y="5431971"/>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Deliver contract</a:t>
            </a:r>
          </a:p>
        </p:txBody>
      </p:sp>
      <p:sp>
        <p:nvSpPr>
          <p:cNvPr id="7" name="Rectangle: Rounded Corners 6">
            <a:extLst>
              <a:ext uri="{FF2B5EF4-FFF2-40B4-BE49-F238E27FC236}">
                <a16:creationId xmlns:a16="http://schemas.microsoft.com/office/drawing/2014/main" id="{22E4B8FE-34C8-F8AE-C70B-DC7D95FD67C4}"/>
              </a:ext>
            </a:extLst>
          </p:cNvPr>
          <p:cNvSpPr/>
          <p:nvPr/>
        </p:nvSpPr>
        <p:spPr>
          <a:xfrm>
            <a:off x="7262749" y="4441370"/>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Supplier C</a:t>
            </a:r>
          </a:p>
        </p:txBody>
      </p:sp>
      <p:sp>
        <p:nvSpPr>
          <p:cNvPr id="8" name="Rectangle: Rounded Corners 7">
            <a:extLst>
              <a:ext uri="{FF2B5EF4-FFF2-40B4-BE49-F238E27FC236}">
                <a16:creationId xmlns:a16="http://schemas.microsoft.com/office/drawing/2014/main" id="{69BCFE98-3FC2-EBE7-1F65-23EDE6520AEF}"/>
              </a:ext>
            </a:extLst>
          </p:cNvPr>
          <p:cNvSpPr/>
          <p:nvPr/>
        </p:nvSpPr>
        <p:spPr>
          <a:xfrm>
            <a:off x="7262749" y="2394855"/>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Supplier A</a:t>
            </a:r>
          </a:p>
        </p:txBody>
      </p:sp>
      <p:sp>
        <p:nvSpPr>
          <p:cNvPr id="9" name="Rectangle: Rounded Corners 8">
            <a:extLst>
              <a:ext uri="{FF2B5EF4-FFF2-40B4-BE49-F238E27FC236}">
                <a16:creationId xmlns:a16="http://schemas.microsoft.com/office/drawing/2014/main" id="{9511D199-B9AA-404D-1A9B-9FE3372E1F30}"/>
              </a:ext>
            </a:extLst>
          </p:cNvPr>
          <p:cNvSpPr/>
          <p:nvPr/>
        </p:nvSpPr>
        <p:spPr>
          <a:xfrm>
            <a:off x="7262751" y="5431970"/>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Supplier D</a:t>
            </a:r>
          </a:p>
        </p:txBody>
      </p:sp>
      <p:cxnSp>
        <p:nvCxnSpPr>
          <p:cNvPr id="10" name="Straight Arrow Connector 9">
            <a:extLst>
              <a:ext uri="{FF2B5EF4-FFF2-40B4-BE49-F238E27FC236}">
                <a16:creationId xmlns:a16="http://schemas.microsoft.com/office/drawing/2014/main" id="{F8E8216F-9C95-68ED-2D00-B5713917775E}"/>
              </a:ext>
            </a:extLst>
          </p:cNvPr>
          <p:cNvCxnSpPr/>
          <p:nvPr/>
        </p:nvCxnSpPr>
        <p:spPr>
          <a:xfrm>
            <a:off x="4584866" y="2068285"/>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08F9816-0162-4E4B-F64F-7F33CAA3E64B}"/>
              </a:ext>
            </a:extLst>
          </p:cNvPr>
          <p:cNvCxnSpPr>
            <a:cxnSpLocks/>
          </p:cNvCxnSpPr>
          <p:nvPr/>
        </p:nvCxnSpPr>
        <p:spPr>
          <a:xfrm>
            <a:off x="6892636" y="2068285"/>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BB7F6B6-AC29-E27D-00E8-940F65E85E93}"/>
              </a:ext>
            </a:extLst>
          </p:cNvPr>
          <p:cNvCxnSpPr>
            <a:cxnSpLocks/>
          </p:cNvCxnSpPr>
          <p:nvPr/>
        </p:nvCxnSpPr>
        <p:spPr>
          <a:xfrm>
            <a:off x="9254836" y="2068284"/>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sp>
        <p:nvSpPr>
          <p:cNvPr id="13" name="Rectangle: Rounded Corners 12">
            <a:extLst>
              <a:ext uri="{FF2B5EF4-FFF2-40B4-BE49-F238E27FC236}">
                <a16:creationId xmlns:a16="http://schemas.microsoft.com/office/drawing/2014/main" id="{290C780A-B546-0F06-3B65-28D964B435A2}"/>
              </a:ext>
            </a:extLst>
          </p:cNvPr>
          <p:cNvSpPr/>
          <p:nvPr/>
        </p:nvSpPr>
        <p:spPr>
          <a:xfrm>
            <a:off x="2603666" y="3929742"/>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Test Market</a:t>
            </a:r>
          </a:p>
        </p:txBody>
      </p:sp>
      <p:cxnSp>
        <p:nvCxnSpPr>
          <p:cNvPr id="17" name="Straight Arrow Connector 16">
            <a:extLst>
              <a:ext uri="{FF2B5EF4-FFF2-40B4-BE49-F238E27FC236}">
                <a16:creationId xmlns:a16="http://schemas.microsoft.com/office/drawing/2014/main" id="{8BF7C469-AE55-132B-0AE6-EB57CEAD6158}"/>
              </a:ext>
            </a:extLst>
          </p:cNvPr>
          <p:cNvCxnSpPr/>
          <p:nvPr/>
        </p:nvCxnSpPr>
        <p:spPr>
          <a:xfrm>
            <a:off x="4443352" y="4201885"/>
            <a:ext cx="381001" cy="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A57C0019-BCE3-C9C3-C218-47B81AF4AFC5}"/>
              </a:ext>
            </a:extLst>
          </p:cNvPr>
          <p:cNvCxnSpPr>
            <a:cxnSpLocks/>
          </p:cNvCxnSpPr>
          <p:nvPr/>
        </p:nvCxnSpPr>
        <p:spPr>
          <a:xfrm>
            <a:off x="6762008" y="4147456"/>
            <a:ext cx="381001" cy="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B5E563C5-EF8E-0B78-FEA1-4146FD0788BD}"/>
              </a:ext>
            </a:extLst>
          </p:cNvPr>
          <p:cNvCxnSpPr>
            <a:cxnSpLocks/>
          </p:cNvCxnSpPr>
          <p:nvPr/>
        </p:nvCxnSpPr>
        <p:spPr>
          <a:xfrm>
            <a:off x="9113322" y="5704113"/>
            <a:ext cx="381001" cy="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3" name="Straight Arrow Connector 2">
            <a:extLst>
              <a:ext uri="{FF2B5EF4-FFF2-40B4-BE49-F238E27FC236}">
                <a16:creationId xmlns:a16="http://schemas.microsoft.com/office/drawing/2014/main" id="{3258F88F-06F8-5822-0F01-1B382A68D12E}"/>
              </a:ext>
            </a:extLst>
          </p:cNvPr>
          <p:cNvCxnSpPr>
            <a:cxnSpLocks/>
          </p:cNvCxnSpPr>
          <p:nvPr/>
        </p:nvCxnSpPr>
        <p:spPr>
          <a:xfrm>
            <a:off x="2308762" y="2088077"/>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DB0C680E-9B2B-6240-156A-79AF9A1414B3}"/>
              </a:ext>
            </a:extLst>
          </p:cNvPr>
          <p:cNvSpPr/>
          <p:nvPr/>
        </p:nvSpPr>
        <p:spPr>
          <a:xfrm>
            <a:off x="327562" y="3949534"/>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Identify need</a:t>
            </a:r>
          </a:p>
        </p:txBody>
      </p:sp>
      <p:cxnSp>
        <p:nvCxnSpPr>
          <p:cNvPr id="15" name="Straight Arrow Connector 14">
            <a:extLst>
              <a:ext uri="{FF2B5EF4-FFF2-40B4-BE49-F238E27FC236}">
                <a16:creationId xmlns:a16="http://schemas.microsoft.com/office/drawing/2014/main" id="{521E0586-6F5B-E0A6-643C-0605AF1DFB26}"/>
              </a:ext>
            </a:extLst>
          </p:cNvPr>
          <p:cNvCxnSpPr>
            <a:cxnSpLocks/>
          </p:cNvCxnSpPr>
          <p:nvPr/>
        </p:nvCxnSpPr>
        <p:spPr>
          <a:xfrm>
            <a:off x="2167248" y="4221677"/>
            <a:ext cx="381001" cy="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B4089690-F754-E4AD-0242-EAF290D8B6C5}"/>
              </a:ext>
            </a:extLst>
          </p:cNvPr>
          <p:cNvSpPr txBox="1"/>
          <p:nvPr/>
        </p:nvSpPr>
        <p:spPr>
          <a:xfrm>
            <a:off x="346082" y="1947866"/>
            <a:ext cx="1671483" cy="1708160"/>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Council </a:t>
            </a:r>
            <a:r>
              <a:rPr lang="en-US" sz="1050" err="1"/>
              <a:t>recognised</a:t>
            </a:r>
            <a:r>
              <a:rPr lang="en-US" sz="1050"/>
              <a:t> that the needs of the community needed to be understood and addressed in the regeneration scheme and that this could not be boiled down to KPIs but needed to be part of an ongoing dialogue.</a:t>
            </a:r>
          </a:p>
        </p:txBody>
      </p:sp>
      <p:sp>
        <p:nvSpPr>
          <p:cNvPr id="20" name="TextBox 19">
            <a:extLst>
              <a:ext uri="{FF2B5EF4-FFF2-40B4-BE49-F238E27FC236}">
                <a16:creationId xmlns:a16="http://schemas.microsoft.com/office/drawing/2014/main" id="{D485DFE2-7F19-4B87-AADE-B9BF5613EA9F}"/>
              </a:ext>
            </a:extLst>
          </p:cNvPr>
          <p:cNvSpPr txBox="1"/>
          <p:nvPr/>
        </p:nvSpPr>
        <p:spPr>
          <a:xfrm>
            <a:off x="4920365" y="2064773"/>
            <a:ext cx="1671483" cy="1384995"/>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Tender pack included design features identified by panel, and a requirement that the design of the project should be responsive to the views of the community panel</a:t>
            </a:r>
          </a:p>
        </p:txBody>
      </p:sp>
      <p:sp>
        <p:nvSpPr>
          <p:cNvPr id="21" name="TextBox 20">
            <a:extLst>
              <a:ext uri="{FF2B5EF4-FFF2-40B4-BE49-F238E27FC236}">
                <a16:creationId xmlns:a16="http://schemas.microsoft.com/office/drawing/2014/main" id="{43FF24D2-2BF9-2063-F4AF-314229C239A7}"/>
              </a:ext>
            </a:extLst>
          </p:cNvPr>
          <p:cNvSpPr txBox="1"/>
          <p:nvPr/>
        </p:nvSpPr>
        <p:spPr>
          <a:xfrm>
            <a:off x="9650019" y="2213669"/>
            <a:ext cx="1671483" cy="1061829"/>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Community panel members sit on the </a:t>
            </a:r>
            <a:r>
              <a:rPr lang="en-US" sz="1050" err="1"/>
              <a:t>programme</a:t>
            </a:r>
            <a:r>
              <a:rPr lang="en-US" sz="1050"/>
              <a:t> delivery board and continue to hold the project accountable </a:t>
            </a:r>
          </a:p>
        </p:txBody>
      </p:sp>
      <p:sp>
        <p:nvSpPr>
          <p:cNvPr id="22" name="TextBox 21">
            <a:extLst>
              <a:ext uri="{FF2B5EF4-FFF2-40B4-BE49-F238E27FC236}">
                <a16:creationId xmlns:a16="http://schemas.microsoft.com/office/drawing/2014/main" id="{FE227EB0-1278-4D78-D334-212FEF8B6786}"/>
              </a:ext>
            </a:extLst>
          </p:cNvPr>
          <p:cNvSpPr txBox="1"/>
          <p:nvPr/>
        </p:nvSpPr>
        <p:spPr>
          <a:xfrm>
            <a:off x="330848" y="4709877"/>
            <a:ext cx="1671483" cy="1869743"/>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Brought together a community panel, which met regularly to discuss the scheme. Council sought to understand their priorities before the process started. People's time was paid for to ensure a broad representative group </a:t>
            </a:r>
          </a:p>
        </p:txBody>
      </p:sp>
      <p:sp>
        <p:nvSpPr>
          <p:cNvPr id="23" name="TextBox 22">
            <a:extLst>
              <a:ext uri="{FF2B5EF4-FFF2-40B4-BE49-F238E27FC236}">
                <a16:creationId xmlns:a16="http://schemas.microsoft.com/office/drawing/2014/main" id="{88205EA7-38AC-C3B4-49F0-07A950E531DF}"/>
              </a:ext>
            </a:extLst>
          </p:cNvPr>
          <p:cNvSpPr txBox="1"/>
          <p:nvPr/>
        </p:nvSpPr>
        <p:spPr>
          <a:xfrm>
            <a:off x="2599330" y="2091049"/>
            <a:ext cx="1671483" cy="738664"/>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Pre-market engagement included the views of the community panel in the brief</a:t>
            </a:r>
          </a:p>
        </p:txBody>
      </p:sp>
      <p:sp>
        <p:nvSpPr>
          <p:cNvPr id="24" name="TextBox 23">
            <a:extLst>
              <a:ext uri="{FF2B5EF4-FFF2-40B4-BE49-F238E27FC236}">
                <a16:creationId xmlns:a16="http://schemas.microsoft.com/office/drawing/2014/main" id="{03280DBC-3EBB-3AA7-CD4B-6AF33899DF53}"/>
              </a:ext>
            </a:extLst>
          </p:cNvPr>
          <p:cNvSpPr txBox="1"/>
          <p:nvPr/>
        </p:nvSpPr>
        <p:spPr>
          <a:xfrm>
            <a:off x="7284585" y="3950158"/>
            <a:ext cx="1671483" cy="577081"/>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Community panel members included in the bid assessment team</a:t>
            </a:r>
          </a:p>
        </p:txBody>
      </p:sp>
    </p:spTree>
    <p:extLst>
      <p:ext uri="{BB962C8B-B14F-4D97-AF65-F5344CB8AC3E}">
        <p14:creationId xmlns:p14="http://schemas.microsoft.com/office/powerpoint/2010/main" val="366372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D9D115-1B33-F823-7F6B-23B2C49DF720}"/>
              </a:ext>
            </a:extLst>
          </p:cNvPr>
          <p:cNvSpPr>
            <a:spLocks noGrp="1"/>
          </p:cNvSpPr>
          <p:nvPr>
            <p:ph type="title"/>
          </p:nvPr>
        </p:nvSpPr>
        <p:spPr>
          <a:xfrm>
            <a:off x="656823" y="962166"/>
            <a:ext cx="3103808" cy="4421876"/>
          </a:xfrm>
        </p:spPr>
        <p:txBody>
          <a:bodyPr anchor="t">
            <a:normAutofit/>
          </a:bodyPr>
          <a:lstStyle/>
          <a:p>
            <a:pPr algn="r"/>
            <a:r>
              <a:rPr lang="en-US" sz="3700" dirty="0"/>
              <a:t>But approaching everything as a  competition can obscure the bigger opportunities...</a:t>
            </a:r>
          </a:p>
        </p:txBody>
      </p:sp>
      <p:sp>
        <p:nvSpPr>
          <p:cNvPr id="3" name="Content Placeholder 2">
            <a:extLst>
              <a:ext uri="{FF2B5EF4-FFF2-40B4-BE49-F238E27FC236}">
                <a16:creationId xmlns:a16="http://schemas.microsoft.com/office/drawing/2014/main" id="{44D7696E-F460-F372-B700-DD21CCB11F13}"/>
              </a:ext>
            </a:extLst>
          </p:cNvPr>
          <p:cNvSpPr>
            <a:spLocks noGrp="1"/>
          </p:cNvSpPr>
          <p:nvPr>
            <p:ph idx="1"/>
          </p:nvPr>
        </p:nvSpPr>
        <p:spPr>
          <a:xfrm>
            <a:off x="4474308" y="1058512"/>
            <a:ext cx="7058138" cy="4743174"/>
          </a:xfrm>
        </p:spPr>
        <p:txBody>
          <a:bodyPr vert="horz" lIns="91440" tIns="45720" rIns="91440" bIns="45720" rtlCol="0" anchor="t">
            <a:normAutofit fontScale="92500" lnSpcReduction="20000"/>
          </a:bodyPr>
          <a:lstStyle/>
          <a:p>
            <a:endParaRPr lang="en-US" sz="2000"/>
          </a:p>
          <a:p>
            <a:r>
              <a:rPr lang="en-US" sz="2000" dirty="0"/>
              <a:t>Not everything is available through a functioning free market</a:t>
            </a:r>
            <a:endParaRPr lang="en-US" dirty="0"/>
          </a:p>
          <a:p>
            <a:r>
              <a:rPr lang="en-US" sz="2000" dirty="0"/>
              <a:t>Sometimes profit isn't the main motivator for partners (many </a:t>
            </a:r>
            <a:r>
              <a:rPr lang="en-US" sz="2000" dirty="0" err="1"/>
              <a:t>organisations</a:t>
            </a:r>
            <a:r>
              <a:rPr lang="en-US" sz="2000" dirty="0"/>
              <a:t> operate for 'common good' purposes – e.g. VCSEs, cooperatives)</a:t>
            </a:r>
          </a:p>
          <a:p>
            <a:r>
              <a:rPr lang="en-US" sz="2000" dirty="0"/>
              <a:t>Sometimes we can't specify exactly what's needed – we won't know until we start doing</a:t>
            </a:r>
          </a:p>
          <a:p>
            <a:r>
              <a:rPr lang="en-US" sz="2000" dirty="0"/>
              <a:t>Sometimes we want to engage and work with a wider range of partners</a:t>
            </a:r>
          </a:p>
          <a:p>
            <a:r>
              <a:rPr lang="en-US" sz="2000" dirty="0"/>
              <a:t>Sometimes the impetus to do something is emerging from a community of concern rather than the local authority itself</a:t>
            </a:r>
          </a:p>
          <a:p>
            <a:endParaRPr lang="en-US" sz="2000"/>
          </a:p>
          <a:p>
            <a:pPr marL="0" indent="0">
              <a:buNone/>
            </a:pPr>
            <a:r>
              <a:rPr lang="en-US" sz="2000" dirty="0"/>
              <a:t>...in these cases we may need other ways to determine what constitutes Best Value or Maximum Public Benefit, beyond simply competitive tender processes.</a:t>
            </a:r>
          </a:p>
          <a:p>
            <a:pPr marL="0" indent="0">
              <a:buNone/>
            </a:pPr>
            <a:endParaRPr lang="en-US" sz="2000"/>
          </a:p>
          <a:p>
            <a:pPr marL="0" indent="0">
              <a:buNone/>
            </a:pPr>
            <a:r>
              <a:rPr lang="en-US" sz="2000" dirty="0"/>
              <a:t>We think a relational theory of value can help...</a:t>
            </a:r>
          </a:p>
        </p:txBody>
      </p:sp>
      <p:sp>
        <p:nvSpPr>
          <p:cNvPr id="57" name="Rectangle 5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582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A9C1F0-D531-C6DA-E89D-5B9D101D6282}"/>
              </a:ext>
            </a:extLst>
          </p:cNvPr>
          <p:cNvSpPr>
            <a:spLocks noGrp="1"/>
          </p:cNvSpPr>
          <p:nvPr>
            <p:ph type="title"/>
          </p:nvPr>
        </p:nvSpPr>
        <p:spPr>
          <a:xfrm>
            <a:off x="1371599" y="294538"/>
            <a:ext cx="9895951" cy="1033669"/>
          </a:xfrm>
        </p:spPr>
        <p:txBody>
          <a:bodyPr>
            <a:normAutofit fontScale="90000"/>
          </a:bodyPr>
          <a:lstStyle/>
          <a:p>
            <a:r>
              <a:rPr lang="en-US" sz="4000" dirty="0">
                <a:solidFill>
                  <a:srgbClr val="FFFFFF"/>
                </a:solidFill>
              </a:rPr>
              <a:t>Theory of Collaboration – commissioning in complex systems</a:t>
            </a:r>
          </a:p>
        </p:txBody>
      </p:sp>
      <p:sp>
        <p:nvSpPr>
          <p:cNvPr id="3" name="Content Placeholder 2">
            <a:extLst>
              <a:ext uri="{FF2B5EF4-FFF2-40B4-BE49-F238E27FC236}">
                <a16:creationId xmlns:a16="http://schemas.microsoft.com/office/drawing/2014/main" id="{9D508820-A2F8-77DC-602B-E3D908C772E5}"/>
              </a:ext>
            </a:extLst>
          </p:cNvPr>
          <p:cNvSpPr>
            <a:spLocks noGrp="1"/>
          </p:cNvSpPr>
          <p:nvPr>
            <p:ph idx="1"/>
          </p:nvPr>
        </p:nvSpPr>
        <p:spPr>
          <a:xfrm>
            <a:off x="853156" y="2483264"/>
            <a:ext cx="6413273" cy="3683358"/>
          </a:xfrm>
        </p:spPr>
        <p:txBody>
          <a:bodyPr vert="horz" lIns="91440" tIns="45720" rIns="91440" bIns="45720" rtlCol="0" anchor="ctr">
            <a:noAutofit/>
          </a:bodyPr>
          <a:lstStyle/>
          <a:p>
            <a:endParaRPr lang="en-GB" sz="1800" dirty="0">
              <a:latin typeface="Calibri"/>
              <a:ea typeface="Calibri"/>
              <a:cs typeface="Calibri"/>
            </a:endParaRPr>
          </a:p>
          <a:p>
            <a:r>
              <a:rPr lang="en-GB" sz="1400" dirty="0">
                <a:latin typeface="Calibri"/>
                <a:ea typeface="Calibri"/>
                <a:cs typeface="Calibri"/>
              </a:rPr>
              <a:t>The CCIN follows a set of values drawn from the cooperative movement: </a:t>
            </a:r>
            <a:r>
              <a:rPr lang="en" sz="1400" dirty="0">
                <a:latin typeface="Calibri"/>
                <a:ea typeface="Calibri"/>
                <a:cs typeface="Calibri"/>
              </a:rPr>
              <a:t>self-help, self-responsibility, democracy, equality, equity, and solidarity. </a:t>
            </a:r>
          </a:p>
          <a:p>
            <a:r>
              <a:rPr lang="en" sz="1400" dirty="0">
                <a:latin typeface="Calibri"/>
                <a:ea typeface="Calibri"/>
                <a:cs typeface="Calibri"/>
              </a:rPr>
              <a:t>These are all relational </a:t>
            </a:r>
            <a:r>
              <a:rPr lang="en" sz="1400" b="1" dirty="0">
                <a:latin typeface="Calibri"/>
                <a:ea typeface="Calibri"/>
                <a:cs typeface="Calibri"/>
              </a:rPr>
              <a:t>qualities </a:t>
            </a:r>
            <a:r>
              <a:rPr lang="en" sz="1400" dirty="0">
                <a:latin typeface="Calibri"/>
                <a:ea typeface="Calibri"/>
                <a:cs typeface="Calibri"/>
              </a:rPr>
              <a:t>and point towards a shared conception of the 'common good'.</a:t>
            </a:r>
            <a:endParaRPr lang="en" sz="1400"/>
          </a:p>
          <a:p>
            <a:r>
              <a:rPr lang="en-GB" sz="1400" dirty="0">
                <a:latin typeface="Calibri"/>
                <a:ea typeface="Calibri"/>
                <a:cs typeface="Calibri"/>
              </a:rPr>
              <a:t>The science of complex systems tells us that the world is infinitely complex and interrelated. </a:t>
            </a:r>
          </a:p>
          <a:p>
            <a:r>
              <a:rPr lang="en-GB" sz="1400" dirty="0">
                <a:latin typeface="Calibri"/>
                <a:ea typeface="Calibri"/>
                <a:cs typeface="Calibri"/>
              </a:rPr>
              <a:t>A systems theory perspective on value recognises that value is not something located in things or people, but is created through an emergent process as people, organisations and things relate to one another.</a:t>
            </a:r>
            <a:endParaRPr lang="en-US" sz="1400">
              <a:latin typeface="Calibri"/>
              <a:ea typeface="Calibri"/>
              <a:cs typeface="Calibri"/>
            </a:endParaRPr>
          </a:p>
          <a:p>
            <a:r>
              <a:rPr lang="en-GB" sz="1400" dirty="0">
                <a:latin typeface="Calibri"/>
                <a:ea typeface="Calibri"/>
                <a:cs typeface="Calibri"/>
              </a:rPr>
              <a:t>It follows that:</a:t>
            </a:r>
            <a:endParaRPr lang="en-US" sz="1400">
              <a:latin typeface="Calibri"/>
              <a:ea typeface="Calibri"/>
              <a:cs typeface="Calibri"/>
            </a:endParaRPr>
          </a:p>
          <a:p>
            <a:pPr lvl="1">
              <a:buFont typeface="Courier New" panose="020B0604020202020204" pitchFamily="34" charset="0"/>
              <a:buChar char="o"/>
            </a:pPr>
            <a:r>
              <a:rPr lang="en-GB" sz="1400" dirty="0">
                <a:latin typeface="Calibri"/>
                <a:ea typeface="Calibri"/>
                <a:cs typeface="Calibri"/>
              </a:rPr>
              <a:t>the starting point for creating </a:t>
            </a:r>
            <a:r>
              <a:rPr lang="en-GB" sz="1400" i="1" dirty="0">
                <a:latin typeface="Calibri"/>
                <a:ea typeface="Calibri"/>
                <a:cs typeface="Calibri"/>
              </a:rPr>
              <a:t>any</a:t>
            </a:r>
            <a:r>
              <a:rPr lang="en-GB" sz="1400" dirty="0">
                <a:latin typeface="Calibri"/>
                <a:ea typeface="Calibri"/>
                <a:cs typeface="Calibri"/>
              </a:rPr>
              <a:t> value is the </a:t>
            </a:r>
            <a:r>
              <a:rPr lang="en-GB" sz="1400" b="1" dirty="0">
                <a:latin typeface="Calibri"/>
                <a:ea typeface="Calibri"/>
                <a:cs typeface="Calibri"/>
              </a:rPr>
              <a:t>existence of a relationship</a:t>
            </a:r>
            <a:endParaRPr lang="en-US" sz="1400">
              <a:latin typeface="Calibri"/>
              <a:ea typeface="Calibri"/>
              <a:cs typeface="Calibri"/>
            </a:endParaRPr>
          </a:p>
          <a:p>
            <a:pPr lvl="1">
              <a:buFont typeface="Courier New" panose="020B0604020202020204" pitchFamily="34" charset="0"/>
              <a:buChar char="o"/>
            </a:pPr>
            <a:r>
              <a:rPr lang="en-GB" sz="1400" dirty="0">
                <a:latin typeface="Calibri"/>
                <a:ea typeface="Calibri"/>
                <a:cs typeface="Calibri"/>
              </a:rPr>
              <a:t>The </a:t>
            </a:r>
            <a:r>
              <a:rPr lang="en-GB" sz="1400" b="1" dirty="0">
                <a:latin typeface="Calibri"/>
                <a:ea typeface="Calibri"/>
                <a:cs typeface="Calibri"/>
              </a:rPr>
              <a:t>qualities of that relationship</a:t>
            </a:r>
            <a:r>
              <a:rPr lang="en-GB" sz="1400" dirty="0">
                <a:latin typeface="Calibri"/>
                <a:ea typeface="Calibri"/>
                <a:cs typeface="Calibri"/>
              </a:rPr>
              <a:t> determine whether the value that emerges will be positive (generative) or negative (degenerative)</a:t>
            </a:r>
            <a:endParaRPr lang="en-US" sz="1400">
              <a:latin typeface="Calibri"/>
              <a:ea typeface="Calibri"/>
              <a:cs typeface="Calibri"/>
            </a:endParaRPr>
          </a:p>
          <a:p>
            <a:pPr lvl="1">
              <a:buFont typeface="Courier New" panose="020B0604020202020204" pitchFamily="34" charset="0"/>
              <a:buChar char="o"/>
            </a:pPr>
            <a:r>
              <a:rPr lang="en-GB" sz="1400" dirty="0">
                <a:latin typeface="Calibri"/>
                <a:ea typeface="Calibri"/>
                <a:cs typeface="Calibri"/>
              </a:rPr>
              <a:t>There is </a:t>
            </a:r>
            <a:r>
              <a:rPr lang="en-GB" sz="1400" b="1" dirty="0">
                <a:latin typeface="Calibri"/>
                <a:ea typeface="Calibri"/>
                <a:cs typeface="Calibri"/>
              </a:rPr>
              <a:t>contagion</a:t>
            </a:r>
            <a:r>
              <a:rPr lang="en-GB" sz="1400" dirty="0">
                <a:latin typeface="Calibri"/>
                <a:ea typeface="Calibri"/>
                <a:cs typeface="Calibri"/>
              </a:rPr>
              <a:t>, </a:t>
            </a:r>
            <a:r>
              <a:rPr lang="en-GB" sz="1400" b="1" dirty="0">
                <a:latin typeface="Calibri"/>
                <a:ea typeface="Calibri"/>
                <a:cs typeface="Calibri"/>
              </a:rPr>
              <a:t>and emergence</a:t>
            </a:r>
            <a:r>
              <a:rPr lang="en-GB" sz="1400" dirty="0">
                <a:latin typeface="Calibri"/>
                <a:ea typeface="Calibri"/>
                <a:cs typeface="Calibri"/>
              </a:rPr>
              <a:t> in system relationships – i.e. positive relationships self-perpetuate by creating the conditions for more positive relationships to emerge.</a:t>
            </a:r>
            <a:endParaRPr lang="en-US" sz="1400">
              <a:latin typeface="Calibri"/>
              <a:ea typeface="Calibri"/>
              <a:cs typeface="Calibri"/>
            </a:endParaRPr>
          </a:p>
          <a:p>
            <a:pPr lvl="1">
              <a:buFont typeface="Courier New" panose="020B0604020202020204" pitchFamily="34" charset="0"/>
              <a:buChar char="o"/>
            </a:pPr>
            <a:r>
              <a:rPr lang="en-GB" sz="1400" dirty="0">
                <a:latin typeface="Calibri"/>
                <a:ea typeface="Calibri"/>
                <a:cs typeface="Calibri"/>
              </a:rPr>
              <a:t>Therefore, if we are looking to generate lasting and generative social value then </a:t>
            </a:r>
            <a:r>
              <a:rPr lang="en-GB" sz="1400" b="1" dirty="0">
                <a:latin typeface="Calibri"/>
                <a:ea typeface="Calibri"/>
                <a:cs typeface="Calibri"/>
              </a:rPr>
              <a:t>setting the conditions for the right kinds of relationships should be the first concern</a:t>
            </a:r>
            <a:r>
              <a:rPr lang="en-GB" sz="1400" dirty="0">
                <a:latin typeface="Calibri"/>
                <a:ea typeface="Calibri"/>
                <a:cs typeface="Calibri"/>
              </a:rPr>
              <a:t>. </a:t>
            </a:r>
            <a:endParaRPr lang="en-US" sz="1400">
              <a:latin typeface="Calibri"/>
              <a:ea typeface="Calibri"/>
              <a:cs typeface="Calibri"/>
            </a:endParaRPr>
          </a:p>
          <a:p>
            <a:pPr marL="457200" lvl="1" indent="0">
              <a:buNone/>
            </a:pPr>
            <a:endParaRPr lang="en-GB" sz="1800" dirty="0">
              <a:latin typeface="Calibri"/>
              <a:ea typeface="Calibri"/>
              <a:cs typeface="Calibri"/>
            </a:endParaRPr>
          </a:p>
          <a:p>
            <a:endParaRPr lang="en-US" sz="1600">
              <a:latin typeface="Aptos" panose="020B0004020202020204"/>
              <a:ea typeface="Calibri"/>
              <a:cs typeface="Calibri"/>
            </a:endParaRPr>
          </a:p>
        </p:txBody>
      </p:sp>
    </p:spTree>
    <p:extLst>
      <p:ext uri="{BB962C8B-B14F-4D97-AF65-F5344CB8AC3E}">
        <p14:creationId xmlns:p14="http://schemas.microsoft.com/office/powerpoint/2010/main" val="424325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7382-EB28-4CE2-C6FF-4B99E60F864C}"/>
              </a:ext>
            </a:extLst>
          </p:cNvPr>
          <p:cNvSpPr>
            <a:spLocks noGrp="1"/>
          </p:cNvSpPr>
          <p:nvPr>
            <p:ph type="title"/>
          </p:nvPr>
        </p:nvSpPr>
        <p:spPr/>
        <p:txBody>
          <a:bodyPr>
            <a:normAutofit/>
          </a:bodyPr>
          <a:lstStyle/>
          <a:p>
            <a:r>
              <a:rPr lang="en-US" sz="3600"/>
              <a:t>Collaborative mindset – relational process</a:t>
            </a:r>
          </a:p>
        </p:txBody>
      </p:sp>
      <p:cxnSp>
        <p:nvCxnSpPr>
          <p:cNvPr id="10" name="Straight Arrow Connector 9">
            <a:extLst>
              <a:ext uri="{FF2B5EF4-FFF2-40B4-BE49-F238E27FC236}">
                <a16:creationId xmlns:a16="http://schemas.microsoft.com/office/drawing/2014/main" id="{F8E8216F-9C95-68ED-2D00-B5713917775E}"/>
              </a:ext>
            </a:extLst>
          </p:cNvPr>
          <p:cNvCxnSpPr/>
          <p:nvPr/>
        </p:nvCxnSpPr>
        <p:spPr>
          <a:xfrm>
            <a:off x="3450771" y="2068285"/>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BB7F6B6-AC29-E27D-00E8-940F65E85E93}"/>
              </a:ext>
            </a:extLst>
          </p:cNvPr>
          <p:cNvCxnSpPr>
            <a:cxnSpLocks/>
          </p:cNvCxnSpPr>
          <p:nvPr/>
        </p:nvCxnSpPr>
        <p:spPr>
          <a:xfrm>
            <a:off x="8186058" y="2068284"/>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311ADB40-1AD4-D6B5-FD30-4EA78E2DBBD0}"/>
              </a:ext>
            </a:extLst>
          </p:cNvPr>
          <p:cNvSpPr/>
          <p:nvPr/>
        </p:nvSpPr>
        <p:spPr>
          <a:xfrm>
            <a:off x="3743997" y="3077900"/>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For profit companies</a:t>
            </a:r>
          </a:p>
        </p:txBody>
      </p:sp>
      <p:sp>
        <p:nvSpPr>
          <p:cNvPr id="14" name="Oval 13">
            <a:extLst>
              <a:ext uri="{FF2B5EF4-FFF2-40B4-BE49-F238E27FC236}">
                <a16:creationId xmlns:a16="http://schemas.microsoft.com/office/drawing/2014/main" id="{65BD138D-C0E6-80AE-EE61-7E821ACD92B6}"/>
              </a:ext>
            </a:extLst>
          </p:cNvPr>
          <p:cNvSpPr/>
          <p:nvPr/>
        </p:nvSpPr>
        <p:spPr>
          <a:xfrm>
            <a:off x="5169474" y="2167771"/>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VCSEs</a:t>
            </a:r>
          </a:p>
        </p:txBody>
      </p:sp>
      <p:sp>
        <p:nvSpPr>
          <p:cNvPr id="15" name="Oval 14">
            <a:extLst>
              <a:ext uri="{FF2B5EF4-FFF2-40B4-BE49-F238E27FC236}">
                <a16:creationId xmlns:a16="http://schemas.microsoft.com/office/drawing/2014/main" id="{E4DA97D1-D1B7-59E4-10C7-65E931075C0B}"/>
              </a:ext>
            </a:extLst>
          </p:cNvPr>
          <p:cNvSpPr/>
          <p:nvPr/>
        </p:nvSpPr>
        <p:spPr>
          <a:xfrm>
            <a:off x="5170714" y="3679369"/>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Anchors</a:t>
            </a:r>
          </a:p>
        </p:txBody>
      </p:sp>
      <p:sp>
        <p:nvSpPr>
          <p:cNvPr id="16" name="Oval 15">
            <a:extLst>
              <a:ext uri="{FF2B5EF4-FFF2-40B4-BE49-F238E27FC236}">
                <a16:creationId xmlns:a16="http://schemas.microsoft.com/office/drawing/2014/main" id="{534BBF60-C12B-5F9A-6DD7-EF782E1B2363}"/>
              </a:ext>
            </a:extLst>
          </p:cNvPr>
          <p:cNvSpPr/>
          <p:nvPr/>
        </p:nvSpPr>
        <p:spPr>
          <a:xfrm>
            <a:off x="4220900" y="4883137"/>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Social impact investors</a:t>
            </a:r>
          </a:p>
        </p:txBody>
      </p:sp>
      <p:sp>
        <p:nvSpPr>
          <p:cNvPr id="17" name="Oval 16">
            <a:extLst>
              <a:ext uri="{FF2B5EF4-FFF2-40B4-BE49-F238E27FC236}">
                <a16:creationId xmlns:a16="http://schemas.microsoft.com/office/drawing/2014/main" id="{3089E71B-143C-2689-F4A2-97B9FA5A1AA7}"/>
              </a:ext>
            </a:extLst>
          </p:cNvPr>
          <p:cNvSpPr/>
          <p:nvPr/>
        </p:nvSpPr>
        <p:spPr>
          <a:xfrm>
            <a:off x="6181845" y="4825263"/>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t>Community</a:t>
            </a:r>
          </a:p>
        </p:txBody>
      </p:sp>
      <p:sp>
        <p:nvSpPr>
          <p:cNvPr id="18" name="Oval 17">
            <a:extLst>
              <a:ext uri="{FF2B5EF4-FFF2-40B4-BE49-F238E27FC236}">
                <a16:creationId xmlns:a16="http://schemas.microsoft.com/office/drawing/2014/main" id="{B88BFD24-2A3E-A71B-473A-05C266FD9EB9}"/>
              </a:ext>
            </a:extLst>
          </p:cNvPr>
          <p:cNvSpPr/>
          <p:nvPr/>
        </p:nvSpPr>
        <p:spPr>
          <a:xfrm>
            <a:off x="6626368" y="3164985"/>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Service users</a:t>
            </a:r>
          </a:p>
        </p:txBody>
      </p:sp>
      <p:sp>
        <p:nvSpPr>
          <p:cNvPr id="20" name="Rectangle: Rounded Corners 19">
            <a:extLst>
              <a:ext uri="{FF2B5EF4-FFF2-40B4-BE49-F238E27FC236}">
                <a16:creationId xmlns:a16="http://schemas.microsoft.com/office/drawing/2014/main" id="{11E12DD0-7287-D284-DD6B-A641664AFCBF}"/>
              </a:ext>
            </a:extLst>
          </p:cNvPr>
          <p:cNvSpPr/>
          <p:nvPr/>
        </p:nvSpPr>
        <p:spPr>
          <a:xfrm>
            <a:off x="1175657" y="2819399"/>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Strategy/Policy priorities</a:t>
            </a:r>
          </a:p>
        </p:txBody>
      </p:sp>
      <p:sp>
        <p:nvSpPr>
          <p:cNvPr id="21" name="Rectangle: Rounded Corners 20">
            <a:extLst>
              <a:ext uri="{FF2B5EF4-FFF2-40B4-BE49-F238E27FC236}">
                <a16:creationId xmlns:a16="http://schemas.microsoft.com/office/drawing/2014/main" id="{EE52F5D8-48C5-4E30-334C-C88962636F63}"/>
              </a:ext>
            </a:extLst>
          </p:cNvPr>
          <p:cNvSpPr/>
          <p:nvPr/>
        </p:nvSpPr>
        <p:spPr>
          <a:xfrm>
            <a:off x="1175657" y="3624942"/>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Community strength/need</a:t>
            </a:r>
          </a:p>
        </p:txBody>
      </p:sp>
      <p:sp>
        <p:nvSpPr>
          <p:cNvPr id="22" name="Rectangle: Rounded Corners 21">
            <a:extLst>
              <a:ext uri="{FF2B5EF4-FFF2-40B4-BE49-F238E27FC236}">
                <a16:creationId xmlns:a16="http://schemas.microsoft.com/office/drawing/2014/main" id="{927495A9-E12B-D96B-09F1-524DECA84742}"/>
              </a:ext>
            </a:extLst>
          </p:cNvPr>
          <p:cNvSpPr/>
          <p:nvPr/>
        </p:nvSpPr>
        <p:spPr>
          <a:xfrm>
            <a:off x="1175657" y="5159827"/>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System Conditions</a:t>
            </a:r>
          </a:p>
        </p:txBody>
      </p:sp>
      <p:sp>
        <p:nvSpPr>
          <p:cNvPr id="23" name="Rectangle: Rounded Corners 22">
            <a:extLst>
              <a:ext uri="{FF2B5EF4-FFF2-40B4-BE49-F238E27FC236}">
                <a16:creationId xmlns:a16="http://schemas.microsoft.com/office/drawing/2014/main" id="{5FEE680F-60F3-A2A4-E1CA-F598AC4569D2}"/>
              </a:ext>
            </a:extLst>
          </p:cNvPr>
          <p:cNvSpPr/>
          <p:nvPr/>
        </p:nvSpPr>
        <p:spPr>
          <a:xfrm>
            <a:off x="1175657" y="4408713"/>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Assets and resources</a:t>
            </a:r>
          </a:p>
        </p:txBody>
      </p:sp>
      <p:sp>
        <p:nvSpPr>
          <p:cNvPr id="27" name="Oval 26">
            <a:extLst>
              <a:ext uri="{FF2B5EF4-FFF2-40B4-BE49-F238E27FC236}">
                <a16:creationId xmlns:a16="http://schemas.microsoft.com/office/drawing/2014/main" id="{BDA51305-BFDB-D089-7813-3C294D58D4D6}"/>
              </a:ext>
            </a:extLst>
          </p:cNvPr>
          <p:cNvSpPr/>
          <p:nvPr/>
        </p:nvSpPr>
        <p:spPr>
          <a:xfrm>
            <a:off x="9056913" y="4049483"/>
            <a:ext cx="1262742" cy="1240971"/>
          </a:xfrm>
          <a:prstGeom prst="ellipse">
            <a:avLst/>
          </a:prstGeom>
          <a:solidFill>
            <a:srgbClr val="156082">
              <a:alpha val="24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Social impact investors</a:t>
            </a:r>
          </a:p>
        </p:txBody>
      </p:sp>
      <p:sp>
        <p:nvSpPr>
          <p:cNvPr id="28" name="Oval 27">
            <a:extLst>
              <a:ext uri="{FF2B5EF4-FFF2-40B4-BE49-F238E27FC236}">
                <a16:creationId xmlns:a16="http://schemas.microsoft.com/office/drawing/2014/main" id="{4E5ED76F-5B9C-79E3-B623-763DD36D95B7}"/>
              </a:ext>
            </a:extLst>
          </p:cNvPr>
          <p:cNvSpPr/>
          <p:nvPr/>
        </p:nvSpPr>
        <p:spPr>
          <a:xfrm>
            <a:off x="9916885" y="3712026"/>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Service users</a:t>
            </a:r>
          </a:p>
        </p:txBody>
      </p:sp>
      <p:sp>
        <p:nvSpPr>
          <p:cNvPr id="24" name="Oval 23">
            <a:extLst>
              <a:ext uri="{FF2B5EF4-FFF2-40B4-BE49-F238E27FC236}">
                <a16:creationId xmlns:a16="http://schemas.microsoft.com/office/drawing/2014/main" id="{5AEA01C9-CAC8-322D-AA79-83BD323D0320}"/>
              </a:ext>
            </a:extLst>
          </p:cNvPr>
          <p:cNvSpPr/>
          <p:nvPr/>
        </p:nvSpPr>
        <p:spPr>
          <a:xfrm>
            <a:off x="8882742" y="3537856"/>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t>For profit companies</a:t>
            </a:r>
          </a:p>
        </p:txBody>
      </p:sp>
      <p:sp>
        <p:nvSpPr>
          <p:cNvPr id="29" name="Oval 28">
            <a:extLst>
              <a:ext uri="{FF2B5EF4-FFF2-40B4-BE49-F238E27FC236}">
                <a16:creationId xmlns:a16="http://schemas.microsoft.com/office/drawing/2014/main" id="{CAF63F8B-7152-0A9F-436C-3A08A4C230A9}"/>
              </a:ext>
            </a:extLst>
          </p:cNvPr>
          <p:cNvSpPr/>
          <p:nvPr/>
        </p:nvSpPr>
        <p:spPr>
          <a:xfrm>
            <a:off x="9165771" y="3167741"/>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t>Community</a:t>
            </a:r>
          </a:p>
        </p:txBody>
      </p:sp>
      <p:sp>
        <p:nvSpPr>
          <p:cNvPr id="26" name="Oval 25">
            <a:extLst>
              <a:ext uri="{FF2B5EF4-FFF2-40B4-BE49-F238E27FC236}">
                <a16:creationId xmlns:a16="http://schemas.microsoft.com/office/drawing/2014/main" id="{B989B60E-BCEE-884D-1311-8E4AFBE7DD84}"/>
              </a:ext>
            </a:extLst>
          </p:cNvPr>
          <p:cNvSpPr/>
          <p:nvPr/>
        </p:nvSpPr>
        <p:spPr>
          <a:xfrm>
            <a:off x="9688285" y="4071255"/>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Anchors</a:t>
            </a:r>
          </a:p>
        </p:txBody>
      </p:sp>
      <p:sp>
        <p:nvSpPr>
          <p:cNvPr id="25" name="Oval 24">
            <a:extLst>
              <a:ext uri="{FF2B5EF4-FFF2-40B4-BE49-F238E27FC236}">
                <a16:creationId xmlns:a16="http://schemas.microsoft.com/office/drawing/2014/main" id="{5533BB42-13B6-4A30-5183-F65838E09168}"/>
              </a:ext>
            </a:extLst>
          </p:cNvPr>
          <p:cNvSpPr/>
          <p:nvPr/>
        </p:nvSpPr>
        <p:spPr>
          <a:xfrm>
            <a:off x="9688284" y="3200398"/>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VCSEs</a:t>
            </a:r>
          </a:p>
        </p:txBody>
      </p:sp>
      <p:sp>
        <p:nvSpPr>
          <p:cNvPr id="4" name="Arrow: Left-Right 3">
            <a:extLst>
              <a:ext uri="{FF2B5EF4-FFF2-40B4-BE49-F238E27FC236}">
                <a16:creationId xmlns:a16="http://schemas.microsoft.com/office/drawing/2014/main" id="{DEA7892F-B668-266E-F5FC-FA2628737AB8}"/>
              </a:ext>
            </a:extLst>
          </p:cNvPr>
          <p:cNvSpPr/>
          <p:nvPr/>
        </p:nvSpPr>
        <p:spPr>
          <a:xfrm rot="4260000">
            <a:off x="4443039" y="4485982"/>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BE029032-96E7-6B15-ADFB-3DD412E77207}"/>
              </a:ext>
            </a:extLst>
          </p:cNvPr>
          <p:cNvSpPr/>
          <p:nvPr/>
        </p:nvSpPr>
        <p:spPr>
          <a:xfrm>
            <a:off x="5664857" y="5350914"/>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Right 5">
            <a:extLst>
              <a:ext uri="{FF2B5EF4-FFF2-40B4-BE49-F238E27FC236}">
                <a16:creationId xmlns:a16="http://schemas.microsoft.com/office/drawing/2014/main" id="{E3AD9254-6EA4-DF19-2040-50085DBDA8A6}"/>
              </a:ext>
            </a:extLst>
          </p:cNvPr>
          <p:cNvSpPr/>
          <p:nvPr/>
        </p:nvSpPr>
        <p:spPr>
          <a:xfrm rot="2400000">
            <a:off x="6433333" y="3119618"/>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Right 6">
            <a:extLst>
              <a:ext uri="{FF2B5EF4-FFF2-40B4-BE49-F238E27FC236}">
                <a16:creationId xmlns:a16="http://schemas.microsoft.com/office/drawing/2014/main" id="{02A60666-6E8D-4B20-54D8-FB001F1F5BBD}"/>
              </a:ext>
            </a:extLst>
          </p:cNvPr>
          <p:cNvSpPr/>
          <p:nvPr/>
        </p:nvSpPr>
        <p:spPr>
          <a:xfrm rot="17280000">
            <a:off x="6893152" y="4543992"/>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Right 8">
            <a:extLst>
              <a:ext uri="{FF2B5EF4-FFF2-40B4-BE49-F238E27FC236}">
                <a16:creationId xmlns:a16="http://schemas.microsoft.com/office/drawing/2014/main" id="{CA060473-4B36-92CB-663D-81DF2A52C213}"/>
              </a:ext>
            </a:extLst>
          </p:cNvPr>
          <p:cNvSpPr/>
          <p:nvPr/>
        </p:nvSpPr>
        <p:spPr>
          <a:xfrm rot="8100000">
            <a:off x="4944608" y="3164538"/>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Left-Right 29">
            <a:extLst>
              <a:ext uri="{FF2B5EF4-FFF2-40B4-BE49-F238E27FC236}">
                <a16:creationId xmlns:a16="http://schemas.microsoft.com/office/drawing/2014/main" id="{82CB5352-042B-E727-8D07-6212EEF72BDB}"/>
              </a:ext>
            </a:extLst>
          </p:cNvPr>
          <p:cNvSpPr/>
          <p:nvPr/>
        </p:nvSpPr>
        <p:spPr>
          <a:xfrm rot="-2880000">
            <a:off x="5176685" y="4820144"/>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Left-Right 30">
            <a:extLst>
              <a:ext uri="{FF2B5EF4-FFF2-40B4-BE49-F238E27FC236}">
                <a16:creationId xmlns:a16="http://schemas.microsoft.com/office/drawing/2014/main" id="{D928C3B5-BA64-EBD2-2EF2-90C27A8EF915}"/>
              </a:ext>
            </a:extLst>
          </p:cNvPr>
          <p:cNvSpPr/>
          <p:nvPr/>
        </p:nvSpPr>
        <p:spPr>
          <a:xfrm rot="13740000">
            <a:off x="6199115" y="4800853"/>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Left-Right 31">
            <a:extLst>
              <a:ext uri="{FF2B5EF4-FFF2-40B4-BE49-F238E27FC236}">
                <a16:creationId xmlns:a16="http://schemas.microsoft.com/office/drawing/2014/main" id="{782020AE-E37A-2ECE-8D25-1AA218E555AB}"/>
              </a:ext>
            </a:extLst>
          </p:cNvPr>
          <p:cNvSpPr/>
          <p:nvPr/>
        </p:nvSpPr>
        <p:spPr>
          <a:xfrm rot="12300000">
            <a:off x="4993418" y="3903814"/>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Left-Right 32">
            <a:extLst>
              <a:ext uri="{FF2B5EF4-FFF2-40B4-BE49-F238E27FC236}">
                <a16:creationId xmlns:a16="http://schemas.microsoft.com/office/drawing/2014/main" id="{180781E4-A49F-3D83-6A9D-7316660A2E48}"/>
              </a:ext>
            </a:extLst>
          </p:cNvPr>
          <p:cNvSpPr/>
          <p:nvPr/>
        </p:nvSpPr>
        <p:spPr>
          <a:xfrm rot="9180000">
            <a:off x="6430607" y="4000269"/>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Left-Right 33">
            <a:extLst>
              <a:ext uri="{FF2B5EF4-FFF2-40B4-BE49-F238E27FC236}">
                <a16:creationId xmlns:a16="http://schemas.microsoft.com/office/drawing/2014/main" id="{F71880FA-B07A-23D0-5DD9-95C31BADFA59}"/>
              </a:ext>
            </a:extLst>
          </p:cNvPr>
          <p:cNvSpPr/>
          <p:nvPr/>
        </p:nvSpPr>
        <p:spPr>
          <a:xfrm rot="5520000">
            <a:off x="5697543" y="3489053"/>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7382-EB28-4CE2-C6FF-4B99E60F864C}"/>
              </a:ext>
            </a:extLst>
          </p:cNvPr>
          <p:cNvSpPr>
            <a:spLocks noGrp="1"/>
          </p:cNvSpPr>
          <p:nvPr>
            <p:ph type="title"/>
          </p:nvPr>
        </p:nvSpPr>
        <p:spPr/>
        <p:txBody>
          <a:bodyPr>
            <a:normAutofit/>
          </a:bodyPr>
          <a:lstStyle/>
          <a:p>
            <a:r>
              <a:rPr lang="en-US" sz="3600" dirty="0"/>
              <a:t>Collaborative Mindset – identifying the right structures and partners for 'emergent' value </a:t>
            </a:r>
          </a:p>
        </p:txBody>
      </p:sp>
      <p:cxnSp>
        <p:nvCxnSpPr>
          <p:cNvPr id="10" name="Straight Arrow Connector 9">
            <a:extLst>
              <a:ext uri="{FF2B5EF4-FFF2-40B4-BE49-F238E27FC236}">
                <a16:creationId xmlns:a16="http://schemas.microsoft.com/office/drawing/2014/main" id="{F8E8216F-9C95-68ED-2D00-B5713917775E}"/>
              </a:ext>
            </a:extLst>
          </p:cNvPr>
          <p:cNvCxnSpPr/>
          <p:nvPr/>
        </p:nvCxnSpPr>
        <p:spPr>
          <a:xfrm>
            <a:off x="3450771" y="2068285"/>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BB7F6B6-AC29-E27D-00E8-940F65E85E93}"/>
              </a:ext>
            </a:extLst>
          </p:cNvPr>
          <p:cNvCxnSpPr>
            <a:cxnSpLocks/>
          </p:cNvCxnSpPr>
          <p:nvPr/>
        </p:nvCxnSpPr>
        <p:spPr>
          <a:xfrm>
            <a:off x="8186058" y="2068284"/>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311ADB40-1AD4-D6B5-FD30-4EA78E2DBBD0}"/>
              </a:ext>
            </a:extLst>
          </p:cNvPr>
          <p:cNvSpPr/>
          <p:nvPr/>
        </p:nvSpPr>
        <p:spPr>
          <a:xfrm>
            <a:off x="3743997" y="3077900"/>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For profit companies</a:t>
            </a:r>
          </a:p>
        </p:txBody>
      </p:sp>
      <p:sp>
        <p:nvSpPr>
          <p:cNvPr id="14" name="Oval 13">
            <a:extLst>
              <a:ext uri="{FF2B5EF4-FFF2-40B4-BE49-F238E27FC236}">
                <a16:creationId xmlns:a16="http://schemas.microsoft.com/office/drawing/2014/main" id="{65BD138D-C0E6-80AE-EE61-7E821ACD92B6}"/>
              </a:ext>
            </a:extLst>
          </p:cNvPr>
          <p:cNvSpPr/>
          <p:nvPr/>
        </p:nvSpPr>
        <p:spPr>
          <a:xfrm>
            <a:off x="5169474" y="2167771"/>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VCSEs</a:t>
            </a:r>
          </a:p>
        </p:txBody>
      </p:sp>
      <p:sp>
        <p:nvSpPr>
          <p:cNvPr id="15" name="Oval 14">
            <a:extLst>
              <a:ext uri="{FF2B5EF4-FFF2-40B4-BE49-F238E27FC236}">
                <a16:creationId xmlns:a16="http://schemas.microsoft.com/office/drawing/2014/main" id="{E4DA97D1-D1B7-59E4-10C7-65E931075C0B}"/>
              </a:ext>
            </a:extLst>
          </p:cNvPr>
          <p:cNvSpPr/>
          <p:nvPr/>
        </p:nvSpPr>
        <p:spPr>
          <a:xfrm>
            <a:off x="5170714" y="3679369"/>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Anchors</a:t>
            </a:r>
          </a:p>
        </p:txBody>
      </p:sp>
      <p:sp>
        <p:nvSpPr>
          <p:cNvPr id="16" name="Oval 15">
            <a:extLst>
              <a:ext uri="{FF2B5EF4-FFF2-40B4-BE49-F238E27FC236}">
                <a16:creationId xmlns:a16="http://schemas.microsoft.com/office/drawing/2014/main" id="{534BBF60-C12B-5F9A-6DD7-EF782E1B2363}"/>
              </a:ext>
            </a:extLst>
          </p:cNvPr>
          <p:cNvSpPr/>
          <p:nvPr/>
        </p:nvSpPr>
        <p:spPr>
          <a:xfrm>
            <a:off x="4220900" y="4883137"/>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Social impact investors</a:t>
            </a:r>
          </a:p>
        </p:txBody>
      </p:sp>
      <p:sp>
        <p:nvSpPr>
          <p:cNvPr id="17" name="Oval 16">
            <a:extLst>
              <a:ext uri="{FF2B5EF4-FFF2-40B4-BE49-F238E27FC236}">
                <a16:creationId xmlns:a16="http://schemas.microsoft.com/office/drawing/2014/main" id="{3089E71B-143C-2689-F4A2-97B9FA5A1AA7}"/>
              </a:ext>
            </a:extLst>
          </p:cNvPr>
          <p:cNvSpPr/>
          <p:nvPr/>
        </p:nvSpPr>
        <p:spPr>
          <a:xfrm>
            <a:off x="6181845" y="4825263"/>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t>Community</a:t>
            </a:r>
          </a:p>
        </p:txBody>
      </p:sp>
      <p:sp>
        <p:nvSpPr>
          <p:cNvPr id="18" name="Oval 17">
            <a:extLst>
              <a:ext uri="{FF2B5EF4-FFF2-40B4-BE49-F238E27FC236}">
                <a16:creationId xmlns:a16="http://schemas.microsoft.com/office/drawing/2014/main" id="{B88BFD24-2A3E-A71B-473A-05C266FD9EB9}"/>
              </a:ext>
            </a:extLst>
          </p:cNvPr>
          <p:cNvSpPr/>
          <p:nvPr/>
        </p:nvSpPr>
        <p:spPr>
          <a:xfrm>
            <a:off x="6626368" y="3164985"/>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Service users</a:t>
            </a:r>
          </a:p>
        </p:txBody>
      </p:sp>
      <p:sp>
        <p:nvSpPr>
          <p:cNvPr id="20" name="Rectangle: Rounded Corners 19">
            <a:extLst>
              <a:ext uri="{FF2B5EF4-FFF2-40B4-BE49-F238E27FC236}">
                <a16:creationId xmlns:a16="http://schemas.microsoft.com/office/drawing/2014/main" id="{11E12DD0-7287-D284-DD6B-A641664AFCBF}"/>
              </a:ext>
            </a:extLst>
          </p:cNvPr>
          <p:cNvSpPr/>
          <p:nvPr/>
        </p:nvSpPr>
        <p:spPr>
          <a:xfrm>
            <a:off x="1175657" y="2819399"/>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Strategy/Policy priorities</a:t>
            </a:r>
          </a:p>
        </p:txBody>
      </p:sp>
      <p:sp>
        <p:nvSpPr>
          <p:cNvPr id="21" name="Rectangle: Rounded Corners 20">
            <a:extLst>
              <a:ext uri="{FF2B5EF4-FFF2-40B4-BE49-F238E27FC236}">
                <a16:creationId xmlns:a16="http://schemas.microsoft.com/office/drawing/2014/main" id="{EE52F5D8-48C5-4E30-334C-C88962636F63}"/>
              </a:ext>
            </a:extLst>
          </p:cNvPr>
          <p:cNvSpPr/>
          <p:nvPr/>
        </p:nvSpPr>
        <p:spPr>
          <a:xfrm>
            <a:off x="1175657" y="3624942"/>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Community strength/need</a:t>
            </a:r>
          </a:p>
        </p:txBody>
      </p:sp>
      <p:sp>
        <p:nvSpPr>
          <p:cNvPr id="22" name="Rectangle: Rounded Corners 21">
            <a:extLst>
              <a:ext uri="{FF2B5EF4-FFF2-40B4-BE49-F238E27FC236}">
                <a16:creationId xmlns:a16="http://schemas.microsoft.com/office/drawing/2014/main" id="{927495A9-E12B-D96B-09F1-524DECA84742}"/>
              </a:ext>
            </a:extLst>
          </p:cNvPr>
          <p:cNvSpPr/>
          <p:nvPr/>
        </p:nvSpPr>
        <p:spPr>
          <a:xfrm>
            <a:off x="1175657" y="5159827"/>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System Conditions</a:t>
            </a:r>
          </a:p>
        </p:txBody>
      </p:sp>
      <p:sp>
        <p:nvSpPr>
          <p:cNvPr id="23" name="Rectangle: Rounded Corners 22">
            <a:extLst>
              <a:ext uri="{FF2B5EF4-FFF2-40B4-BE49-F238E27FC236}">
                <a16:creationId xmlns:a16="http://schemas.microsoft.com/office/drawing/2014/main" id="{5FEE680F-60F3-A2A4-E1CA-F598AC4569D2}"/>
              </a:ext>
            </a:extLst>
          </p:cNvPr>
          <p:cNvSpPr/>
          <p:nvPr/>
        </p:nvSpPr>
        <p:spPr>
          <a:xfrm>
            <a:off x="1175657" y="4408713"/>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Assets and resources</a:t>
            </a:r>
          </a:p>
        </p:txBody>
      </p:sp>
      <p:sp>
        <p:nvSpPr>
          <p:cNvPr id="27" name="Oval 26">
            <a:extLst>
              <a:ext uri="{FF2B5EF4-FFF2-40B4-BE49-F238E27FC236}">
                <a16:creationId xmlns:a16="http://schemas.microsoft.com/office/drawing/2014/main" id="{BDA51305-BFDB-D089-7813-3C294D58D4D6}"/>
              </a:ext>
            </a:extLst>
          </p:cNvPr>
          <p:cNvSpPr/>
          <p:nvPr/>
        </p:nvSpPr>
        <p:spPr>
          <a:xfrm>
            <a:off x="9056913" y="4049483"/>
            <a:ext cx="1262742" cy="1240971"/>
          </a:xfrm>
          <a:prstGeom prst="ellipse">
            <a:avLst/>
          </a:prstGeom>
          <a:solidFill>
            <a:srgbClr val="156082">
              <a:alpha val="24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Social impact investors</a:t>
            </a:r>
          </a:p>
        </p:txBody>
      </p:sp>
      <p:sp>
        <p:nvSpPr>
          <p:cNvPr id="28" name="Oval 27">
            <a:extLst>
              <a:ext uri="{FF2B5EF4-FFF2-40B4-BE49-F238E27FC236}">
                <a16:creationId xmlns:a16="http://schemas.microsoft.com/office/drawing/2014/main" id="{4E5ED76F-5B9C-79E3-B623-763DD36D95B7}"/>
              </a:ext>
            </a:extLst>
          </p:cNvPr>
          <p:cNvSpPr/>
          <p:nvPr/>
        </p:nvSpPr>
        <p:spPr>
          <a:xfrm>
            <a:off x="9916885" y="3712026"/>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Service users</a:t>
            </a:r>
          </a:p>
        </p:txBody>
      </p:sp>
      <p:sp>
        <p:nvSpPr>
          <p:cNvPr id="24" name="Oval 23">
            <a:extLst>
              <a:ext uri="{FF2B5EF4-FFF2-40B4-BE49-F238E27FC236}">
                <a16:creationId xmlns:a16="http://schemas.microsoft.com/office/drawing/2014/main" id="{5AEA01C9-CAC8-322D-AA79-83BD323D0320}"/>
              </a:ext>
            </a:extLst>
          </p:cNvPr>
          <p:cNvSpPr/>
          <p:nvPr/>
        </p:nvSpPr>
        <p:spPr>
          <a:xfrm>
            <a:off x="8882742" y="3537856"/>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t>For profit companies</a:t>
            </a:r>
          </a:p>
        </p:txBody>
      </p:sp>
      <p:sp>
        <p:nvSpPr>
          <p:cNvPr id="29" name="Oval 28">
            <a:extLst>
              <a:ext uri="{FF2B5EF4-FFF2-40B4-BE49-F238E27FC236}">
                <a16:creationId xmlns:a16="http://schemas.microsoft.com/office/drawing/2014/main" id="{CAF63F8B-7152-0A9F-436C-3A08A4C230A9}"/>
              </a:ext>
            </a:extLst>
          </p:cNvPr>
          <p:cNvSpPr/>
          <p:nvPr/>
        </p:nvSpPr>
        <p:spPr>
          <a:xfrm>
            <a:off x="9165771" y="3167741"/>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t>Community</a:t>
            </a:r>
          </a:p>
        </p:txBody>
      </p:sp>
      <p:sp>
        <p:nvSpPr>
          <p:cNvPr id="26" name="Oval 25">
            <a:extLst>
              <a:ext uri="{FF2B5EF4-FFF2-40B4-BE49-F238E27FC236}">
                <a16:creationId xmlns:a16="http://schemas.microsoft.com/office/drawing/2014/main" id="{B989B60E-BCEE-884D-1311-8E4AFBE7DD84}"/>
              </a:ext>
            </a:extLst>
          </p:cNvPr>
          <p:cNvSpPr/>
          <p:nvPr/>
        </p:nvSpPr>
        <p:spPr>
          <a:xfrm>
            <a:off x="9688285" y="4071255"/>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Anchors</a:t>
            </a:r>
          </a:p>
        </p:txBody>
      </p:sp>
      <p:sp>
        <p:nvSpPr>
          <p:cNvPr id="25" name="Oval 24">
            <a:extLst>
              <a:ext uri="{FF2B5EF4-FFF2-40B4-BE49-F238E27FC236}">
                <a16:creationId xmlns:a16="http://schemas.microsoft.com/office/drawing/2014/main" id="{5533BB42-13B6-4A30-5183-F65838E09168}"/>
              </a:ext>
            </a:extLst>
          </p:cNvPr>
          <p:cNvSpPr/>
          <p:nvPr/>
        </p:nvSpPr>
        <p:spPr>
          <a:xfrm>
            <a:off x="9688284" y="3200398"/>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VCSEs</a:t>
            </a:r>
          </a:p>
        </p:txBody>
      </p:sp>
      <p:sp>
        <p:nvSpPr>
          <p:cNvPr id="4" name="Arrow: Left-Right 3">
            <a:extLst>
              <a:ext uri="{FF2B5EF4-FFF2-40B4-BE49-F238E27FC236}">
                <a16:creationId xmlns:a16="http://schemas.microsoft.com/office/drawing/2014/main" id="{DEA7892F-B668-266E-F5FC-FA2628737AB8}"/>
              </a:ext>
            </a:extLst>
          </p:cNvPr>
          <p:cNvSpPr/>
          <p:nvPr/>
        </p:nvSpPr>
        <p:spPr>
          <a:xfrm rot="4260000">
            <a:off x="4443039" y="4485982"/>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BE029032-96E7-6B15-ADFB-3DD412E77207}"/>
              </a:ext>
            </a:extLst>
          </p:cNvPr>
          <p:cNvSpPr/>
          <p:nvPr/>
        </p:nvSpPr>
        <p:spPr>
          <a:xfrm>
            <a:off x="5664857" y="5350914"/>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Right 5">
            <a:extLst>
              <a:ext uri="{FF2B5EF4-FFF2-40B4-BE49-F238E27FC236}">
                <a16:creationId xmlns:a16="http://schemas.microsoft.com/office/drawing/2014/main" id="{E3AD9254-6EA4-DF19-2040-50085DBDA8A6}"/>
              </a:ext>
            </a:extLst>
          </p:cNvPr>
          <p:cNvSpPr/>
          <p:nvPr/>
        </p:nvSpPr>
        <p:spPr>
          <a:xfrm rot="2400000">
            <a:off x="6433333" y="3119618"/>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Right 6">
            <a:extLst>
              <a:ext uri="{FF2B5EF4-FFF2-40B4-BE49-F238E27FC236}">
                <a16:creationId xmlns:a16="http://schemas.microsoft.com/office/drawing/2014/main" id="{02A60666-6E8D-4B20-54D8-FB001F1F5BBD}"/>
              </a:ext>
            </a:extLst>
          </p:cNvPr>
          <p:cNvSpPr/>
          <p:nvPr/>
        </p:nvSpPr>
        <p:spPr>
          <a:xfrm rot="17280000">
            <a:off x="6893152" y="4543992"/>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Right 8">
            <a:extLst>
              <a:ext uri="{FF2B5EF4-FFF2-40B4-BE49-F238E27FC236}">
                <a16:creationId xmlns:a16="http://schemas.microsoft.com/office/drawing/2014/main" id="{CA060473-4B36-92CB-663D-81DF2A52C213}"/>
              </a:ext>
            </a:extLst>
          </p:cNvPr>
          <p:cNvSpPr/>
          <p:nvPr/>
        </p:nvSpPr>
        <p:spPr>
          <a:xfrm rot="8100000">
            <a:off x="4944608" y="3164538"/>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Left-Right 29">
            <a:extLst>
              <a:ext uri="{FF2B5EF4-FFF2-40B4-BE49-F238E27FC236}">
                <a16:creationId xmlns:a16="http://schemas.microsoft.com/office/drawing/2014/main" id="{82CB5352-042B-E727-8D07-6212EEF72BDB}"/>
              </a:ext>
            </a:extLst>
          </p:cNvPr>
          <p:cNvSpPr/>
          <p:nvPr/>
        </p:nvSpPr>
        <p:spPr>
          <a:xfrm rot="-2880000">
            <a:off x="5176685" y="4820144"/>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Left-Right 30">
            <a:extLst>
              <a:ext uri="{FF2B5EF4-FFF2-40B4-BE49-F238E27FC236}">
                <a16:creationId xmlns:a16="http://schemas.microsoft.com/office/drawing/2014/main" id="{D928C3B5-BA64-EBD2-2EF2-90C27A8EF915}"/>
              </a:ext>
            </a:extLst>
          </p:cNvPr>
          <p:cNvSpPr/>
          <p:nvPr/>
        </p:nvSpPr>
        <p:spPr>
          <a:xfrm rot="13740000">
            <a:off x="6199115" y="4800853"/>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Left-Right 31">
            <a:extLst>
              <a:ext uri="{FF2B5EF4-FFF2-40B4-BE49-F238E27FC236}">
                <a16:creationId xmlns:a16="http://schemas.microsoft.com/office/drawing/2014/main" id="{782020AE-E37A-2ECE-8D25-1AA218E555AB}"/>
              </a:ext>
            </a:extLst>
          </p:cNvPr>
          <p:cNvSpPr/>
          <p:nvPr/>
        </p:nvSpPr>
        <p:spPr>
          <a:xfrm rot="12300000">
            <a:off x="4993418" y="3903814"/>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Left-Right 32">
            <a:extLst>
              <a:ext uri="{FF2B5EF4-FFF2-40B4-BE49-F238E27FC236}">
                <a16:creationId xmlns:a16="http://schemas.microsoft.com/office/drawing/2014/main" id="{180781E4-A49F-3D83-6A9D-7316660A2E48}"/>
              </a:ext>
            </a:extLst>
          </p:cNvPr>
          <p:cNvSpPr/>
          <p:nvPr/>
        </p:nvSpPr>
        <p:spPr>
          <a:xfrm rot="9180000">
            <a:off x="6430607" y="4000269"/>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Left-Right 33">
            <a:extLst>
              <a:ext uri="{FF2B5EF4-FFF2-40B4-BE49-F238E27FC236}">
                <a16:creationId xmlns:a16="http://schemas.microsoft.com/office/drawing/2014/main" id="{F71880FA-B07A-23D0-5DD9-95C31BADFA59}"/>
              </a:ext>
            </a:extLst>
          </p:cNvPr>
          <p:cNvSpPr/>
          <p:nvPr/>
        </p:nvSpPr>
        <p:spPr>
          <a:xfrm rot="5520000">
            <a:off x="5697543" y="3489053"/>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A55BFA-5E3D-8A52-9121-B0FF89A33C1B}"/>
              </a:ext>
            </a:extLst>
          </p:cNvPr>
          <p:cNvSpPr txBox="1"/>
          <p:nvPr/>
        </p:nvSpPr>
        <p:spPr>
          <a:xfrm>
            <a:off x="179668" y="2394556"/>
            <a:ext cx="1206849" cy="577081"/>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1 - Start with broad long term goals/missions</a:t>
            </a:r>
          </a:p>
        </p:txBody>
      </p:sp>
      <p:sp>
        <p:nvSpPr>
          <p:cNvPr id="13" name="TextBox 12">
            <a:extLst>
              <a:ext uri="{FF2B5EF4-FFF2-40B4-BE49-F238E27FC236}">
                <a16:creationId xmlns:a16="http://schemas.microsoft.com/office/drawing/2014/main" id="{685D7758-15DB-97E8-5A69-40D382093895}"/>
              </a:ext>
            </a:extLst>
          </p:cNvPr>
          <p:cNvSpPr txBox="1"/>
          <p:nvPr/>
        </p:nvSpPr>
        <p:spPr>
          <a:xfrm>
            <a:off x="435769" y="5699458"/>
            <a:ext cx="1269472" cy="1061829"/>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4 - what are the system conditions and relationships? Who is involved and how? What's not working?</a:t>
            </a:r>
          </a:p>
        </p:txBody>
      </p:sp>
      <p:sp>
        <p:nvSpPr>
          <p:cNvPr id="19" name="TextBox 18">
            <a:extLst>
              <a:ext uri="{FF2B5EF4-FFF2-40B4-BE49-F238E27FC236}">
                <a16:creationId xmlns:a16="http://schemas.microsoft.com/office/drawing/2014/main" id="{184262CF-F5D7-2F28-8E44-8B976A70C7B0}"/>
              </a:ext>
            </a:extLst>
          </p:cNvPr>
          <p:cNvSpPr txBox="1"/>
          <p:nvPr/>
        </p:nvSpPr>
        <p:spPr>
          <a:xfrm>
            <a:off x="293956" y="4602155"/>
            <a:ext cx="1086045" cy="738664"/>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3 - what are the resources and assets that can be </a:t>
            </a:r>
            <a:r>
              <a:rPr lang="en-US" sz="1050" err="1"/>
              <a:t>mobilised</a:t>
            </a:r>
            <a:r>
              <a:rPr lang="en-US" sz="1050"/>
              <a:t>?</a:t>
            </a:r>
          </a:p>
        </p:txBody>
      </p:sp>
      <p:sp>
        <p:nvSpPr>
          <p:cNvPr id="35" name="TextBox 34">
            <a:extLst>
              <a:ext uri="{FF2B5EF4-FFF2-40B4-BE49-F238E27FC236}">
                <a16:creationId xmlns:a16="http://schemas.microsoft.com/office/drawing/2014/main" id="{F21FDD30-FB55-5FBA-685D-7764C3C55CFA}"/>
              </a:ext>
            </a:extLst>
          </p:cNvPr>
          <p:cNvSpPr txBox="1"/>
          <p:nvPr/>
        </p:nvSpPr>
        <p:spPr>
          <a:xfrm>
            <a:off x="7613313" y="1864232"/>
            <a:ext cx="1397996" cy="1061829"/>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9 - Select partners based on 'relational imperatives' - shared commitments and necessary capabilities</a:t>
            </a:r>
            <a:endParaRPr lang="en-US"/>
          </a:p>
        </p:txBody>
      </p:sp>
      <p:sp>
        <p:nvSpPr>
          <p:cNvPr id="36" name="TextBox 35">
            <a:extLst>
              <a:ext uri="{FF2B5EF4-FFF2-40B4-BE49-F238E27FC236}">
                <a16:creationId xmlns:a16="http://schemas.microsoft.com/office/drawing/2014/main" id="{2891DFBE-DBD7-39F4-C763-4DCEFFD44000}"/>
              </a:ext>
            </a:extLst>
          </p:cNvPr>
          <p:cNvSpPr txBox="1"/>
          <p:nvPr/>
        </p:nvSpPr>
        <p:spPr>
          <a:xfrm>
            <a:off x="9294936" y="1947865"/>
            <a:ext cx="1736532" cy="1061829"/>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10 - Establish flexible governance and legal agreements that can evolve to amplify what works well and dampen what doesn't</a:t>
            </a:r>
            <a:endParaRPr lang="en-US"/>
          </a:p>
        </p:txBody>
      </p:sp>
      <p:sp>
        <p:nvSpPr>
          <p:cNvPr id="37" name="TextBox 36">
            <a:extLst>
              <a:ext uri="{FF2B5EF4-FFF2-40B4-BE49-F238E27FC236}">
                <a16:creationId xmlns:a16="http://schemas.microsoft.com/office/drawing/2014/main" id="{EF524D28-A108-736F-B299-3F77920A6FA3}"/>
              </a:ext>
            </a:extLst>
          </p:cNvPr>
          <p:cNvSpPr txBox="1"/>
          <p:nvPr/>
        </p:nvSpPr>
        <p:spPr>
          <a:xfrm>
            <a:off x="9517960" y="5432622"/>
            <a:ext cx="1253312" cy="900246"/>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11 - Monitor progress towards shared goals with curiosity and transparency</a:t>
            </a:r>
          </a:p>
        </p:txBody>
      </p:sp>
      <p:sp>
        <p:nvSpPr>
          <p:cNvPr id="8" name="TextBox 7">
            <a:extLst>
              <a:ext uri="{FF2B5EF4-FFF2-40B4-BE49-F238E27FC236}">
                <a16:creationId xmlns:a16="http://schemas.microsoft.com/office/drawing/2014/main" id="{44871C31-23A1-D0C8-D6A5-472D3AA772B4}"/>
              </a:ext>
            </a:extLst>
          </p:cNvPr>
          <p:cNvSpPr txBox="1"/>
          <p:nvPr/>
        </p:nvSpPr>
        <p:spPr>
          <a:xfrm>
            <a:off x="5168872" y="3230816"/>
            <a:ext cx="1094330" cy="738664"/>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6 - Open enquiry into the problems and opportunities</a:t>
            </a:r>
            <a:endParaRPr lang="en-US" err="1"/>
          </a:p>
        </p:txBody>
      </p:sp>
      <p:sp>
        <p:nvSpPr>
          <p:cNvPr id="38" name="TextBox 37">
            <a:extLst>
              <a:ext uri="{FF2B5EF4-FFF2-40B4-BE49-F238E27FC236}">
                <a16:creationId xmlns:a16="http://schemas.microsoft.com/office/drawing/2014/main" id="{6FFD51B1-7A50-FA9B-E8D4-CC1EEF06DFEE}"/>
              </a:ext>
            </a:extLst>
          </p:cNvPr>
          <p:cNvSpPr txBox="1"/>
          <p:nvPr/>
        </p:nvSpPr>
        <p:spPr>
          <a:xfrm>
            <a:off x="5092787" y="4832983"/>
            <a:ext cx="1418925" cy="1223412"/>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t>7 - Identify shared interests and aims. Consider how narrow 'self-interest' can be </a:t>
            </a:r>
            <a:r>
              <a:rPr lang="en-US" sz="1050" dirty="0" err="1"/>
              <a:t>neutralised</a:t>
            </a:r>
            <a:r>
              <a:rPr lang="en-US" sz="1050" dirty="0"/>
              <a:t>/</a:t>
            </a:r>
            <a:r>
              <a:rPr lang="en-US" sz="1050" dirty="0" err="1"/>
              <a:t>mobilised</a:t>
            </a:r>
            <a:r>
              <a:rPr lang="en-US" sz="1050" dirty="0"/>
              <a:t> towards 'common good' goals</a:t>
            </a:r>
          </a:p>
        </p:txBody>
      </p:sp>
      <p:sp>
        <p:nvSpPr>
          <p:cNvPr id="39" name="TextBox 38">
            <a:extLst>
              <a:ext uri="{FF2B5EF4-FFF2-40B4-BE49-F238E27FC236}">
                <a16:creationId xmlns:a16="http://schemas.microsoft.com/office/drawing/2014/main" id="{3F313A3C-C02D-7C16-6988-509A76182A31}"/>
              </a:ext>
            </a:extLst>
          </p:cNvPr>
          <p:cNvSpPr txBox="1"/>
          <p:nvPr/>
        </p:nvSpPr>
        <p:spPr>
          <a:xfrm>
            <a:off x="6911414" y="4407355"/>
            <a:ext cx="1404398" cy="1061829"/>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8 - consider  system stewardship and subsidiarity – how/where should vision be held and decisions be made?</a:t>
            </a:r>
          </a:p>
        </p:txBody>
      </p:sp>
      <p:sp>
        <p:nvSpPr>
          <p:cNvPr id="40" name="TextBox 39">
            <a:extLst>
              <a:ext uri="{FF2B5EF4-FFF2-40B4-BE49-F238E27FC236}">
                <a16:creationId xmlns:a16="http://schemas.microsoft.com/office/drawing/2014/main" id="{426FE9C3-B630-607E-759A-7464B77A5091}"/>
              </a:ext>
            </a:extLst>
          </p:cNvPr>
          <p:cNvSpPr txBox="1"/>
          <p:nvPr/>
        </p:nvSpPr>
        <p:spPr>
          <a:xfrm>
            <a:off x="92082" y="3436832"/>
            <a:ext cx="1092987" cy="738664"/>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2 – consider the strengths and needs of communities</a:t>
            </a:r>
          </a:p>
        </p:txBody>
      </p:sp>
      <p:sp>
        <p:nvSpPr>
          <p:cNvPr id="42" name="TextBox 41">
            <a:extLst>
              <a:ext uri="{FF2B5EF4-FFF2-40B4-BE49-F238E27FC236}">
                <a16:creationId xmlns:a16="http://schemas.microsoft.com/office/drawing/2014/main" id="{9D5BCF3A-16A3-FE37-3259-4E82152F824D}"/>
              </a:ext>
            </a:extLst>
          </p:cNvPr>
          <p:cNvSpPr txBox="1"/>
          <p:nvPr/>
        </p:nvSpPr>
        <p:spPr>
          <a:xfrm>
            <a:off x="3047100" y="1877238"/>
            <a:ext cx="1134435" cy="900246"/>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5 – convene those with an interest in the problem/opportunity</a:t>
            </a:r>
          </a:p>
        </p:txBody>
      </p:sp>
    </p:spTree>
    <p:extLst>
      <p:ext uri="{BB962C8B-B14F-4D97-AF65-F5344CB8AC3E}">
        <p14:creationId xmlns:p14="http://schemas.microsoft.com/office/powerpoint/2010/main" val="343063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35" grpId="0" animBg="1"/>
      <p:bldP spid="36" grpId="0" animBg="1"/>
      <p:bldP spid="37" grpId="0" animBg="1"/>
      <p:bldP spid="8" grpId="0" animBg="1"/>
      <p:bldP spid="38" grpId="0" animBg="1"/>
      <p:bldP spid="39" grpId="0" animBg="1"/>
      <p:bldP spid="40"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7382-EB28-4CE2-C6FF-4B99E60F864C}"/>
              </a:ext>
            </a:extLst>
          </p:cNvPr>
          <p:cNvSpPr>
            <a:spLocks noGrp="1"/>
          </p:cNvSpPr>
          <p:nvPr>
            <p:ph type="title"/>
          </p:nvPr>
        </p:nvSpPr>
        <p:spPr>
          <a:xfrm>
            <a:off x="489333" y="273318"/>
            <a:ext cx="10515600" cy="1325563"/>
          </a:xfrm>
        </p:spPr>
        <p:txBody>
          <a:bodyPr>
            <a:normAutofit fontScale="90000"/>
          </a:bodyPr>
          <a:lstStyle/>
          <a:p>
            <a:r>
              <a:rPr lang="en-US" sz="3600" dirty="0"/>
              <a:t>Wigan Ethical Homecare Framework – creating systemwide collaboration through 'social value imperatives'</a:t>
            </a:r>
            <a:endParaRPr lang="en-US"/>
          </a:p>
        </p:txBody>
      </p:sp>
      <p:cxnSp>
        <p:nvCxnSpPr>
          <p:cNvPr id="10" name="Straight Arrow Connector 9">
            <a:extLst>
              <a:ext uri="{FF2B5EF4-FFF2-40B4-BE49-F238E27FC236}">
                <a16:creationId xmlns:a16="http://schemas.microsoft.com/office/drawing/2014/main" id="{F8E8216F-9C95-68ED-2D00-B5713917775E}"/>
              </a:ext>
            </a:extLst>
          </p:cNvPr>
          <p:cNvCxnSpPr/>
          <p:nvPr/>
        </p:nvCxnSpPr>
        <p:spPr>
          <a:xfrm>
            <a:off x="3450771" y="2068285"/>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BB7F6B6-AC29-E27D-00E8-940F65E85E93}"/>
              </a:ext>
            </a:extLst>
          </p:cNvPr>
          <p:cNvCxnSpPr>
            <a:cxnSpLocks/>
          </p:cNvCxnSpPr>
          <p:nvPr/>
        </p:nvCxnSpPr>
        <p:spPr>
          <a:xfrm>
            <a:off x="8186058" y="2068284"/>
            <a:ext cx="1" cy="4463143"/>
          </a:xfrm>
          <a:prstGeom prst="straightConnector1">
            <a:avLst/>
          </a:prstGeom>
          <a:ln>
            <a:prstDash val="dash"/>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311ADB40-1AD4-D6B5-FD30-4EA78E2DBBD0}"/>
              </a:ext>
            </a:extLst>
          </p:cNvPr>
          <p:cNvSpPr/>
          <p:nvPr/>
        </p:nvSpPr>
        <p:spPr>
          <a:xfrm>
            <a:off x="3743997" y="3077900"/>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t>Carers</a:t>
            </a:r>
            <a:endParaRPr lang="en-US"/>
          </a:p>
        </p:txBody>
      </p:sp>
      <p:sp>
        <p:nvSpPr>
          <p:cNvPr id="14" name="Oval 13">
            <a:extLst>
              <a:ext uri="{FF2B5EF4-FFF2-40B4-BE49-F238E27FC236}">
                <a16:creationId xmlns:a16="http://schemas.microsoft.com/office/drawing/2014/main" id="{65BD138D-C0E6-80AE-EE61-7E821ACD92B6}"/>
              </a:ext>
            </a:extLst>
          </p:cNvPr>
          <p:cNvSpPr/>
          <p:nvPr/>
        </p:nvSpPr>
        <p:spPr>
          <a:xfrm>
            <a:off x="5169474" y="2167771"/>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Service Users</a:t>
            </a:r>
            <a:endParaRPr lang="en-US"/>
          </a:p>
        </p:txBody>
      </p:sp>
      <p:sp>
        <p:nvSpPr>
          <p:cNvPr id="15" name="Oval 14">
            <a:extLst>
              <a:ext uri="{FF2B5EF4-FFF2-40B4-BE49-F238E27FC236}">
                <a16:creationId xmlns:a16="http://schemas.microsoft.com/office/drawing/2014/main" id="{E4DA97D1-D1B7-59E4-10C7-65E931075C0B}"/>
              </a:ext>
            </a:extLst>
          </p:cNvPr>
          <p:cNvSpPr/>
          <p:nvPr/>
        </p:nvSpPr>
        <p:spPr>
          <a:xfrm>
            <a:off x="5170714" y="3679369"/>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Wigan Council</a:t>
            </a:r>
            <a:endParaRPr lang="en-US"/>
          </a:p>
        </p:txBody>
      </p:sp>
      <p:sp>
        <p:nvSpPr>
          <p:cNvPr id="16" name="Oval 15">
            <a:extLst>
              <a:ext uri="{FF2B5EF4-FFF2-40B4-BE49-F238E27FC236}">
                <a16:creationId xmlns:a16="http://schemas.microsoft.com/office/drawing/2014/main" id="{534BBF60-C12B-5F9A-6DD7-EF782E1B2363}"/>
              </a:ext>
            </a:extLst>
          </p:cNvPr>
          <p:cNvSpPr/>
          <p:nvPr/>
        </p:nvSpPr>
        <p:spPr>
          <a:xfrm>
            <a:off x="4220900" y="4883137"/>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Care Providers</a:t>
            </a:r>
          </a:p>
        </p:txBody>
      </p:sp>
      <p:sp>
        <p:nvSpPr>
          <p:cNvPr id="17" name="Oval 16">
            <a:extLst>
              <a:ext uri="{FF2B5EF4-FFF2-40B4-BE49-F238E27FC236}">
                <a16:creationId xmlns:a16="http://schemas.microsoft.com/office/drawing/2014/main" id="{3089E71B-143C-2689-F4A2-97B9FA5A1AA7}"/>
              </a:ext>
            </a:extLst>
          </p:cNvPr>
          <p:cNvSpPr/>
          <p:nvPr/>
        </p:nvSpPr>
        <p:spPr>
          <a:xfrm>
            <a:off x="6181845" y="4825263"/>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t>Residents</a:t>
            </a:r>
          </a:p>
        </p:txBody>
      </p:sp>
      <p:sp>
        <p:nvSpPr>
          <p:cNvPr id="18" name="Oval 17">
            <a:extLst>
              <a:ext uri="{FF2B5EF4-FFF2-40B4-BE49-F238E27FC236}">
                <a16:creationId xmlns:a16="http://schemas.microsoft.com/office/drawing/2014/main" id="{B88BFD24-2A3E-A71B-473A-05C266FD9EB9}"/>
              </a:ext>
            </a:extLst>
          </p:cNvPr>
          <p:cNvSpPr/>
          <p:nvPr/>
        </p:nvSpPr>
        <p:spPr>
          <a:xfrm>
            <a:off x="6626368" y="3164985"/>
            <a:ext cx="1262742" cy="12409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Health and care system anchors</a:t>
            </a:r>
            <a:endParaRPr lang="en-US"/>
          </a:p>
        </p:txBody>
      </p:sp>
      <p:sp>
        <p:nvSpPr>
          <p:cNvPr id="20" name="Rectangle: Rounded Corners 19">
            <a:extLst>
              <a:ext uri="{FF2B5EF4-FFF2-40B4-BE49-F238E27FC236}">
                <a16:creationId xmlns:a16="http://schemas.microsoft.com/office/drawing/2014/main" id="{11E12DD0-7287-D284-DD6B-A641664AFCBF}"/>
              </a:ext>
            </a:extLst>
          </p:cNvPr>
          <p:cNvSpPr/>
          <p:nvPr/>
        </p:nvSpPr>
        <p:spPr>
          <a:xfrm>
            <a:off x="1175657" y="2819399"/>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Need to repair broken care market</a:t>
            </a:r>
          </a:p>
        </p:txBody>
      </p:sp>
      <p:sp>
        <p:nvSpPr>
          <p:cNvPr id="21" name="Rectangle: Rounded Corners 20">
            <a:extLst>
              <a:ext uri="{FF2B5EF4-FFF2-40B4-BE49-F238E27FC236}">
                <a16:creationId xmlns:a16="http://schemas.microsoft.com/office/drawing/2014/main" id="{EE52F5D8-48C5-4E30-334C-C88962636F63}"/>
              </a:ext>
            </a:extLst>
          </p:cNvPr>
          <p:cNvSpPr/>
          <p:nvPr/>
        </p:nvSpPr>
        <p:spPr>
          <a:xfrm>
            <a:off x="1175657" y="3624942"/>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Wigan Values – codevelop solutions with communities</a:t>
            </a:r>
          </a:p>
        </p:txBody>
      </p:sp>
      <p:sp>
        <p:nvSpPr>
          <p:cNvPr id="22" name="Rectangle: Rounded Corners 21">
            <a:extLst>
              <a:ext uri="{FF2B5EF4-FFF2-40B4-BE49-F238E27FC236}">
                <a16:creationId xmlns:a16="http://schemas.microsoft.com/office/drawing/2014/main" id="{927495A9-E12B-D96B-09F1-524DECA84742}"/>
              </a:ext>
            </a:extLst>
          </p:cNvPr>
          <p:cNvSpPr/>
          <p:nvPr/>
        </p:nvSpPr>
        <p:spPr>
          <a:xfrm>
            <a:off x="1175657" y="5159827"/>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t>Strengthening employment conditions in care </a:t>
            </a:r>
          </a:p>
        </p:txBody>
      </p:sp>
      <p:sp>
        <p:nvSpPr>
          <p:cNvPr id="23" name="Rectangle: Rounded Corners 22">
            <a:extLst>
              <a:ext uri="{FF2B5EF4-FFF2-40B4-BE49-F238E27FC236}">
                <a16:creationId xmlns:a16="http://schemas.microsoft.com/office/drawing/2014/main" id="{5FEE680F-60F3-A2A4-E1CA-F598AC4569D2}"/>
              </a:ext>
            </a:extLst>
          </p:cNvPr>
          <p:cNvSpPr/>
          <p:nvPr/>
        </p:nvSpPr>
        <p:spPr>
          <a:xfrm>
            <a:off x="1175657" y="4408713"/>
            <a:ext cx="1730828" cy="544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t>Influencing social and economic determinants of health</a:t>
            </a:r>
          </a:p>
        </p:txBody>
      </p:sp>
      <p:sp>
        <p:nvSpPr>
          <p:cNvPr id="27" name="Oval 26">
            <a:extLst>
              <a:ext uri="{FF2B5EF4-FFF2-40B4-BE49-F238E27FC236}">
                <a16:creationId xmlns:a16="http://schemas.microsoft.com/office/drawing/2014/main" id="{BDA51305-BFDB-D089-7813-3C294D58D4D6}"/>
              </a:ext>
            </a:extLst>
          </p:cNvPr>
          <p:cNvSpPr/>
          <p:nvPr/>
        </p:nvSpPr>
        <p:spPr>
          <a:xfrm>
            <a:off x="9056913" y="4049483"/>
            <a:ext cx="1262742" cy="1240971"/>
          </a:xfrm>
          <a:prstGeom prst="ellipse">
            <a:avLst/>
          </a:prstGeom>
          <a:solidFill>
            <a:srgbClr val="156082">
              <a:alpha val="24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Residents</a:t>
            </a:r>
          </a:p>
        </p:txBody>
      </p:sp>
      <p:sp>
        <p:nvSpPr>
          <p:cNvPr id="28" name="Oval 27">
            <a:extLst>
              <a:ext uri="{FF2B5EF4-FFF2-40B4-BE49-F238E27FC236}">
                <a16:creationId xmlns:a16="http://schemas.microsoft.com/office/drawing/2014/main" id="{4E5ED76F-5B9C-79E3-B623-763DD36D95B7}"/>
              </a:ext>
            </a:extLst>
          </p:cNvPr>
          <p:cNvSpPr/>
          <p:nvPr/>
        </p:nvSpPr>
        <p:spPr>
          <a:xfrm>
            <a:off x="9916885" y="3712026"/>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Service users</a:t>
            </a:r>
          </a:p>
        </p:txBody>
      </p:sp>
      <p:sp>
        <p:nvSpPr>
          <p:cNvPr id="24" name="Oval 23">
            <a:extLst>
              <a:ext uri="{FF2B5EF4-FFF2-40B4-BE49-F238E27FC236}">
                <a16:creationId xmlns:a16="http://schemas.microsoft.com/office/drawing/2014/main" id="{5AEA01C9-CAC8-322D-AA79-83BD323D0320}"/>
              </a:ext>
            </a:extLst>
          </p:cNvPr>
          <p:cNvSpPr/>
          <p:nvPr/>
        </p:nvSpPr>
        <p:spPr>
          <a:xfrm>
            <a:off x="8882742" y="3537856"/>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t>Carers</a:t>
            </a:r>
            <a:endParaRPr lang="en-US"/>
          </a:p>
        </p:txBody>
      </p:sp>
      <p:sp>
        <p:nvSpPr>
          <p:cNvPr id="29" name="Oval 28">
            <a:extLst>
              <a:ext uri="{FF2B5EF4-FFF2-40B4-BE49-F238E27FC236}">
                <a16:creationId xmlns:a16="http://schemas.microsoft.com/office/drawing/2014/main" id="{CAF63F8B-7152-0A9F-436C-3A08A4C230A9}"/>
              </a:ext>
            </a:extLst>
          </p:cNvPr>
          <p:cNvSpPr/>
          <p:nvPr/>
        </p:nvSpPr>
        <p:spPr>
          <a:xfrm>
            <a:off x="9165771" y="3167741"/>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t>Health and Care System Anchors</a:t>
            </a:r>
          </a:p>
        </p:txBody>
      </p:sp>
      <p:sp>
        <p:nvSpPr>
          <p:cNvPr id="26" name="Oval 25">
            <a:extLst>
              <a:ext uri="{FF2B5EF4-FFF2-40B4-BE49-F238E27FC236}">
                <a16:creationId xmlns:a16="http://schemas.microsoft.com/office/drawing/2014/main" id="{B989B60E-BCEE-884D-1311-8E4AFBE7DD84}"/>
              </a:ext>
            </a:extLst>
          </p:cNvPr>
          <p:cNvSpPr/>
          <p:nvPr/>
        </p:nvSpPr>
        <p:spPr>
          <a:xfrm>
            <a:off x="9688285" y="4071255"/>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Care Providers</a:t>
            </a:r>
          </a:p>
        </p:txBody>
      </p:sp>
      <p:sp>
        <p:nvSpPr>
          <p:cNvPr id="25" name="Oval 24">
            <a:extLst>
              <a:ext uri="{FF2B5EF4-FFF2-40B4-BE49-F238E27FC236}">
                <a16:creationId xmlns:a16="http://schemas.microsoft.com/office/drawing/2014/main" id="{5533BB42-13B6-4A30-5183-F65838E09168}"/>
              </a:ext>
            </a:extLst>
          </p:cNvPr>
          <p:cNvSpPr/>
          <p:nvPr/>
        </p:nvSpPr>
        <p:spPr>
          <a:xfrm>
            <a:off x="9688284" y="3200398"/>
            <a:ext cx="1262742" cy="1240971"/>
          </a:xfrm>
          <a:prstGeom prst="ellipse">
            <a:avLst/>
          </a:prstGeom>
          <a:solidFill>
            <a:srgbClr val="156082">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Wigan Council</a:t>
            </a:r>
          </a:p>
        </p:txBody>
      </p:sp>
      <p:sp>
        <p:nvSpPr>
          <p:cNvPr id="4" name="Arrow: Left-Right 3">
            <a:extLst>
              <a:ext uri="{FF2B5EF4-FFF2-40B4-BE49-F238E27FC236}">
                <a16:creationId xmlns:a16="http://schemas.microsoft.com/office/drawing/2014/main" id="{DEA7892F-B668-266E-F5FC-FA2628737AB8}"/>
              </a:ext>
            </a:extLst>
          </p:cNvPr>
          <p:cNvSpPr/>
          <p:nvPr/>
        </p:nvSpPr>
        <p:spPr>
          <a:xfrm rot="4260000">
            <a:off x="4443039" y="4485982"/>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BE029032-96E7-6B15-ADFB-3DD412E77207}"/>
              </a:ext>
            </a:extLst>
          </p:cNvPr>
          <p:cNvSpPr/>
          <p:nvPr/>
        </p:nvSpPr>
        <p:spPr>
          <a:xfrm>
            <a:off x="5664857" y="5350914"/>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Right 5">
            <a:extLst>
              <a:ext uri="{FF2B5EF4-FFF2-40B4-BE49-F238E27FC236}">
                <a16:creationId xmlns:a16="http://schemas.microsoft.com/office/drawing/2014/main" id="{E3AD9254-6EA4-DF19-2040-50085DBDA8A6}"/>
              </a:ext>
            </a:extLst>
          </p:cNvPr>
          <p:cNvSpPr/>
          <p:nvPr/>
        </p:nvSpPr>
        <p:spPr>
          <a:xfrm rot="2400000">
            <a:off x="6433333" y="3119618"/>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Right 6">
            <a:extLst>
              <a:ext uri="{FF2B5EF4-FFF2-40B4-BE49-F238E27FC236}">
                <a16:creationId xmlns:a16="http://schemas.microsoft.com/office/drawing/2014/main" id="{02A60666-6E8D-4B20-54D8-FB001F1F5BBD}"/>
              </a:ext>
            </a:extLst>
          </p:cNvPr>
          <p:cNvSpPr/>
          <p:nvPr/>
        </p:nvSpPr>
        <p:spPr>
          <a:xfrm rot="17280000">
            <a:off x="6893152" y="4543992"/>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Right 8">
            <a:extLst>
              <a:ext uri="{FF2B5EF4-FFF2-40B4-BE49-F238E27FC236}">
                <a16:creationId xmlns:a16="http://schemas.microsoft.com/office/drawing/2014/main" id="{CA060473-4B36-92CB-663D-81DF2A52C213}"/>
              </a:ext>
            </a:extLst>
          </p:cNvPr>
          <p:cNvSpPr/>
          <p:nvPr/>
        </p:nvSpPr>
        <p:spPr>
          <a:xfrm rot="8100000">
            <a:off x="4944608" y="3164538"/>
            <a:ext cx="271397" cy="15657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Left-Right 29">
            <a:extLst>
              <a:ext uri="{FF2B5EF4-FFF2-40B4-BE49-F238E27FC236}">
                <a16:creationId xmlns:a16="http://schemas.microsoft.com/office/drawing/2014/main" id="{82CB5352-042B-E727-8D07-6212EEF72BDB}"/>
              </a:ext>
            </a:extLst>
          </p:cNvPr>
          <p:cNvSpPr/>
          <p:nvPr/>
        </p:nvSpPr>
        <p:spPr>
          <a:xfrm rot="-2880000">
            <a:off x="5176685" y="4820144"/>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Left-Right 30">
            <a:extLst>
              <a:ext uri="{FF2B5EF4-FFF2-40B4-BE49-F238E27FC236}">
                <a16:creationId xmlns:a16="http://schemas.microsoft.com/office/drawing/2014/main" id="{D928C3B5-BA64-EBD2-2EF2-90C27A8EF915}"/>
              </a:ext>
            </a:extLst>
          </p:cNvPr>
          <p:cNvSpPr/>
          <p:nvPr/>
        </p:nvSpPr>
        <p:spPr>
          <a:xfrm rot="13740000">
            <a:off x="6199115" y="4800853"/>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Left-Right 31">
            <a:extLst>
              <a:ext uri="{FF2B5EF4-FFF2-40B4-BE49-F238E27FC236}">
                <a16:creationId xmlns:a16="http://schemas.microsoft.com/office/drawing/2014/main" id="{782020AE-E37A-2ECE-8D25-1AA218E555AB}"/>
              </a:ext>
            </a:extLst>
          </p:cNvPr>
          <p:cNvSpPr/>
          <p:nvPr/>
        </p:nvSpPr>
        <p:spPr>
          <a:xfrm rot="12300000">
            <a:off x="4993418" y="3903814"/>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Left-Right 32">
            <a:extLst>
              <a:ext uri="{FF2B5EF4-FFF2-40B4-BE49-F238E27FC236}">
                <a16:creationId xmlns:a16="http://schemas.microsoft.com/office/drawing/2014/main" id="{180781E4-A49F-3D83-6A9D-7316660A2E48}"/>
              </a:ext>
            </a:extLst>
          </p:cNvPr>
          <p:cNvSpPr/>
          <p:nvPr/>
        </p:nvSpPr>
        <p:spPr>
          <a:xfrm rot="9180000">
            <a:off x="6430607" y="4000269"/>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Left-Right 33">
            <a:extLst>
              <a:ext uri="{FF2B5EF4-FFF2-40B4-BE49-F238E27FC236}">
                <a16:creationId xmlns:a16="http://schemas.microsoft.com/office/drawing/2014/main" id="{F71880FA-B07A-23D0-5DD9-95C31BADFA59}"/>
              </a:ext>
            </a:extLst>
          </p:cNvPr>
          <p:cNvSpPr/>
          <p:nvPr/>
        </p:nvSpPr>
        <p:spPr>
          <a:xfrm rot="5520000">
            <a:off x="5697543" y="3489053"/>
            <a:ext cx="223170" cy="11799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A55BFA-5E3D-8A52-9121-B0FF89A33C1B}"/>
              </a:ext>
            </a:extLst>
          </p:cNvPr>
          <p:cNvSpPr txBox="1"/>
          <p:nvPr/>
        </p:nvSpPr>
        <p:spPr>
          <a:xfrm>
            <a:off x="92082" y="1991660"/>
            <a:ext cx="1206849" cy="2192908"/>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1 -  Wigan Commissioners </a:t>
            </a:r>
            <a:r>
              <a:rPr lang="en-US" sz="1050" err="1"/>
              <a:t>recognised</a:t>
            </a:r>
            <a:r>
              <a:rPr lang="en-US" sz="1050"/>
              <a:t> problems with the local care market and block commissioning approaches, including </a:t>
            </a:r>
            <a:r>
              <a:rPr lang="en-US" sz="1050" err="1"/>
              <a:t>zero-hour</a:t>
            </a:r>
            <a:r>
              <a:rPr lang="en-US" sz="1050"/>
              <a:t> contracts, excess profits, and disinterested providers </a:t>
            </a:r>
          </a:p>
        </p:txBody>
      </p:sp>
      <p:sp>
        <p:nvSpPr>
          <p:cNvPr id="13" name="TextBox 12">
            <a:extLst>
              <a:ext uri="{FF2B5EF4-FFF2-40B4-BE49-F238E27FC236}">
                <a16:creationId xmlns:a16="http://schemas.microsoft.com/office/drawing/2014/main" id="{685D7758-15DB-97E8-5A69-40D382093895}"/>
              </a:ext>
            </a:extLst>
          </p:cNvPr>
          <p:cNvSpPr txBox="1"/>
          <p:nvPr/>
        </p:nvSpPr>
        <p:spPr>
          <a:xfrm>
            <a:off x="3049719" y="1868504"/>
            <a:ext cx="1537220" cy="900246"/>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4 - Council engaged extensively with everyone who cared about current state of care market.</a:t>
            </a:r>
            <a:endParaRPr lang="en-US"/>
          </a:p>
        </p:txBody>
      </p:sp>
      <p:sp>
        <p:nvSpPr>
          <p:cNvPr id="19" name="TextBox 18">
            <a:extLst>
              <a:ext uri="{FF2B5EF4-FFF2-40B4-BE49-F238E27FC236}">
                <a16:creationId xmlns:a16="http://schemas.microsoft.com/office/drawing/2014/main" id="{184262CF-F5D7-2F28-8E44-8B976A70C7B0}"/>
              </a:ext>
            </a:extLst>
          </p:cNvPr>
          <p:cNvSpPr txBox="1"/>
          <p:nvPr/>
        </p:nvSpPr>
        <p:spPr>
          <a:xfrm>
            <a:off x="92508" y="4400707"/>
            <a:ext cx="1199907" cy="2031325"/>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2- Council was committed to authentic partnership and collaboration with local communities, valuing respective knowledge, expertise and insight</a:t>
            </a:r>
          </a:p>
        </p:txBody>
      </p:sp>
      <p:sp>
        <p:nvSpPr>
          <p:cNvPr id="35" name="TextBox 34">
            <a:extLst>
              <a:ext uri="{FF2B5EF4-FFF2-40B4-BE49-F238E27FC236}">
                <a16:creationId xmlns:a16="http://schemas.microsoft.com/office/drawing/2014/main" id="{F21FDD30-FB55-5FBA-685D-7764C3C55CFA}"/>
              </a:ext>
            </a:extLst>
          </p:cNvPr>
          <p:cNvSpPr txBox="1"/>
          <p:nvPr/>
        </p:nvSpPr>
        <p:spPr>
          <a:xfrm>
            <a:off x="7629944" y="1478853"/>
            <a:ext cx="1253312" cy="1384995"/>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7 - Providers were invited to bid on an Ethical Provider Framework against eight geographically defined lots. </a:t>
            </a:r>
          </a:p>
        </p:txBody>
      </p:sp>
      <p:sp>
        <p:nvSpPr>
          <p:cNvPr id="36" name="TextBox 35">
            <a:extLst>
              <a:ext uri="{FF2B5EF4-FFF2-40B4-BE49-F238E27FC236}">
                <a16:creationId xmlns:a16="http://schemas.microsoft.com/office/drawing/2014/main" id="{2891DFBE-DBD7-39F4-C763-4DCEFFD44000}"/>
              </a:ext>
            </a:extLst>
          </p:cNvPr>
          <p:cNvSpPr txBox="1"/>
          <p:nvPr/>
        </p:nvSpPr>
        <p:spPr>
          <a:xfrm>
            <a:off x="9274147" y="1493895"/>
            <a:ext cx="1736532" cy="1869743"/>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8 - Assessment was values (as opposed to output) driven - Providers selected based on test of ethical practices as identified in the discussion stage. Focus on in person interviews and discussion.  Selected by </a:t>
            </a:r>
            <a:r>
              <a:rPr lang="en-US" sz="1050" err="1"/>
              <a:t>rigourous</a:t>
            </a:r>
            <a:r>
              <a:rPr lang="en-US" sz="1050"/>
              <a:t> multiagency panel which included service users</a:t>
            </a:r>
          </a:p>
        </p:txBody>
      </p:sp>
      <p:sp>
        <p:nvSpPr>
          <p:cNvPr id="37" name="TextBox 36">
            <a:extLst>
              <a:ext uri="{FF2B5EF4-FFF2-40B4-BE49-F238E27FC236}">
                <a16:creationId xmlns:a16="http://schemas.microsoft.com/office/drawing/2014/main" id="{EF524D28-A108-736F-B299-3F77920A6FA3}"/>
              </a:ext>
            </a:extLst>
          </p:cNvPr>
          <p:cNvSpPr txBox="1"/>
          <p:nvPr/>
        </p:nvSpPr>
        <p:spPr>
          <a:xfrm>
            <a:off x="8311982" y="5232917"/>
            <a:ext cx="3808824" cy="1546577"/>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9 - Social Value delivered (10 years on):</a:t>
            </a:r>
          </a:p>
          <a:p>
            <a:pPr marL="171450" indent="-171450">
              <a:buFont typeface="Calibri"/>
              <a:buChar char="-"/>
            </a:pPr>
            <a:r>
              <a:rPr lang="en-US" sz="1050"/>
              <a:t>No waiting lists for home care</a:t>
            </a:r>
          </a:p>
          <a:p>
            <a:pPr marL="171450" indent="-171450">
              <a:buFont typeface="Calibri"/>
              <a:buChar char="-"/>
            </a:pPr>
            <a:r>
              <a:rPr lang="en-US" sz="1050"/>
              <a:t>Highest CQC rated homecare services in North West</a:t>
            </a:r>
          </a:p>
          <a:p>
            <a:pPr marL="171450" indent="-171450">
              <a:buFont typeface="Calibri"/>
              <a:buChar char="-"/>
            </a:pPr>
            <a:r>
              <a:rPr lang="en-US" sz="1050"/>
              <a:t>Improved recruitment and retention of staff</a:t>
            </a:r>
          </a:p>
          <a:p>
            <a:pPr marL="171450" indent="-171450">
              <a:buFont typeface="Calibri"/>
              <a:buChar char="-"/>
            </a:pPr>
            <a:r>
              <a:rPr lang="en-US" sz="1050"/>
              <a:t>Diversified workforce – 50% under 30 years old</a:t>
            </a:r>
          </a:p>
          <a:p>
            <a:pPr marL="171450" indent="-171450">
              <a:buFont typeface="Calibri"/>
              <a:buChar char="-"/>
            </a:pPr>
            <a:r>
              <a:rPr lang="en-US" sz="1050"/>
              <a:t>86% of workforce live in the place where they are delivering care.</a:t>
            </a:r>
          </a:p>
          <a:p>
            <a:pPr marL="171450" indent="-171450">
              <a:buFont typeface="Calibri"/>
              <a:buChar char="-"/>
            </a:pPr>
            <a:r>
              <a:rPr lang="en-US" sz="1050"/>
              <a:t>Collaborative rather than competitive provider relationships</a:t>
            </a:r>
            <a:endParaRPr lang="en-US"/>
          </a:p>
          <a:p>
            <a:pPr marL="171450" indent="-171450">
              <a:buFont typeface="Calibri"/>
              <a:buChar char="-"/>
            </a:pPr>
            <a:r>
              <a:rPr lang="en-US" sz="1050"/>
              <a:t>Reduced travel times and carbon footprint for care workers</a:t>
            </a:r>
            <a:endParaRPr lang="en-US"/>
          </a:p>
        </p:txBody>
      </p:sp>
      <p:sp>
        <p:nvSpPr>
          <p:cNvPr id="8" name="TextBox 7">
            <a:extLst>
              <a:ext uri="{FF2B5EF4-FFF2-40B4-BE49-F238E27FC236}">
                <a16:creationId xmlns:a16="http://schemas.microsoft.com/office/drawing/2014/main" id="{44871C31-23A1-D0C8-D6A5-472D3AA772B4}"/>
              </a:ext>
            </a:extLst>
          </p:cNvPr>
          <p:cNvSpPr txBox="1"/>
          <p:nvPr/>
        </p:nvSpPr>
        <p:spPr>
          <a:xfrm>
            <a:off x="3600234" y="4044418"/>
            <a:ext cx="1811798" cy="1223412"/>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5 - Open enquiry into:</a:t>
            </a:r>
          </a:p>
          <a:p>
            <a:pPr marL="171450" indent="-171450">
              <a:buFont typeface="Calibri"/>
              <a:buChar char="-"/>
            </a:pPr>
            <a:r>
              <a:rPr lang="en-US" sz="1050"/>
              <a:t>Fair unit costs for care</a:t>
            </a:r>
          </a:p>
          <a:p>
            <a:pPr marL="171450" indent="-171450">
              <a:buFont typeface="Calibri"/>
              <a:buChar char="-"/>
            </a:pPr>
            <a:r>
              <a:rPr lang="en-US" sz="1050"/>
              <a:t>Needs of service users</a:t>
            </a:r>
          </a:p>
          <a:p>
            <a:pPr marL="171450" indent="-171450">
              <a:buFont typeface="Calibri"/>
              <a:buChar char="-"/>
            </a:pPr>
            <a:r>
              <a:rPr lang="en-US" sz="1050"/>
              <a:t>Strengths and needs in local communities</a:t>
            </a:r>
          </a:p>
          <a:p>
            <a:pPr marL="171450" indent="-171450">
              <a:buFont typeface="Calibri"/>
              <a:buChar char="-"/>
            </a:pPr>
            <a:r>
              <a:rPr lang="en-US" sz="1050"/>
              <a:t>Logistical challenges </a:t>
            </a:r>
          </a:p>
          <a:p>
            <a:pPr marL="171450" indent="-171450">
              <a:buFont typeface="Calibri"/>
              <a:buChar char="-"/>
            </a:pPr>
            <a:r>
              <a:rPr lang="en-US" sz="1050"/>
              <a:t>Statutory duties</a:t>
            </a:r>
          </a:p>
        </p:txBody>
      </p:sp>
      <p:sp>
        <p:nvSpPr>
          <p:cNvPr id="38" name="TextBox 37">
            <a:extLst>
              <a:ext uri="{FF2B5EF4-FFF2-40B4-BE49-F238E27FC236}">
                <a16:creationId xmlns:a16="http://schemas.microsoft.com/office/drawing/2014/main" id="{64B4500D-41D2-842B-35FE-6F7486CF7203}"/>
              </a:ext>
            </a:extLst>
          </p:cNvPr>
          <p:cNvSpPr txBox="1"/>
          <p:nvPr/>
        </p:nvSpPr>
        <p:spPr>
          <a:xfrm>
            <a:off x="2220852" y="5670706"/>
            <a:ext cx="1086045" cy="900246"/>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3 - Sought to establish a model 'where everyone plays their part'</a:t>
            </a:r>
          </a:p>
        </p:txBody>
      </p:sp>
      <p:sp>
        <p:nvSpPr>
          <p:cNvPr id="40" name="TextBox 39">
            <a:extLst>
              <a:ext uri="{FF2B5EF4-FFF2-40B4-BE49-F238E27FC236}">
                <a16:creationId xmlns:a16="http://schemas.microsoft.com/office/drawing/2014/main" id="{B551AE69-64CA-2FD8-2D46-655C9D320181}"/>
              </a:ext>
            </a:extLst>
          </p:cNvPr>
          <p:cNvSpPr txBox="1"/>
          <p:nvPr/>
        </p:nvSpPr>
        <p:spPr>
          <a:xfrm>
            <a:off x="6473483" y="3075270"/>
            <a:ext cx="1563496" cy="3162404"/>
          </a:xfrm>
          <a:prstGeom prst="rect">
            <a:avLst/>
          </a:prstGeom>
          <a:solidFill>
            <a:schemeClr val="bg1">
              <a:lumMod val="95000"/>
            </a:schemeClr>
          </a:solidFill>
          <a:ln>
            <a:solidFill>
              <a:schemeClr val="bg2">
                <a:lumMod val="9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6 - Identified non-negotiable 'imperatives' for potential partners:</a:t>
            </a:r>
          </a:p>
          <a:p>
            <a:pPr marL="171450" indent="-171450">
              <a:buFont typeface="Calibri"/>
              <a:buChar char="-"/>
            </a:pPr>
            <a:r>
              <a:rPr lang="en-US" sz="1050"/>
              <a:t>willing to work with full transparency on an open book basis</a:t>
            </a:r>
          </a:p>
          <a:p>
            <a:pPr marL="171450" indent="-171450">
              <a:buFont typeface="Calibri"/>
              <a:buChar char="-"/>
            </a:pPr>
            <a:r>
              <a:rPr lang="en-US" sz="1050"/>
              <a:t>Committed to paying real living wage</a:t>
            </a:r>
          </a:p>
          <a:p>
            <a:pPr marL="171450" indent="-171450">
              <a:buFont typeface="Calibri"/>
              <a:buChar char="-"/>
            </a:pPr>
            <a:r>
              <a:rPr lang="en-US" sz="1050"/>
              <a:t>Capable of delivering quality care outcomes</a:t>
            </a:r>
          </a:p>
          <a:p>
            <a:pPr marL="171450" indent="-171450">
              <a:buFont typeface="Calibri"/>
              <a:buChar char="-"/>
            </a:pPr>
            <a:r>
              <a:rPr lang="en-US" sz="1050"/>
              <a:t>Committed authentically to the borough and local people, knowing, caring and contributing to the borough beyond a contract.</a:t>
            </a:r>
          </a:p>
        </p:txBody>
      </p:sp>
    </p:spTree>
    <p:extLst>
      <p:ext uri="{BB962C8B-B14F-4D97-AF65-F5344CB8AC3E}">
        <p14:creationId xmlns:p14="http://schemas.microsoft.com/office/powerpoint/2010/main" val="163582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35" grpId="0" animBg="1"/>
      <p:bldP spid="36" grpId="0" animBg="1"/>
      <p:bldP spid="37" grpId="0" animBg="1"/>
      <p:bldP spid="8" grpId="0" animBg="1"/>
      <p:bldP spid="38"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42614-97ED-C7F6-91F8-FF1D8F38085D}"/>
              </a:ext>
            </a:extLst>
          </p:cNvPr>
          <p:cNvSpPr>
            <a:spLocks noGrp="1"/>
          </p:cNvSpPr>
          <p:nvPr>
            <p:ph type="title"/>
          </p:nvPr>
        </p:nvSpPr>
        <p:spPr/>
        <p:txBody>
          <a:bodyPr/>
          <a:lstStyle/>
          <a:p>
            <a:r>
              <a:rPr lang="en-GB" dirty="0"/>
              <a:t>Link to further examples</a:t>
            </a:r>
          </a:p>
        </p:txBody>
      </p:sp>
      <p:sp>
        <p:nvSpPr>
          <p:cNvPr id="3" name="Content Placeholder 2">
            <a:extLst>
              <a:ext uri="{FF2B5EF4-FFF2-40B4-BE49-F238E27FC236}">
                <a16:creationId xmlns:a16="http://schemas.microsoft.com/office/drawing/2014/main" id="{AFEF8264-B476-0127-96B5-912D6B0A94CD}"/>
              </a:ext>
            </a:extLst>
          </p:cNvPr>
          <p:cNvSpPr>
            <a:spLocks noGrp="1"/>
          </p:cNvSpPr>
          <p:nvPr>
            <p:ph idx="1"/>
          </p:nvPr>
        </p:nvSpPr>
        <p:spPr/>
        <p:txBody>
          <a:bodyPr/>
          <a:lstStyle/>
          <a:p>
            <a:r>
              <a:rPr lang="en-GB" dirty="0"/>
              <a:t>CNI</a:t>
            </a:r>
          </a:p>
          <a:p>
            <a:r>
              <a:rPr lang="en-GB" dirty="0"/>
              <a:t>Plymouth Alliance</a:t>
            </a:r>
          </a:p>
          <a:p>
            <a:r>
              <a:rPr lang="en-GB" dirty="0"/>
              <a:t>Leicestershire Children’s Innovation Partnership</a:t>
            </a:r>
          </a:p>
          <a:p>
            <a:r>
              <a:rPr lang="en-GB" dirty="0"/>
              <a:t>Public Commons Partnership</a:t>
            </a:r>
          </a:p>
          <a:p>
            <a:r>
              <a:rPr lang="en-GB" dirty="0"/>
              <a:t>Hackney Antiracist commissioning</a:t>
            </a:r>
          </a:p>
        </p:txBody>
      </p:sp>
    </p:spTree>
    <p:extLst>
      <p:ext uri="{BB962C8B-B14F-4D97-AF65-F5344CB8AC3E}">
        <p14:creationId xmlns:p14="http://schemas.microsoft.com/office/powerpoint/2010/main" val="163123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2A908426-C3F4-8EA2-EA93-1977FA9DF1E8}"/>
              </a:ext>
            </a:extLst>
          </p:cNvPr>
          <p:cNvSpPr>
            <a:spLocks noGrp="1"/>
          </p:cNvSpPr>
          <p:nvPr>
            <p:ph type="title"/>
          </p:nvPr>
        </p:nvSpPr>
        <p:spPr>
          <a:xfrm>
            <a:off x="205600" y="1134681"/>
            <a:ext cx="11771661" cy="5460851"/>
          </a:xfrm>
        </p:spPr>
        <p:txBody>
          <a:bodyPr vert="horz" lIns="91440" tIns="45720" rIns="91440" bIns="45720" rtlCol="0" anchor="ctr">
            <a:normAutofit fontScale="90000"/>
          </a:bodyPr>
          <a:lstStyle/>
          <a:p>
            <a:pPr marL="342900" lvl="0" indent="-342900">
              <a:lnSpc>
                <a:spcPct val="115000"/>
              </a:lnSpc>
              <a:spcAft>
                <a:spcPts val="800"/>
              </a:spcAft>
            </a:pPr>
            <a:r>
              <a:rPr lang="en-GB" sz="27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Charities, CICs, Cooperatives and organisations of inherent social value, losing contracts to private sector</a:t>
            </a:r>
            <a:br>
              <a:rPr lang="en-GB" sz="27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br>
              <a:rPr lang="en-GB" sz="27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2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“They are a Community Interest Company and they are super brilliant and deliver all kinds of intrinsic social value. But when they have </a:t>
            </a:r>
            <a:r>
              <a:rPr lang="en-GB" sz="27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bidded</a:t>
            </a:r>
            <a:r>
              <a:rPr lang="en-GB" sz="2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things,  they would have won the contract until it came to the scoring on social value…. [the things they do] are not counted in the scoring, but they are this brilliant kind of potential partner for a local authority” (Interview participant)</a:t>
            </a:r>
            <a:br>
              <a:rPr lang="en-GB" sz="2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br>
              <a:rPr lang="en-GB" sz="2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2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[Dominant framework involves] creating proxy </a:t>
            </a:r>
            <a:r>
              <a:rPr lang="en-GB" sz="27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monetory</a:t>
            </a:r>
            <a:r>
              <a:rPr lang="en-GB" sz="2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value rather than measuring real social value” (Interview participant)</a:t>
            </a:r>
            <a:br>
              <a:rPr lang="en-GB" sz="2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br>
              <a:rPr lang="en-GB" sz="2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2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Said to systematically favour bigger, slicker corporate actors with resources to ‘play the game’</a:t>
            </a:r>
            <a:br>
              <a:rPr lang="en-GB" sz="2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br>
              <a:rPr lang="en-GB" sz="4800" kern="100" dirty="0">
                <a:effectLst/>
                <a:latin typeface="Aptos" panose="020B0004020202020204" pitchFamily="34" charset="0"/>
                <a:ea typeface="Aptos" panose="020B0004020202020204" pitchFamily="34" charset="0"/>
                <a:cs typeface="Times New Roman" panose="02020603050405020304" pitchFamily="18" charset="0"/>
              </a:rPr>
            </a:b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2280301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ED7B-AF88-487E-E745-C3556BF09C81}"/>
              </a:ext>
            </a:extLst>
          </p:cNvPr>
          <p:cNvSpPr>
            <a:spLocks noGrp="1"/>
          </p:cNvSpPr>
          <p:nvPr>
            <p:ph type="title"/>
          </p:nvPr>
        </p:nvSpPr>
        <p:spPr>
          <a:xfrm>
            <a:off x="679862" y="-1031"/>
            <a:ext cx="10515600" cy="1325563"/>
          </a:xfrm>
        </p:spPr>
        <p:txBody>
          <a:bodyPr>
            <a:normAutofit/>
          </a:bodyPr>
          <a:lstStyle/>
          <a:p>
            <a:r>
              <a:rPr lang="en-US" sz="3200"/>
              <a:t>Relational commissioning tools and pathways</a:t>
            </a:r>
          </a:p>
        </p:txBody>
      </p:sp>
      <p:graphicFrame>
        <p:nvGraphicFramePr>
          <p:cNvPr id="4" name="Content Placeholder 3">
            <a:extLst>
              <a:ext uri="{FF2B5EF4-FFF2-40B4-BE49-F238E27FC236}">
                <a16:creationId xmlns:a16="http://schemas.microsoft.com/office/drawing/2014/main" id="{1EE6DCE6-9E29-84ED-214E-BC7A052AD8C0}"/>
              </a:ext>
            </a:extLst>
          </p:cNvPr>
          <p:cNvGraphicFramePr>
            <a:graphicFrameLocks noGrp="1"/>
          </p:cNvGraphicFramePr>
          <p:nvPr>
            <p:ph idx="1"/>
            <p:extLst>
              <p:ext uri="{D42A27DB-BD31-4B8C-83A1-F6EECF244321}">
                <p14:modId xmlns:p14="http://schemas.microsoft.com/office/powerpoint/2010/main" val="2366999980"/>
              </p:ext>
            </p:extLst>
          </p:nvPr>
        </p:nvGraphicFramePr>
        <p:xfrm>
          <a:off x="483694" y="1026045"/>
          <a:ext cx="11085605" cy="5491480"/>
        </p:xfrm>
        <a:graphic>
          <a:graphicData uri="http://schemas.openxmlformats.org/drawingml/2006/table">
            <a:tbl>
              <a:tblPr firstRow="1" bandRow="1">
                <a:tableStyleId>{5C22544A-7EE6-4342-B048-85BDC9FD1C3A}</a:tableStyleId>
              </a:tblPr>
              <a:tblGrid>
                <a:gridCol w="3187337">
                  <a:extLst>
                    <a:ext uri="{9D8B030D-6E8A-4147-A177-3AD203B41FA5}">
                      <a16:colId xmlns:a16="http://schemas.microsoft.com/office/drawing/2014/main" val="1619391425"/>
                    </a:ext>
                  </a:extLst>
                </a:gridCol>
                <a:gridCol w="4441371">
                  <a:extLst>
                    <a:ext uri="{9D8B030D-6E8A-4147-A177-3AD203B41FA5}">
                      <a16:colId xmlns:a16="http://schemas.microsoft.com/office/drawing/2014/main" val="3266513693"/>
                    </a:ext>
                  </a:extLst>
                </a:gridCol>
                <a:gridCol w="3456897">
                  <a:extLst>
                    <a:ext uri="{9D8B030D-6E8A-4147-A177-3AD203B41FA5}">
                      <a16:colId xmlns:a16="http://schemas.microsoft.com/office/drawing/2014/main" val="583560107"/>
                    </a:ext>
                  </a:extLst>
                </a:gridCol>
              </a:tblGrid>
              <a:tr h="370840">
                <a:tc>
                  <a:txBody>
                    <a:bodyPr/>
                    <a:lstStyle/>
                    <a:p>
                      <a:r>
                        <a:rPr lang="en-US" sz="1600"/>
                        <a:t>Relational Tool</a:t>
                      </a:r>
                    </a:p>
                  </a:txBody>
                  <a:tcPr/>
                </a:tc>
                <a:tc>
                  <a:txBody>
                    <a:bodyPr/>
                    <a:lstStyle/>
                    <a:p>
                      <a:r>
                        <a:rPr lang="en-US" sz="1600"/>
                        <a:t>Use case</a:t>
                      </a:r>
                    </a:p>
                  </a:txBody>
                  <a:tcPr/>
                </a:tc>
                <a:tc>
                  <a:txBody>
                    <a:bodyPr/>
                    <a:lstStyle/>
                    <a:p>
                      <a:r>
                        <a:rPr lang="en-US" sz="1600"/>
                        <a:t>Further reading</a:t>
                      </a:r>
                    </a:p>
                  </a:txBody>
                  <a:tcPr/>
                </a:tc>
                <a:extLst>
                  <a:ext uri="{0D108BD9-81ED-4DB2-BD59-A6C34878D82A}">
                    <a16:rowId xmlns:a16="http://schemas.microsoft.com/office/drawing/2014/main" val="2849997208"/>
                  </a:ext>
                </a:extLst>
              </a:tr>
              <a:tr h="370838">
                <a:tc>
                  <a:txBody>
                    <a:bodyPr/>
                    <a:lstStyle/>
                    <a:p>
                      <a:pPr lvl="0">
                        <a:buNone/>
                      </a:pPr>
                      <a:r>
                        <a:rPr lang="en-US" sz="1600"/>
                        <a:t>Social Value Imperatives</a:t>
                      </a:r>
                    </a:p>
                  </a:txBody>
                  <a:tcPr/>
                </a:tc>
                <a:tc>
                  <a:txBody>
                    <a:bodyPr/>
                    <a:lstStyle/>
                    <a:p>
                      <a:pPr lvl="0">
                        <a:buNone/>
                      </a:pPr>
                      <a:r>
                        <a:rPr lang="en-US" sz="1600"/>
                        <a:t>A set of values, </a:t>
                      </a:r>
                      <a:r>
                        <a:rPr lang="en-US" sz="1600" err="1"/>
                        <a:t>behaviours</a:t>
                      </a:r>
                      <a:r>
                        <a:rPr lang="en-US" sz="1600"/>
                        <a:t>, principles and that set the conditions for participation</a:t>
                      </a:r>
                    </a:p>
                  </a:txBody>
                  <a:tcPr/>
                </a:tc>
                <a:tc>
                  <a:txBody>
                    <a:bodyPr/>
                    <a:lstStyle/>
                    <a:p>
                      <a:pPr lvl="0">
                        <a:buNone/>
                      </a:pPr>
                      <a:r>
                        <a:rPr lang="en-US" sz="1600" b="0" i="0" u="none" strike="noStrike" noProof="0">
                          <a:latin typeface="Aptos"/>
                          <a:hlinkClick r:id="rId3"/>
                        </a:rPr>
                        <a:t>https://e3m.org.uk/social-value-imperatives/</a:t>
                      </a:r>
                      <a:r>
                        <a:rPr lang="en-US" sz="1600" b="0" i="0" u="none" strike="noStrike" noProof="0">
                          <a:latin typeface="Aptos"/>
                        </a:rPr>
                        <a:t> </a:t>
                      </a:r>
                      <a:endParaRPr lang="en-US" sz="1600"/>
                    </a:p>
                  </a:txBody>
                  <a:tcPr/>
                </a:tc>
                <a:extLst>
                  <a:ext uri="{0D108BD9-81ED-4DB2-BD59-A6C34878D82A}">
                    <a16:rowId xmlns:a16="http://schemas.microsoft.com/office/drawing/2014/main" val="718628661"/>
                  </a:ext>
                </a:extLst>
              </a:tr>
              <a:tr h="370839">
                <a:tc>
                  <a:txBody>
                    <a:bodyPr/>
                    <a:lstStyle/>
                    <a:p>
                      <a:pPr lvl="0">
                        <a:buNone/>
                      </a:pPr>
                      <a:r>
                        <a:rPr lang="en-US" sz="1600" b="0" i="0" u="none" strike="noStrike" noProof="0">
                          <a:solidFill>
                            <a:srgbClr val="000000"/>
                          </a:solidFill>
                          <a:latin typeface="Aptos"/>
                        </a:rPr>
                        <a:t>PA 23 Competitive flexible procedure</a:t>
                      </a:r>
                    </a:p>
                  </a:txBody>
                  <a:tcPr/>
                </a:tc>
                <a:tc>
                  <a:txBody>
                    <a:bodyPr/>
                    <a:lstStyle/>
                    <a:p>
                      <a:pPr lvl="0">
                        <a:buNone/>
                      </a:pPr>
                      <a:r>
                        <a:rPr lang="en-US" sz="1600"/>
                        <a:t>Contracting authorities can tailor procurement processes towards goals/missions</a:t>
                      </a:r>
                    </a:p>
                  </a:txBody>
                  <a:tcPr/>
                </a:tc>
                <a:tc>
                  <a:txBody>
                    <a:bodyPr/>
                    <a:lstStyle/>
                    <a:p>
                      <a:pPr lvl="0">
                        <a:buNone/>
                      </a:pPr>
                      <a:r>
                        <a:rPr lang="en-US" sz="1600" b="0" i="0" u="none" strike="noStrike" noProof="0">
                          <a:latin typeface="Aptos"/>
                          <a:hlinkClick r:id="rId4"/>
                        </a:rPr>
                        <a:t>https://www.gov.uk/competitive-flexible-procedure</a:t>
                      </a:r>
                      <a:r>
                        <a:rPr lang="en-US" sz="1600" b="0" i="0" u="none" strike="noStrike" noProof="0">
                          <a:latin typeface="Aptos"/>
                        </a:rPr>
                        <a:t> </a:t>
                      </a:r>
                      <a:endParaRPr lang="en-US" sz="1600"/>
                    </a:p>
                  </a:txBody>
                  <a:tcPr/>
                </a:tc>
                <a:extLst>
                  <a:ext uri="{0D108BD9-81ED-4DB2-BD59-A6C34878D82A}">
                    <a16:rowId xmlns:a16="http://schemas.microsoft.com/office/drawing/2014/main" val="2582254768"/>
                  </a:ext>
                </a:extLst>
              </a:tr>
              <a:tr h="370839">
                <a:tc>
                  <a:txBody>
                    <a:bodyPr/>
                    <a:lstStyle/>
                    <a:p>
                      <a:pPr lvl="0">
                        <a:buNone/>
                      </a:pPr>
                      <a:r>
                        <a:rPr lang="en-US" sz="1600" b="0" i="0" u="none" strike="noStrike" noProof="0">
                          <a:solidFill>
                            <a:srgbClr val="000000"/>
                          </a:solidFill>
                          <a:latin typeface="Aptos"/>
                        </a:rPr>
                        <a:t>Alliance Contracts</a:t>
                      </a:r>
                      <a:endParaRPr lang="en-US" sz="1600"/>
                    </a:p>
                  </a:txBody>
                  <a:tcPr/>
                </a:tc>
                <a:tc>
                  <a:txBody>
                    <a:bodyPr/>
                    <a:lstStyle/>
                    <a:p>
                      <a:pPr lvl="0">
                        <a:buNone/>
                      </a:pPr>
                      <a:r>
                        <a:rPr lang="en-US" sz="1600"/>
                        <a:t>Outcome-based multi-stakeholder public service contracts</a:t>
                      </a:r>
                    </a:p>
                  </a:txBody>
                  <a:tcPr/>
                </a:tc>
                <a:tc>
                  <a:txBody>
                    <a:bodyPr/>
                    <a:lstStyle/>
                    <a:p>
                      <a:pPr lvl="0">
                        <a:buNone/>
                      </a:pPr>
                      <a:r>
                        <a:rPr lang="en-US" sz="1600" b="0" i="0" u="none" strike="noStrike" noProof="0">
                          <a:latin typeface="Aptos"/>
                          <a:hlinkClick r:id="rId5"/>
                        </a:rPr>
                        <a:t>https://theplymouthalliance.co.uk/</a:t>
                      </a:r>
                      <a:r>
                        <a:rPr lang="en-US" sz="1600" b="0" i="0" u="none" strike="noStrike" noProof="0">
                          <a:latin typeface="Aptos"/>
                        </a:rPr>
                        <a:t> </a:t>
                      </a:r>
                      <a:endParaRPr lang="en-US" sz="1600"/>
                    </a:p>
                  </a:txBody>
                  <a:tcPr/>
                </a:tc>
                <a:extLst>
                  <a:ext uri="{0D108BD9-81ED-4DB2-BD59-A6C34878D82A}">
                    <a16:rowId xmlns:a16="http://schemas.microsoft.com/office/drawing/2014/main" val="3344954767"/>
                  </a:ext>
                </a:extLst>
              </a:tr>
              <a:tr h="370840">
                <a:tc>
                  <a:txBody>
                    <a:bodyPr/>
                    <a:lstStyle/>
                    <a:p>
                      <a:r>
                        <a:rPr lang="en-US" sz="1600"/>
                        <a:t>Thin Layer Cooperative</a:t>
                      </a:r>
                    </a:p>
                  </a:txBody>
                  <a:tcPr/>
                </a:tc>
                <a:tc>
                  <a:txBody>
                    <a:bodyPr/>
                    <a:lstStyle/>
                    <a:p>
                      <a:r>
                        <a:rPr lang="en-US" sz="1600"/>
                        <a:t>Trading relationships can be iteratively governed through cooperative rather than multiple contracts</a:t>
                      </a:r>
                    </a:p>
                  </a:txBody>
                  <a:tcPr/>
                </a:tc>
                <a:tc>
                  <a:txBody>
                    <a:bodyPr/>
                    <a:lstStyle/>
                    <a:p>
                      <a:pPr lvl="0">
                        <a:buNone/>
                      </a:pPr>
                      <a:r>
                        <a:rPr lang="en-US" sz="1600" b="0" i="0" u="none" strike="noStrike" noProof="0">
                          <a:latin typeface="Aptos"/>
                          <a:hlinkClick r:id="rId6"/>
                        </a:rPr>
                        <a:t>https://cni.coop/about</a:t>
                      </a:r>
                      <a:r>
                        <a:rPr lang="en-US" sz="1600" b="0" i="0" u="none" strike="noStrike" noProof="0">
                          <a:latin typeface="Aptos"/>
                        </a:rPr>
                        <a:t> </a:t>
                      </a:r>
                      <a:endParaRPr lang="en-US" sz="1600"/>
                    </a:p>
                  </a:txBody>
                  <a:tcPr/>
                </a:tc>
                <a:extLst>
                  <a:ext uri="{0D108BD9-81ED-4DB2-BD59-A6C34878D82A}">
                    <a16:rowId xmlns:a16="http://schemas.microsoft.com/office/drawing/2014/main" val="1847446668"/>
                  </a:ext>
                </a:extLst>
              </a:tr>
              <a:tr h="370840">
                <a:tc>
                  <a:txBody>
                    <a:bodyPr/>
                    <a:lstStyle/>
                    <a:p>
                      <a:r>
                        <a:rPr lang="en-US" sz="1600"/>
                        <a:t>Relational Contracts</a:t>
                      </a:r>
                    </a:p>
                  </a:txBody>
                  <a:tcPr/>
                </a:tc>
                <a:tc>
                  <a:txBody>
                    <a:bodyPr/>
                    <a:lstStyle/>
                    <a:p>
                      <a:r>
                        <a:rPr lang="en-US" sz="1600"/>
                        <a:t>Assess and </a:t>
                      </a:r>
                      <a:r>
                        <a:rPr lang="en-US" sz="1600" err="1"/>
                        <a:t>prioritise</a:t>
                      </a:r>
                      <a:r>
                        <a:rPr lang="en-US" sz="1600"/>
                        <a:t> right values and </a:t>
                      </a:r>
                      <a:r>
                        <a:rPr lang="en-US" sz="1600" err="1"/>
                        <a:t>behaviours</a:t>
                      </a:r>
                      <a:r>
                        <a:rPr lang="en-US" sz="1600"/>
                        <a:t> over tightly specified outputs</a:t>
                      </a:r>
                    </a:p>
                  </a:txBody>
                  <a:tcPr/>
                </a:tc>
                <a:tc>
                  <a:txBody>
                    <a:bodyPr/>
                    <a:lstStyle/>
                    <a:p>
                      <a:pPr lvl="0">
                        <a:buNone/>
                      </a:pPr>
                      <a:r>
                        <a:rPr lang="en-US" sz="1600" b="0" i="0" u="none" strike="noStrike" noProof="0">
                          <a:latin typeface="Aptos"/>
                          <a:hlinkClick r:id="rId7"/>
                        </a:rPr>
                        <a:t>https://golab.bsg.ox.ac.uk/the-basics/relational-contracting/</a:t>
                      </a:r>
                      <a:r>
                        <a:rPr lang="en-US" sz="1600" b="0" i="0" u="none" strike="noStrike" noProof="0">
                          <a:latin typeface="Aptos"/>
                        </a:rPr>
                        <a:t> </a:t>
                      </a:r>
                      <a:endParaRPr lang="en-US" sz="1600"/>
                    </a:p>
                  </a:txBody>
                  <a:tcPr/>
                </a:tc>
                <a:extLst>
                  <a:ext uri="{0D108BD9-81ED-4DB2-BD59-A6C34878D82A}">
                    <a16:rowId xmlns:a16="http://schemas.microsoft.com/office/drawing/2014/main" val="411120939"/>
                  </a:ext>
                </a:extLst>
              </a:tr>
              <a:tr h="370840">
                <a:tc>
                  <a:txBody>
                    <a:bodyPr/>
                    <a:lstStyle/>
                    <a:p>
                      <a:r>
                        <a:rPr lang="en-US" sz="1600"/>
                        <a:t>Innovation Partnerships</a:t>
                      </a:r>
                    </a:p>
                  </a:txBody>
                  <a:tcPr/>
                </a:tc>
                <a:tc>
                  <a:txBody>
                    <a:bodyPr/>
                    <a:lstStyle/>
                    <a:p>
                      <a:r>
                        <a:rPr lang="en-US" sz="1600"/>
                        <a:t>Development of new products or services and mechanisms for profit sharing</a:t>
                      </a:r>
                    </a:p>
                  </a:txBody>
                  <a:tcPr/>
                </a:tc>
                <a:tc>
                  <a:txBody>
                    <a:bodyPr/>
                    <a:lstStyle/>
                    <a:p>
                      <a:pPr lvl="0">
                        <a:buNone/>
                      </a:pPr>
                      <a:r>
                        <a:rPr lang="en-US" sz="1600" b="0" i="0" u="none" strike="noStrike" noProof="0">
                          <a:latin typeface="Aptos"/>
                          <a:hlinkClick r:id="rId8"/>
                        </a:rPr>
                        <a:t>https://innovation_partnership</a:t>
                      </a:r>
                      <a:r>
                        <a:rPr lang="en-US" sz="1600" b="0" i="0" u="none" strike="noStrike" noProof="0">
                          <a:latin typeface="Aptos"/>
                        </a:rPr>
                        <a:t> </a:t>
                      </a:r>
                      <a:endParaRPr lang="en-US" sz="1600"/>
                    </a:p>
                  </a:txBody>
                  <a:tcPr/>
                </a:tc>
                <a:extLst>
                  <a:ext uri="{0D108BD9-81ED-4DB2-BD59-A6C34878D82A}">
                    <a16:rowId xmlns:a16="http://schemas.microsoft.com/office/drawing/2014/main" val="4084371192"/>
                  </a:ext>
                </a:extLst>
              </a:tr>
              <a:tr h="370839">
                <a:tc>
                  <a:txBody>
                    <a:bodyPr/>
                    <a:lstStyle/>
                    <a:p>
                      <a:pPr lvl="0">
                        <a:buNone/>
                      </a:pPr>
                      <a:r>
                        <a:rPr lang="en-US" sz="1600"/>
                        <a:t>Community-led regeneration</a:t>
                      </a:r>
                    </a:p>
                  </a:txBody>
                  <a:tcPr/>
                </a:tc>
                <a:tc>
                  <a:txBody>
                    <a:bodyPr/>
                    <a:lstStyle/>
                    <a:p>
                      <a:pPr lvl="0">
                        <a:buNone/>
                      </a:pPr>
                      <a:r>
                        <a:rPr lang="en-US" sz="1600"/>
                        <a:t>Community led redevelopment of land and assets</a:t>
                      </a:r>
                    </a:p>
                  </a:txBody>
                  <a:tcPr/>
                </a:tc>
                <a:tc>
                  <a:txBody>
                    <a:bodyPr/>
                    <a:lstStyle/>
                    <a:p>
                      <a:pPr lvl="0">
                        <a:buNone/>
                      </a:pPr>
                      <a:r>
                        <a:rPr lang="en-US" sz="1600" b="0" i="0" u="none" strike="noStrike" noProof="0">
                          <a:latin typeface="Aptos"/>
                          <a:hlinkClick r:id="rId9"/>
                        </a:rPr>
                        <a:t>https://reflect.ucl.ac.uk/community-led-regeneration/</a:t>
                      </a:r>
                      <a:r>
                        <a:rPr lang="en-US" sz="1600" b="0" i="0" u="none" strike="noStrike" noProof="0">
                          <a:latin typeface="Aptos"/>
                        </a:rPr>
                        <a:t> </a:t>
                      </a:r>
                      <a:endParaRPr lang="en-US" sz="1600"/>
                    </a:p>
                  </a:txBody>
                  <a:tcPr/>
                </a:tc>
                <a:extLst>
                  <a:ext uri="{0D108BD9-81ED-4DB2-BD59-A6C34878D82A}">
                    <a16:rowId xmlns:a16="http://schemas.microsoft.com/office/drawing/2014/main" val="4245720906"/>
                  </a:ext>
                </a:extLst>
              </a:tr>
              <a:tr h="370838">
                <a:tc>
                  <a:txBody>
                    <a:bodyPr/>
                    <a:lstStyle/>
                    <a:p>
                      <a:pPr lvl="0">
                        <a:buNone/>
                      </a:pPr>
                      <a:r>
                        <a:rPr lang="en-US" sz="1600"/>
                        <a:t>Public Commons Partnerships</a:t>
                      </a:r>
                    </a:p>
                  </a:txBody>
                  <a:tcPr/>
                </a:tc>
                <a:tc>
                  <a:txBody>
                    <a:bodyPr/>
                    <a:lstStyle/>
                    <a:p>
                      <a:pPr lvl="0">
                        <a:buNone/>
                      </a:pPr>
                      <a:r>
                        <a:rPr lang="en-US" sz="1600" b="0" i="0" u="none" strike="noStrike" noProof="0">
                          <a:latin typeface="Aptos"/>
                        </a:rPr>
                        <a:t>Participative, democratic models for the management of assets and public services</a:t>
                      </a:r>
                      <a:endParaRPr lang="en-US" sz="1600"/>
                    </a:p>
                  </a:txBody>
                  <a:tcPr/>
                </a:tc>
                <a:tc>
                  <a:txBody>
                    <a:bodyPr/>
                    <a:lstStyle/>
                    <a:p>
                      <a:pPr lvl="0">
                        <a:buNone/>
                      </a:pPr>
                      <a:r>
                        <a:rPr lang="en-US" sz="1600" b="0" i="0" u="none" strike="noStrike" noProof="0">
                          <a:latin typeface="Aptos"/>
                          <a:hlinkClick r:id="rId10"/>
                        </a:rPr>
                        <a:t>https://www.in-abundance.org/reports/commoning-the-public</a:t>
                      </a:r>
                      <a:r>
                        <a:rPr lang="en-US" sz="1600" b="0" i="0" u="none" strike="noStrike" noProof="0">
                          <a:latin typeface="Aptos"/>
                        </a:rPr>
                        <a:t> </a:t>
                      </a:r>
                      <a:endParaRPr lang="en-US" sz="1600"/>
                    </a:p>
                  </a:txBody>
                  <a:tcPr/>
                </a:tc>
                <a:extLst>
                  <a:ext uri="{0D108BD9-81ED-4DB2-BD59-A6C34878D82A}">
                    <a16:rowId xmlns:a16="http://schemas.microsoft.com/office/drawing/2014/main" val="2074441046"/>
                  </a:ext>
                </a:extLst>
              </a:tr>
            </a:tbl>
          </a:graphicData>
        </a:graphic>
      </p:graphicFrame>
    </p:spTree>
    <p:extLst>
      <p:ext uri="{BB962C8B-B14F-4D97-AF65-F5344CB8AC3E}">
        <p14:creationId xmlns:p14="http://schemas.microsoft.com/office/powerpoint/2010/main" val="1704794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AB1315-F491-45AB-4905-57138A0B50CD}"/>
              </a:ext>
            </a:extLst>
          </p:cNvPr>
          <p:cNvSpPr>
            <a:spLocks noGrp="1"/>
          </p:cNvSpPr>
          <p:nvPr>
            <p:ph type="title"/>
          </p:nvPr>
        </p:nvSpPr>
        <p:spPr>
          <a:xfrm>
            <a:off x="793245" y="688790"/>
            <a:ext cx="4790364" cy="553303"/>
          </a:xfrm>
        </p:spPr>
        <p:txBody>
          <a:bodyPr anchor="b">
            <a:normAutofit/>
          </a:bodyPr>
          <a:lstStyle/>
          <a:p>
            <a:r>
              <a:rPr lang="en-US" sz="2400"/>
              <a:t>Setting Enabling Policy Frameworks</a:t>
            </a:r>
            <a:endParaRPr lang="en-US" sz="2000"/>
          </a:p>
        </p:txBody>
      </p:sp>
      <p:sp>
        <p:nvSpPr>
          <p:cNvPr id="3" name="Content Placeholder 2">
            <a:extLst>
              <a:ext uri="{FF2B5EF4-FFF2-40B4-BE49-F238E27FC236}">
                <a16:creationId xmlns:a16="http://schemas.microsoft.com/office/drawing/2014/main" id="{BFEEF34C-5FFB-7F25-6093-88B101FDFC0A}"/>
              </a:ext>
            </a:extLst>
          </p:cNvPr>
          <p:cNvSpPr>
            <a:spLocks noGrp="1"/>
          </p:cNvSpPr>
          <p:nvPr>
            <p:ph idx="1"/>
          </p:nvPr>
        </p:nvSpPr>
        <p:spPr>
          <a:xfrm>
            <a:off x="739449" y="1397592"/>
            <a:ext cx="5817438" cy="4565685"/>
          </a:xfrm>
        </p:spPr>
        <p:txBody>
          <a:bodyPr vert="horz" lIns="91440" tIns="45720" rIns="91440" bIns="45720" rtlCol="0" anchor="t">
            <a:noAutofit/>
          </a:bodyPr>
          <a:lstStyle/>
          <a:p>
            <a:r>
              <a:rPr lang="en-US" sz="1200" dirty="0"/>
              <a:t>Local Authority Corporate Policies provide the golden thread for including broader social, economic and environmental goals into the procurement and commissioning cycle. They set the parameters of how we should determine Best Value and Public Benefit. </a:t>
            </a:r>
          </a:p>
          <a:p>
            <a:r>
              <a:rPr lang="en-US" sz="1200" dirty="0"/>
              <a:t>To enable effective </a:t>
            </a:r>
            <a:r>
              <a:rPr lang="en-US" sz="1200" b="1" dirty="0"/>
              <a:t>social value in competitive markets </a:t>
            </a:r>
            <a:r>
              <a:rPr lang="en-US" sz="1200" dirty="0"/>
              <a:t>policies should clearly articulate the social value outcomes we're seeking to address. Examples include: </a:t>
            </a:r>
          </a:p>
          <a:p>
            <a:pPr lvl="2">
              <a:buFont typeface="Wingdings" panose="020B0604020202020204" pitchFamily="34" charset="0"/>
              <a:buChar char="§"/>
            </a:pPr>
            <a:r>
              <a:rPr lang="en-US" sz="1200" dirty="0">
                <a:hlinkClick r:id="rId2"/>
              </a:rPr>
              <a:t>Islington Progressive Procurement Strategy</a:t>
            </a:r>
            <a:endParaRPr lang="en-US" sz="1200" dirty="0">
              <a:ea typeface="+mn-lt"/>
              <a:cs typeface="+mn-lt"/>
            </a:endParaRPr>
          </a:p>
          <a:p>
            <a:pPr lvl="2">
              <a:buFont typeface="Wingdings" panose="020B0604020202020204" pitchFamily="34" charset="0"/>
              <a:buChar char="§"/>
            </a:pPr>
            <a:r>
              <a:rPr lang="en-US" sz="1200" dirty="0">
                <a:ea typeface="+mn-lt"/>
                <a:cs typeface="+mn-lt"/>
                <a:hlinkClick r:id="rId3"/>
              </a:rPr>
              <a:t>Westminster Responsible Procurement and Commissioning Strategy</a:t>
            </a:r>
            <a:r>
              <a:rPr lang="en-US" sz="1200" dirty="0">
                <a:ea typeface="+mn-lt"/>
                <a:cs typeface="+mn-lt"/>
              </a:rPr>
              <a:t> </a:t>
            </a:r>
            <a:endParaRPr lang="en-US" sz="1200" dirty="0"/>
          </a:p>
          <a:p>
            <a:r>
              <a:rPr lang="en-US" sz="1200" dirty="0"/>
              <a:t>To enable effective </a:t>
            </a:r>
            <a:r>
              <a:rPr lang="en-US" sz="1200" b="1" dirty="0"/>
              <a:t>relational collaboration</a:t>
            </a:r>
            <a:r>
              <a:rPr lang="en-US" sz="1200" dirty="0"/>
              <a:t>, policy frameworks may also need to explicitly </a:t>
            </a:r>
            <a:r>
              <a:rPr lang="en-US" sz="1200" err="1"/>
              <a:t>recognise</a:t>
            </a:r>
            <a:r>
              <a:rPr lang="en-US" sz="1200" dirty="0"/>
              <a:t>:</a:t>
            </a:r>
          </a:p>
          <a:p>
            <a:pPr lvl="1">
              <a:buFont typeface="Courier New" panose="020B0604020202020204" pitchFamily="34" charset="0"/>
              <a:buChar char="o"/>
            </a:pPr>
            <a:r>
              <a:rPr lang="en-US" sz="1200" dirty="0"/>
              <a:t>the value of coproduction and relational working</a:t>
            </a:r>
          </a:p>
          <a:p>
            <a:pPr lvl="1">
              <a:buFont typeface="Courier New" panose="020B0604020202020204" pitchFamily="34" charset="0"/>
              <a:buChar char="o"/>
            </a:pPr>
            <a:r>
              <a:rPr lang="en-US" sz="1200" dirty="0"/>
              <a:t>The complexity and inherent unpredictability of human systems</a:t>
            </a:r>
          </a:p>
          <a:p>
            <a:pPr lvl="1">
              <a:buFont typeface="Courier New" panose="020B0604020202020204" pitchFamily="34" charset="0"/>
              <a:buChar char="o"/>
            </a:pPr>
            <a:r>
              <a:rPr lang="en-US" sz="1200" dirty="0"/>
              <a:t>The importance of subsidiarity, and democratic processes for defining value, developing social capital, and generating agency</a:t>
            </a:r>
          </a:p>
          <a:p>
            <a:r>
              <a:rPr lang="en-US" sz="1200" dirty="0"/>
              <a:t>Examples of expansive policy frameworks which </a:t>
            </a:r>
            <a:r>
              <a:rPr lang="en-US" sz="1200" err="1"/>
              <a:t>recognise</a:t>
            </a:r>
            <a:r>
              <a:rPr lang="en-US" sz="1200" dirty="0"/>
              <a:t> and seek to work with 'complexity' by inviting bottom-up innovation include: </a:t>
            </a:r>
          </a:p>
          <a:p>
            <a:pPr lvl="1">
              <a:buFont typeface="Courier New" panose="020B0604020202020204" pitchFamily="34" charset="0"/>
              <a:buChar char="o"/>
            </a:pPr>
            <a:r>
              <a:rPr lang="en-US" sz="1200" dirty="0">
                <a:hlinkClick r:id="rId4"/>
              </a:rPr>
              <a:t>We Make Camden</a:t>
            </a:r>
            <a:endParaRPr lang="en-US" sz="1200" dirty="0"/>
          </a:p>
          <a:p>
            <a:pPr lvl="1">
              <a:buFont typeface="Courier New" panose="020B0604020202020204" pitchFamily="34" charset="0"/>
              <a:buChar char="o"/>
            </a:pPr>
            <a:r>
              <a:rPr lang="en-US" sz="1200" dirty="0">
                <a:hlinkClick r:id="rId5"/>
              </a:rPr>
              <a:t>Our Greenwich</a:t>
            </a:r>
            <a:r>
              <a:rPr lang="en-US" sz="1200" dirty="0"/>
              <a:t> </a:t>
            </a:r>
          </a:p>
          <a:p>
            <a:pPr lvl="1">
              <a:buFont typeface="Courier New" panose="020B0604020202020204" pitchFamily="34" charset="0"/>
              <a:buChar char="o"/>
            </a:pPr>
            <a:r>
              <a:rPr lang="en-US" sz="1200" dirty="0">
                <a:hlinkClick r:id="rId6"/>
              </a:rPr>
              <a:t>Framework for a Doughnut Informed Inclusive Economy – Oxfordshire</a:t>
            </a:r>
            <a:r>
              <a:rPr lang="en-US" sz="1200" dirty="0"/>
              <a:t> (this is not council policy but provides an expansive framework for collective action)</a:t>
            </a:r>
          </a:p>
          <a:p>
            <a:endParaRPr lang="en-US" sz="1000"/>
          </a:p>
        </p:txBody>
      </p:sp>
      <p:pic>
        <p:nvPicPr>
          <p:cNvPr id="6" name="Picture 5" descr="A collage of people and a picture of two people&#10;&#10;AI-generated content may be incorrect.">
            <a:extLst>
              <a:ext uri="{FF2B5EF4-FFF2-40B4-BE49-F238E27FC236}">
                <a16:creationId xmlns:a16="http://schemas.microsoft.com/office/drawing/2014/main" id="{3A6887BC-BF82-426B-5B94-C7CBBD716357}"/>
              </a:ext>
            </a:extLst>
          </p:cNvPr>
          <p:cNvPicPr>
            <a:picLocks noChangeAspect="1"/>
          </p:cNvPicPr>
          <p:nvPr/>
        </p:nvPicPr>
        <p:blipFill>
          <a:blip r:embed="rId7"/>
          <a:stretch>
            <a:fillRect/>
          </a:stretch>
        </p:blipFill>
        <p:spPr>
          <a:xfrm>
            <a:off x="6735647" y="1911667"/>
            <a:ext cx="2284723" cy="3223451"/>
          </a:xfrm>
          <a:prstGeom prst="rect">
            <a:avLst/>
          </a:prstGeom>
        </p:spPr>
      </p:pic>
      <p:pic>
        <p:nvPicPr>
          <p:cNvPr id="4" name="Picture 3" descr="A group of people in a park&#10;&#10;AI-generated content may be incorrect.">
            <a:extLst>
              <a:ext uri="{FF2B5EF4-FFF2-40B4-BE49-F238E27FC236}">
                <a16:creationId xmlns:a16="http://schemas.microsoft.com/office/drawing/2014/main" id="{1CDFA438-4A3D-3953-1B0E-68CD3806F550}"/>
              </a:ext>
            </a:extLst>
          </p:cNvPr>
          <p:cNvPicPr>
            <a:picLocks noChangeAspect="1"/>
          </p:cNvPicPr>
          <p:nvPr/>
        </p:nvPicPr>
        <p:blipFill>
          <a:blip r:embed="rId8"/>
          <a:stretch>
            <a:fillRect/>
          </a:stretch>
        </p:blipFill>
        <p:spPr>
          <a:xfrm>
            <a:off x="9349409" y="1505209"/>
            <a:ext cx="2345767" cy="1595121"/>
          </a:xfrm>
          <a:prstGeom prst="rect">
            <a:avLst/>
          </a:prstGeom>
        </p:spPr>
      </p:pic>
      <p:pic>
        <p:nvPicPr>
          <p:cNvPr id="5" name="Picture 4" descr="https://dealstorage.ams3.digitaloceanspaces.com/it2c8uktfi08zy134dnoscb3svs0?response-content-disposition=inline%3B%20filename%3D%22Screenshot%202024-12-16%20at%2013.11.11.png%22%3B%20filename%2A%3DUTF-8%27%27Screenshot%25202024-12-16%2520at%252013.11.11.png&amp;response-content-type=image%2Fpng&amp;X-Amz-Algorithm=AWS4-HMAC-SHA256&amp;X-Amz-Credential=CTDDGL7SPMVVB2WUVYH6%2F20250109%2Fams3%2Fs3%2Faws4_request&amp;X-Amz-Date=20250109T093919Z&amp;X-Amz-Expires=300&amp;X-Amz-SignedHeaders=host&amp;X-Amz-Signature=4aa68d368fa08a7bfbddb4ebe12e645b05d584bdc8047e7c304f77e9189fed4f">
            <a:extLst>
              <a:ext uri="{FF2B5EF4-FFF2-40B4-BE49-F238E27FC236}">
                <a16:creationId xmlns:a16="http://schemas.microsoft.com/office/drawing/2014/main" id="{6234849C-4681-99D8-77BF-7C881D896C10}"/>
              </a:ext>
            </a:extLst>
          </p:cNvPr>
          <p:cNvPicPr>
            <a:picLocks noChangeAspect="1"/>
          </p:cNvPicPr>
          <p:nvPr/>
        </p:nvPicPr>
        <p:blipFill>
          <a:blip r:embed="rId9"/>
          <a:stretch>
            <a:fillRect/>
          </a:stretch>
        </p:blipFill>
        <p:spPr>
          <a:xfrm>
            <a:off x="9182996" y="3420241"/>
            <a:ext cx="2678594" cy="1491696"/>
          </a:xfrm>
          <a:prstGeom prst="rect">
            <a:avLst/>
          </a:prstGeom>
        </p:spPr>
      </p:pic>
      <p:sp>
        <p:nvSpPr>
          <p:cNvPr id="9" name="Rectangle 8">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041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0A12D-813E-6ECA-63AF-0B9192B5AD53}"/>
              </a:ext>
            </a:extLst>
          </p:cNvPr>
          <p:cNvSpPr>
            <a:spLocks noGrp="1"/>
          </p:cNvSpPr>
          <p:nvPr>
            <p:ph type="title"/>
          </p:nvPr>
        </p:nvSpPr>
        <p:spPr>
          <a:xfrm>
            <a:off x="113789" y="427891"/>
            <a:ext cx="4654082" cy="1251256"/>
          </a:xfrm>
        </p:spPr>
        <p:txBody>
          <a:bodyPr anchor="t">
            <a:normAutofit/>
          </a:bodyPr>
          <a:lstStyle/>
          <a:p>
            <a:pPr algn="r"/>
            <a:r>
              <a:rPr lang="en-US" sz="3200"/>
              <a:t>Mindsets and Culture</a:t>
            </a:r>
            <a:endParaRPr lang="en-US"/>
          </a:p>
        </p:txBody>
      </p:sp>
      <p:sp>
        <p:nvSpPr>
          <p:cNvPr id="3" name="Content Placeholder 2">
            <a:extLst>
              <a:ext uri="{FF2B5EF4-FFF2-40B4-BE49-F238E27FC236}">
                <a16:creationId xmlns:a16="http://schemas.microsoft.com/office/drawing/2014/main" id="{3E1C26F9-30E6-22CD-7514-A1F140639706}"/>
              </a:ext>
            </a:extLst>
          </p:cNvPr>
          <p:cNvSpPr>
            <a:spLocks noGrp="1"/>
          </p:cNvSpPr>
          <p:nvPr>
            <p:ph idx="1"/>
          </p:nvPr>
        </p:nvSpPr>
        <p:spPr>
          <a:xfrm>
            <a:off x="4518101" y="1347546"/>
            <a:ext cx="6858113" cy="4743174"/>
          </a:xfrm>
        </p:spPr>
        <p:txBody>
          <a:bodyPr vert="horz" lIns="91440" tIns="45720" rIns="91440" bIns="45720" rtlCol="0" anchor="t">
            <a:normAutofit/>
          </a:bodyPr>
          <a:lstStyle/>
          <a:p>
            <a:pPr>
              <a:buFont typeface="Calibri,Sans-Serif" panose="020B0604020202020204" pitchFamily="34" charset="0"/>
              <a:buChar char="-"/>
            </a:pPr>
            <a:r>
              <a:rPr lang="en-US" sz="1600" dirty="0"/>
              <a:t>Starting point is </a:t>
            </a:r>
            <a:r>
              <a:rPr lang="en-US" sz="1600" dirty="0" err="1"/>
              <a:t>recognising</a:t>
            </a:r>
            <a:r>
              <a:rPr lang="en-US" sz="1600" dirty="0"/>
              <a:t> that Best Value and Public Benefit are flexible and context-specific concepts and should not be reduced to mathematical formula. </a:t>
            </a:r>
          </a:p>
          <a:p>
            <a:pPr>
              <a:buFont typeface="Calibri,Sans-Serif" panose="020B0604020202020204" pitchFamily="34" charset="0"/>
              <a:buChar char="-"/>
            </a:pPr>
            <a:r>
              <a:rPr lang="en-US" sz="1600" dirty="0"/>
              <a:t>Officers should be encouraged to discern this in dialogue with communities, markets, and other local authorities</a:t>
            </a:r>
            <a:r>
              <a:rPr lang="en-US" sz="1600" dirty="0">
                <a:ea typeface="+mn-lt"/>
                <a:cs typeface="+mn-lt"/>
              </a:rPr>
              <a:t>. </a:t>
            </a:r>
          </a:p>
          <a:p>
            <a:pPr>
              <a:buFont typeface="Calibri,Sans-Serif" panose="020B0604020202020204" pitchFamily="34" charset="0"/>
              <a:buChar char="-"/>
            </a:pPr>
            <a:r>
              <a:rPr lang="en-US" sz="1600" dirty="0">
                <a:ea typeface="+mn-lt"/>
                <a:cs typeface="+mn-lt"/>
              </a:rPr>
              <a:t>Camden IIPP report on </a:t>
            </a:r>
            <a:r>
              <a:rPr lang="en-US" sz="1600" dirty="0">
                <a:ea typeface="+mn-lt"/>
                <a:cs typeface="+mn-lt"/>
                <a:hlinkClick r:id="rId2"/>
              </a:rPr>
              <a:t>mission led procurement</a:t>
            </a:r>
            <a:r>
              <a:rPr lang="en-US" sz="1600" dirty="0">
                <a:ea typeface="+mn-lt"/>
                <a:cs typeface="+mn-lt"/>
              </a:rPr>
              <a:t> identifies four essential mindset shifts:</a:t>
            </a:r>
            <a:endParaRPr lang="en-US" sz="1600" dirty="0"/>
          </a:p>
          <a:p>
            <a:pPr lvl="1">
              <a:buFont typeface="Courier New,monospace" panose="020B0604020202020204" pitchFamily="34" charset="0"/>
              <a:buChar char="o"/>
            </a:pPr>
            <a:r>
              <a:rPr lang="en-US" sz="1400" dirty="0"/>
              <a:t>Neutral to intentional</a:t>
            </a:r>
          </a:p>
          <a:p>
            <a:pPr lvl="1">
              <a:buFont typeface="Courier New,monospace" panose="020B0604020202020204" pitchFamily="34" charset="0"/>
              <a:buChar char="o"/>
            </a:pPr>
            <a:r>
              <a:rPr lang="en-US" sz="1400" dirty="0"/>
              <a:t>Risk to Uncertainty</a:t>
            </a:r>
          </a:p>
          <a:p>
            <a:pPr lvl="1">
              <a:buFont typeface="Courier New,monospace" panose="020B0604020202020204" pitchFamily="34" charset="0"/>
              <a:buChar char="o"/>
            </a:pPr>
            <a:r>
              <a:rPr lang="en-US" sz="1400" dirty="0"/>
              <a:t>Transactional to Relational</a:t>
            </a:r>
          </a:p>
          <a:p>
            <a:pPr lvl="1">
              <a:buFont typeface="Courier New,monospace" panose="020B0604020202020204" pitchFamily="34" charset="0"/>
              <a:buChar char="o"/>
            </a:pPr>
            <a:r>
              <a:rPr lang="en-US" sz="1400" dirty="0"/>
              <a:t>Risk Management to Risk Leadership</a:t>
            </a:r>
            <a:endParaRPr lang="en-US" dirty="0"/>
          </a:p>
          <a:p>
            <a:pPr>
              <a:buFont typeface="Calibri" panose="020B0604020202020204" pitchFamily="34" charset="0"/>
              <a:buChar char="-"/>
            </a:pPr>
            <a:endParaRPr lang="en-US" sz="1300" dirty="0"/>
          </a:p>
        </p:txBody>
      </p:sp>
      <p:sp>
        <p:nvSpPr>
          <p:cNvPr id="27" name="Rectangle 2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48E8DA0-9B5B-8AA0-1EC5-E4FE42E851E2}"/>
              </a:ext>
            </a:extLst>
          </p:cNvPr>
          <p:cNvPicPr>
            <a:picLocks noChangeAspect="1"/>
          </p:cNvPicPr>
          <p:nvPr/>
        </p:nvPicPr>
        <p:blipFill>
          <a:blip r:embed="rId3"/>
          <a:stretch>
            <a:fillRect/>
          </a:stretch>
        </p:blipFill>
        <p:spPr>
          <a:xfrm>
            <a:off x="591277" y="1226206"/>
            <a:ext cx="3250448" cy="4088372"/>
          </a:xfrm>
          <a:prstGeom prst="rect">
            <a:avLst/>
          </a:prstGeom>
        </p:spPr>
      </p:pic>
      <p:sp>
        <p:nvSpPr>
          <p:cNvPr id="7" name="TextBox 6">
            <a:extLst>
              <a:ext uri="{FF2B5EF4-FFF2-40B4-BE49-F238E27FC236}">
                <a16:creationId xmlns:a16="http://schemas.microsoft.com/office/drawing/2014/main" id="{1C8681C9-B87F-E55E-0025-99F1D88063B5}"/>
              </a:ext>
            </a:extLst>
          </p:cNvPr>
          <p:cNvSpPr txBox="1"/>
          <p:nvPr/>
        </p:nvSpPr>
        <p:spPr>
          <a:xfrm>
            <a:off x="587209" y="5398355"/>
            <a:ext cx="280732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Mazzucato and Wainwright: </a:t>
            </a:r>
            <a:r>
              <a:rPr lang="en-US" sz="800">
                <a:ea typeface="+mn-lt"/>
                <a:cs typeface="+mn-lt"/>
                <a:hlinkClick r:id="rId2"/>
              </a:rPr>
              <a:t>https://www.ucl.ac.uk/bartlett/public-purpose/sites/bartlett_public_purpose/files/2024.10.04_iipp_camdenreport_pr_2024.06.pdf</a:t>
            </a:r>
            <a:r>
              <a:rPr lang="en-US" sz="800">
                <a:ea typeface="+mn-lt"/>
                <a:cs typeface="+mn-lt"/>
              </a:rPr>
              <a:t> </a:t>
            </a:r>
            <a:endParaRPr lang="en-US" sz="800"/>
          </a:p>
        </p:txBody>
      </p:sp>
    </p:spTree>
    <p:extLst>
      <p:ext uri="{BB962C8B-B14F-4D97-AF65-F5344CB8AC3E}">
        <p14:creationId xmlns:p14="http://schemas.microsoft.com/office/powerpoint/2010/main" val="596434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0A12D-813E-6ECA-63AF-0B9192B5AD53}"/>
              </a:ext>
            </a:extLst>
          </p:cNvPr>
          <p:cNvSpPr>
            <a:spLocks noGrp="1"/>
          </p:cNvSpPr>
          <p:nvPr>
            <p:ph type="title"/>
          </p:nvPr>
        </p:nvSpPr>
        <p:spPr>
          <a:xfrm>
            <a:off x="1150286" y="501594"/>
            <a:ext cx="4790364" cy="942283"/>
          </a:xfrm>
        </p:spPr>
        <p:txBody>
          <a:bodyPr anchor="b">
            <a:normAutofit/>
          </a:bodyPr>
          <a:lstStyle/>
          <a:p>
            <a:r>
              <a:rPr lang="en-US" sz="4000"/>
              <a:t>Skills and People</a:t>
            </a:r>
          </a:p>
        </p:txBody>
      </p:sp>
      <p:sp>
        <p:nvSpPr>
          <p:cNvPr id="3" name="Content Placeholder 2">
            <a:extLst>
              <a:ext uri="{FF2B5EF4-FFF2-40B4-BE49-F238E27FC236}">
                <a16:creationId xmlns:a16="http://schemas.microsoft.com/office/drawing/2014/main" id="{3E1C26F9-30E6-22CD-7514-A1F140639706}"/>
              </a:ext>
            </a:extLst>
          </p:cNvPr>
          <p:cNvSpPr>
            <a:spLocks noGrp="1"/>
          </p:cNvSpPr>
          <p:nvPr>
            <p:ph idx="1"/>
          </p:nvPr>
        </p:nvSpPr>
        <p:spPr>
          <a:xfrm>
            <a:off x="1042710" y="1557175"/>
            <a:ext cx="5626776" cy="4698697"/>
          </a:xfrm>
        </p:spPr>
        <p:txBody>
          <a:bodyPr vert="horz" lIns="91440" tIns="45720" rIns="91440" bIns="45720" rtlCol="0" anchor="t">
            <a:normAutofit/>
          </a:bodyPr>
          <a:lstStyle/>
          <a:p>
            <a:pPr>
              <a:buFont typeface="Calibri" panose="020B0604020202020204" pitchFamily="34" charset="0"/>
              <a:buChar char="-"/>
            </a:pPr>
            <a:r>
              <a:rPr lang="en-US" sz="1100" err="1"/>
              <a:t>Standardised</a:t>
            </a:r>
            <a:r>
              <a:rPr lang="en-US" sz="1100"/>
              <a:t> Social Value processes lead to a necessary focus on compliance and a need for enforcement resources</a:t>
            </a:r>
          </a:p>
          <a:p>
            <a:pPr lvl="1">
              <a:buFont typeface="Courier New" panose="020B0604020202020204" pitchFamily="34" charset="0"/>
              <a:buChar char="o"/>
            </a:pPr>
            <a:r>
              <a:rPr lang="en-US" sz="1100"/>
              <a:t>This can be especially resource heavy when social value is 'additional' and unrelated to subject matter of contracts</a:t>
            </a:r>
          </a:p>
          <a:p>
            <a:pPr lvl="1">
              <a:buFont typeface="Courier New" panose="020B0604020202020204" pitchFamily="34" charset="0"/>
              <a:buChar char="o"/>
            </a:pPr>
            <a:r>
              <a:rPr lang="en-US" sz="1100"/>
              <a:t>Where social value is relevant and embedded in the contract this is just good contract management – it is monitoring the delivery of the contract</a:t>
            </a:r>
          </a:p>
          <a:p>
            <a:pPr>
              <a:buFont typeface="Calibri" panose="020B0604020202020204" pitchFamily="34" charset="0"/>
              <a:buChar char="-"/>
            </a:pPr>
            <a:r>
              <a:rPr lang="en-US" sz="1100"/>
              <a:t>In contrast, relational commissioning models need greater focus on </a:t>
            </a:r>
            <a:r>
              <a:rPr lang="en-US" sz="1100">
                <a:ea typeface="+mn-lt"/>
                <a:cs typeface="+mn-lt"/>
              </a:rPr>
              <a:t>setting the conditions for good relationships. Effort should go into: </a:t>
            </a:r>
            <a:endParaRPr lang="en-US" sz="1100"/>
          </a:p>
          <a:p>
            <a:pPr lvl="1">
              <a:buFont typeface="Courier New" panose="020B0604020202020204" pitchFamily="34" charset="0"/>
              <a:buChar char="o"/>
            </a:pPr>
            <a:r>
              <a:rPr lang="en-US" sz="1100"/>
              <a:t>Selecting and initiating the right process</a:t>
            </a:r>
          </a:p>
          <a:p>
            <a:pPr lvl="1">
              <a:buFont typeface="Courier New" panose="020B0604020202020204" pitchFamily="34" charset="0"/>
              <a:buChar char="o"/>
            </a:pPr>
            <a:r>
              <a:rPr lang="en-US" sz="1100"/>
              <a:t>building genuine relationships </a:t>
            </a:r>
          </a:p>
          <a:p>
            <a:pPr lvl="1">
              <a:buFont typeface="Courier New" panose="020B0604020202020204" pitchFamily="34" charset="0"/>
              <a:buChar char="o"/>
            </a:pPr>
            <a:r>
              <a:rPr lang="en-US" sz="1100"/>
              <a:t>assessing for the right qualities </a:t>
            </a:r>
          </a:p>
          <a:p>
            <a:pPr lvl="1">
              <a:buFont typeface="Courier New" panose="020B0604020202020204" pitchFamily="34" charset="0"/>
              <a:buChar char="o"/>
            </a:pPr>
            <a:r>
              <a:rPr lang="en-US" sz="1100"/>
              <a:t>Ongoing learning and open dialogue</a:t>
            </a:r>
          </a:p>
          <a:p>
            <a:pPr lvl="1">
              <a:buFont typeface="Courier New" panose="020B0604020202020204" pitchFamily="34" charset="0"/>
              <a:buChar char="o"/>
            </a:pPr>
            <a:r>
              <a:rPr lang="en-US" sz="1100"/>
              <a:t>Being curious about the system</a:t>
            </a:r>
          </a:p>
          <a:p>
            <a:pPr>
              <a:buFont typeface="Calibri" panose="020B0604020202020204" pitchFamily="34" charset="0"/>
              <a:buChar char="-"/>
            </a:pPr>
            <a:r>
              <a:rPr lang="en-US" sz="1100"/>
              <a:t>These are different roles requiring different mindsets and approaches – e.g. Camden have appointed Mission Leads and System Designers to support their transition.  </a:t>
            </a:r>
          </a:p>
          <a:p>
            <a:pPr>
              <a:buFont typeface="Calibri" panose="020B0604020202020204" pitchFamily="34" charset="0"/>
              <a:buChar char="-"/>
            </a:pPr>
            <a:r>
              <a:rPr lang="en-US" sz="1100"/>
              <a:t>More upstream effort to get the right partners and leverage a wider range of resources will create less friction and more effective delivery downstream.  Effectiveness and efficiency are assured through ongoing iterative process and transparency of costs and profit. </a:t>
            </a:r>
          </a:p>
          <a:p>
            <a:pPr>
              <a:buFont typeface="Calibri" panose="020B0604020202020204" pitchFamily="34" charset="0"/>
              <a:buChar char="-"/>
            </a:pPr>
            <a:r>
              <a:rPr lang="en-US" sz="1100"/>
              <a:t>Officers should be encouraged to cultivate systematic curiosity - See Human Learning systems</a:t>
            </a:r>
          </a:p>
          <a:p>
            <a:pPr>
              <a:buFont typeface="Calibri" panose="020B0604020202020204" pitchFamily="34" charset="0"/>
              <a:buChar char="-"/>
            </a:pPr>
            <a:endParaRPr lang="en-US" sz="1100"/>
          </a:p>
        </p:txBody>
      </p:sp>
      <p:pic>
        <p:nvPicPr>
          <p:cNvPr id="6" name="Picture 5" descr="A logo of a system&#10;&#10;AI-generated content may be incorrect.">
            <a:extLst>
              <a:ext uri="{FF2B5EF4-FFF2-40B4-BE49-F238E27FC236}">
                <a16:creationId xmlns:a16="http://schemas.microsoft.com/office/drawing/2014/main" id="{A3B1A342-1745-7AD9-ECC8-13B51D9C38E5}"/>
              </a:ext>
            </a:extLst>
          </p:cNvPr>
          <p:cNvPicPr>
            <a:picLocks noChangeAspect="1"/>
          </p:cNvPicPr>
          <p:nvPr/>
        </p:nvPicPr>
        <p:blipFill>
          <a:blip r:embed="rId2"/>
          <a:stretch>
            <a:fillRect/>
          </a:stretch>
        </p:blipFill>
        <p:spPr>
          <a:xfrm>
            <a:off x="8259436" y="3220871"/>
            <a:ext cx="2171072" cy="2445306"/>
          </a:xfrm>
          <a:prstGeom prst="rect">
            <a:avLst/>
          </a:prstGeom>
          <a:ln>
            <a:noFill/>
          </a:ln>
        </p:spPr>
      </p:pic>
      <p:pic>
        <p:nvPicPr>
          <p:cNvPr id="5" name="Picture 4" descr="A logo of a person holding a maze&#10;&#10;AI-generated content may be incorrect.">
            <a:extLst>
              <a:ext uri="{FF2B5EF4-FFF2-40B4-BE49-F238E27FC236}">
                <a16:creationId xmlns:a16="http://schemas.microsoft.com/office/drawing/2014/main" id="{CAF952CB-72A9-F991-91A4-F63004EB7B81}"/>
              </a:ext>
            </a:extLst>
          </p:cNvPr>
          <p:cNvPicPr>
            <a:picLocks noChangeAspect="1"/>
          </p:cNvPicPr>
          <p:nvPr/>
        </p:nvPicPr>
        <p:blipFill>
          <a:blip r:embed="rId3"/>
          <a:stretch>
            <a:fillRect/>
          </a:stretch>
        </p:blipFill>
        <p:spPr>
          <a:xfrm>
            <a:off x="9349409" y="670377"/>
            <a:ext cx="2311994" cy="2429953"/>
          </a:xfrm>
          <a:prstGeom prst="rect">
            <a:avLst/>
          </a:prstGeom>
          <a:ln>
            <a:noFill/>
          </a:ln>
        </p:spPr>
      </p:pic>
      <p:pic>
        <p:nvPicPr>
          <p:cNvPr id="4" name="Picture 3" descr="A person holding a light bulb&#10;&#10;AI-generated content may be incorrect.">
            <a:extLst>
              <a:ext uri="{FF2B5EF4-FFF2-40B4-BE49-F238E27FC236}">
                <a16:creationId xmlns:a16="http://schemas.microsoft.com/office/drawing/2014/main" id="{AF4038D8-5DC0-CD73-4714-840421E85C09}"/>
              </a:ext>
            </a:extLst>
          </p:cNvPr>
          <p:cNvPicPr>
            <a:picLocks noChangeAspect="1"/>
          </p:cNvPicPr>
          <p:nvPr/>
        </p:nvPicPr>
        <p:blipFill>
          <a:blip r:embed="rId4"/>
          <a:stretch>
            <a:fillRect/>
          </a:stretch>
        </p:blipFill>
        <p:spPr>
          <a:xfrm>
            <a:off x="6537892" y="696311"/>
            <a:ext cx="2599767" cy="2523014"/>
          </a:xfrm>
          <a:prstGeom prst="rect">
            <a:avLst/>
          </a:prstGeom>
          <a:ln>
            <a:noFill/>
          </a:ln>
        </p:spPr>
      </p:pic>
      <p:sp>
        <p:nvSpPr>
          <p:cNvPr id="36" name="Rectangle 35">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78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91987-6303-D33E-162A-5A49546D1FA1}"/>
              </a:ext>
            </a:extLst>
          </p:cNvPr>
          <p:cNvSpPr>
            <a:spLocks noGrp="1"/>
          </p:cNvSpPr>
          <p:nvPr>
            <p:ph type="title"/>
          </p:nvPr>
        </p:nvSpPr>
        <p:spPr>
          <a:xfrm>
            <a:off x="420341" y="962166"/>
            <a:ext cx="3340290" cy="4421876"/>
          </a:xfrm>
        </p:spPr>
        <p:txBody>
          <a:bodyPr anchor="t">
            <a:normAutofit/>
          </a:bodyPr>
          <a:lstStyle/>
          <a:p>
            <a:pPr algn="r"/>
            <a:r>
              <a:rPr lang="en-US" sz="4000" dirty="0"/>
              <a:t>How the CCIN can support councils</a:t>
            </a:r>
          </a:p>
        </p:txBody>
      </p:sp>
      <p:sp>
        <p:nvSpPr>
          <p:cNvPr id="3" name="Content Placeholder 2">
            <a:extLst>
              <a:ext uri="{FF2B5EF4-FFF2-40B4-BE49-F238E27FC236}">
                <a16:creationId xmlns:a16="http://schemas.microsoft.com/office/drawing/2014/main" id="{AB85BA9F-91D1-5B90-5B07-2AC601346FE2}"/>
              </a:ext>
            </a:extLst>
          </p:cNvPr>
          <p:cNvSpPr>
            <a:spLocks noGrp="1"/>
          </p:cNvSpPr>
          <p:nvPr>
            <p:ph idx="1"/>
          </p:nvPr>
        </p:nvSpPr>
        <p:spPr>
          <a:xfrm>
            <a:off x="5525342" y="962167"/>
            <a:ext cx="5421700" cy="4743174"/>
          </a:xfrm>
        </p:spPr>
        <p:txBody>
          <a:bodyPr vert="horz" lIns="91440" tIns="45720" rIns="91440" bIns="45720" rtlCol="0" anchor="t">
            <a:normAutofit fontScale="92500" lnSpcReduction="10000"/>
          </a:bodyPr>
          <a:lstStyle/>
          <a:p>
            <a:r>
              <a:rPr lang="en-US" sz="1600" dirty="0"/>
              <a:t>Most local authorities have templates and standard processes for competitive procurement and contracts. There is a need to develop shared tools which make relational models more accessible. </a:t>
            </a:r>
          </a:p>
          <a:p>
            <a:pPr lvl="1">
              <a:buFont typeface="Courier New" panose="020B0604020202020204" pitchFamily="34" charset="0"/>
              <a:buChar char="o"/>
            </a:pPr>
            <a:endParaRPr lang="en-US" sz="1600" dirty="0"/>
          </a:p>
          <a:p>
            <a:r>
              <a:rPr lang="en-US" sz="1600" dirty="0"/>
              <a:t>Pool investment in further tools which can support member councils to bring this into practice, including:</a:t>
            </a:r>
          </a:p>
          <a:p>
            <a:pPr lvl="1">
              <a:buFont typeface="Courier New" panose="020B0604020202020204" pitchFamily="34" charset="0"/>
              <a:buChar char="o"/>
            </a:pPr>
            <a:r>
              <a:rPr lang="en-US" sz="1600" dirty="0"/>
              <a:t>Prototyping a shared 'Common Good Supplier Framework' built on relational principles.</a:t>
            </a:r>
          </a:p>
          <a:p>
            <a:pPr lvl="1">
              <a:buFont typeface="Courier New" panose="020B0604020202020204" pitchFamily="34" charset="0"/>
              <a:buChar char="o"/>
            </a:pPr>
            <a:r>
              <a:rPr lang="en-US" sz="1600" dirty="0"/>
              <a:t>Template models for less well-known commissioning pathways, including:</a:t>
            </a:r>
          </a:p>
          <a:p>
            <a:pPr lvl="2">
              <a:buFont typeface="Wingdings" panose="020B0604020202020204" pitchFamily="34" charset="0"/>
              <a:buChar char="§"/>
            </a:pPr>
            <a:r>
              <a:rPr lang="en-US" sz="1600" dirty="0"/>
              <a:t>Public Service Community Partnerships</a:t>
            </a:r>
          </a:p>
          <a:p>
            <a:pPr lvl="2">
              <a:buFont typeface="Wingdings" panose="020B0604020202020204" pitchFamily="34" charset="0"/>
              <a:buChar char="§"/>
            </a:pPr>
            <a:r>
              <a:rPr lang="en-US" sz="1600" dirty="0"/>
              <a:t>Alliance Contracts</a:t>
            </a:r>
          </a:p>
          <a:p>
            <a:pPr lvl="2">
              <a:buFont typeface="Wingdings" panose="020B0604020202020204" pitchFamily="34" charset="0"/>
              <a:buChar char="§"/>
            </a:pPr>
            <a:r>
              <a:rPr lang="en-US" sz="1600" dirty="0"/>
              <a:t>Public Commons Partnerships</a:t>
            </a:r>
          </a:p>
          <a:p>
            <a:pPr lvl="2">
              <a:buFont typeface="Wingdings" panose="020B0604020202020204" pitchFamily="34" charset="0"/>
              <a:buChar char="§"/>
            </a:pPr>
            <a:r>
              <a:rPr lang="en-US" sz="1600" dirty="0"/>
              <a:t>Relational contracts</a:t>
            </a:r>
          </a:p>
          <a:p>
            <a:pPr lvl="2">
              <a:buFont typeface="Wingdings" panose="020B0604020202020204" pitchFamily="34" charset="0"/>
              <a:buChar char="§"/>
            </a:pPr>
            <a:r>
              <a:rPr lang="en-US" sz="1600" dirty="0"/>
              <a:t>Innovation Partnerships (or using the Competitive Flexible Procedure to achieve same ends)</a:t>
            </a:r>
          </a:p>
          <a:p>
            <a:pPr lvl="2">
              <a:buFont typeface="Wingdings" panose="020B0604020202020204" pitchFamily="34" charset="0"/>
              <a:buChar char="§"/>
            </a:pPr>
            <a:endParaRPr lang="en-US" dirty="0"/>
          </a:p>
          <a:p>
            <a:r>
              <a:rPr lang="en-US" sz="1600" dirty="0"/>
              <a:t>Establish a CCIN Community of Practice which can continue to develop learning and share good practice</a:t>
            </a:r>
            <a:endParaRPr lang="en-US" sz="2000" dirty="0"/>
          </a:p>
          <a:p>
            <a:endParaRPr lang="en-US" sz="2000" dirty="0"/>
          </a:p>
        </p:txBody>
      </p:sp>
      <p:sp>
        <p:nvSpPr>
          <p:cNvPr id="27" name="Rectangle 2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704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B387D9-2CE9-401D-2493-36C302391AAF}"/>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EF1C0FF-1717-E9B0-7DDD-A683C0A38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E734E96-2D67-0890-8797-9D78E13C0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01F025E-0B7A-5B43-56FC-D5315F35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3">
            <a:extLst>
              <a:ext uri="{FF2B5EF4-FFF2-40B4-BE49-F238E27FC236}">
                <a16:creationId xmlns:a16="http://schemas.microsoft.com/office/drawing/2014/main" id="{7B18728B-90BE-4D2F-D13B-3F3E63E6CE15}"/>
              </a:ext>
            </a:extLst>
          </p:cNvPr>
          <p:cNvGraphicFramePr>
            <a:graphicFrameLocks noGrp="1"/>
          </p:cNvGraphicFramePr>
          <p:nvPr>
            <p:extLst>
              <p:ext uri="{D42A27DB-BD31-4B8C-83A1-F6EECF244321}">
                <p14:modId xmlns:p14="http://schemas.microsoft.com/office/powerpoint/2010/main" val="1036365184"/>
              </p:ext>
            </p:extLst>
          </p:nvPr>
        </p:nvGraphicFramePr>
        <p:xfrm>
          <a:off x="5242465" y="1356117"/>
          <a:ext cx="6350946" cy="4306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 name="Title 1">
            <a:extLst>
              <a:ext uri="{FF2B5EF4-FFF2-40B4-BE49-F238E27FC236}">
                <a16:creationId xmlns:a16="http://schemas.microsoft.com/office/drawing/2014/main" id="{99123341-1397-B7D1-C9AF-178D7AE775B2}"/>
              </a:ext>
            </a:extLst>
          </p:cNvPr>
          <p:cNvSpPr txBox="1">
            <a:spLocks/>
          </p:cNvSpPr>
          <p:nvPr/>
        </p:nvSpPr>
        <p:spPr>
          <a:xfrm>
            <a:off x="957470" y="385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Illustrative process: 'Common Good' Supplier Framework based on collaborative commissioning principles</a:t>
            </a:r>
          </a:p>
        </p:txBody>
      </p:sp>
      <p:pic>
        <p:nvPicPr>
          <p:cNvPr id="85" name="Picture 84" descr="A diagram of a common good&#10;&#10;AI-generated content may be incorrect.">
            <a:extLst>
              <a:ext uri="{FF2B5EF4-FFF2-40B4-BE49-F238E27FC236}">
                <a16:creationId xmlns:a16="http://schemas.microsoft.com/office/drawing/2014/main" id="{0AC133EB-DBFD-F88E-F4B4-4B62FC87926B}"/>
              </a:ext>
            </a:extLst>
          </p:cNvPr>
          <p:cNvPicPr>
            <a:picLocks noChangeAspect="1"/>
          </p:cNvPicPr>
          <p:nvPr/>
        </p:nvPicPr>
        <p:blipFill>
          <a:blip r:embed="rId7"/>
          <a:stretch>
            <a:fillRect/>
          </a:stretch>
        </p:blipFill>
        <p:spPr>
          <a:xfrm>
            <a:off x="1022696" y="1869384"/>
            <a:ext cx="3007002" cy="2837623"/>
          </a:xfrm>
          <a:prstGeom prst="rect">
            <a:avLst/>
          </a:prstGeom>
        </p:spPr>
      </p:pic>
      <p:sp>
        <p:nvSpPr>
          <p:cNvPr id="86" name="TextBox 85">
            <a:extLst>
              <a:ext uri="{FF2B5EF4-FFF2-40B4-BE49-F238E27FC236}">
                <a16:creationId xmlns:a16="http://schemas.microsoft.com/office/drawing/2014/main" id="{4DE04064-C949-945B-87B0-1CC4D74896DF}"/>
              </a:ext>
            </a:extLst>
          </p:cNvPr>
          <p:cNvSpPr txBox="1"/>
          <p:nvPr/>
        </p:nvSpPr>
        <p:spPr>
          <a:xfrm>
            <a:off x="1028241" y="4759286"/>
            <a:ext cx="29818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Five Pillars for the Common Good: </a:t>
            </a:r>
            <a:r>
              <a:rPr lang="en-US" sz="900" dirty="0">
                <a:hlinkClick r:id="rId8"/>
              </a:rPr>
              <a:t>Governing the Economics of the Common Good -Mazucatto</a:t>
            </a:r>
            <a:r>
              <a:rPr lang="en-US" sz="900" dirty="0"/>
              <a:t> </a:t>
            </a:r>
          </a:p>
        </p:txBody>
      </p:sp>
    </p:spTree>
    <p:extLst>
      <p:ext uri="{BB962C8B-B14F-4D97-AF65-F5344CB8AC3E}">
        <p14:creationId xmlns:p14="http://schemas.microsoft.com/office/powerpoint/2010/main" val="3692130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40DECD-FB01-0941-C5AC-2130DC0A0F6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Recommendations – CCIN Member Councils</a:t>
            </a:r>
          </a:p>
        </p:txBody>
      </p:sp>
      <p:sp>
        <p:nvSpPr>
          <p:cNvPr id="3" name="Content Placeholder 2">
            <a:extLst>
              <a:ext uri="{FF2B5EF4-FFF2-40B4-BE49-F238E27FC236}">
                <a16:creationId xmlns:a16="http://schemas.microsoft.com/office/drawing/2014/main" id="{86274893-0DD6-95D6-B2A5-EC1454E987D1}"/>
              </a:ext>
            </a:extLst>
          </p:cNvPr>
          <p:cNvSpPr>
            <a:spLocks noGrp="1"/>
          </p:cNvSpPr>
          <p:nvPr>
            <p:ph idx="1"/>
          </p:nvPr>
        </p:nvSpPr>
        <p:spPr>
          <a:xfrm>
            <a:off x="846082" y="2318197"/>
            <a:ext cx="9724031" cy="3683358"/>
          </a:xfrm>
        </p:spPr>
        <p:txBody>
          <a:bodyPr vert="horz" lIns="91440" tIns="45720" rIns="91440" bIns="45720" rtlCol="0" anchor="ctr">
            <a:noAutofit/>
          </a:bodyPr>
          <a:lstStyle/>
          <a:p>
            <a:r>
              <a:rPr lang="en-GB" sz="1400" dirty="0">
                <a:latin typeface="Calibri"/>
                <a:ea typeface="Calibri"/>
                <a:cs typeface="Calibri"/>
              </a:rPr>
              <a:t>To achieve lasting social value in communities, this Toolkit recommends that the </a:t>
            </a:r>
            <a:r>
              <a:rPr lang="en-GB" sz="1400" b="1" dirty="0">
                <a:latin typeface="Calibri"/>
                <a:ea typeface="Calibri"/>
                <a:cs typeface="Calibri"/>
              </a:rPr>
              <a:t>CCIN Member councils should</a:t>
            </a:r>
            <a:r>
              <a:rPr lang="en-GB" sz="1400" dirty="0">
                <a:latin typeface="Calibri"/>
                <a:ea typeface="Calibri"/>
                <a:cs typeface="Calibri"/>
              </a:rPr>
              <a:t>:</a:t>
            </a:r>
            <a:endParaRPr lang="en-US" sz="1400" dirty="0">
              <a:latin typeface="Calibri"/>
              <a:ea typeface="Calibri"/>
              <a:cs typeface="Calibri"/>
            </a:endParaRPr>
          </a:p>
          <a:p>
            <a:pPr lvl="1"/>
            <a:r>
              <a:rPr lang="en-GB" sz="1400" dirty="0">
                <a:latin typeface="Calibri"/>
                <a:ea typeface="Calibri"/>
                <a:cs typeface="Calibri"/>
              </a:rPr>
              <a:t>Set broad aspirational policy frameworks and goals which can guide context-specific social value decision making</a:t>
            </a:r>
          </a:p>
          <a:p>
            <a:pPr lvl="2">
              <a:buFont typeface="Wingdings" panose="020B0604020202020204" pitchFamily="34" charset="0"/>
              <a:buChar char="§"/>
            </a:pPr>
            <a:r>
              <a:rPr lang="en-GB" sz="1400" dirty="0">
                <a:latin typeface="Calibri"/>
                <a:ea typeface="Calibri"/>
                <a:cs typeface="Calibri"/>
              </a:rPr>
              <a:t>Councils seeking to grow the cooperative and social economy, should explicitly reference the value of cooperation and 'the commons' as generating ‘common good’ outcomes including economic and social agency and articulate the distinction with organisations operating for ‘private gain’ – see </a:t>
            </a:r>
            <a:r>
              <a:rPr lang="en-GB" sz="1400" dirty="0">
                <a:latin typeface="Calibri"/>
                <a:ea typeface="Calibri"/>
                <a:cs typeface="Calibri"/>
                <a:hlinkClick r:id="rId2"/>
              </a:rPr>
              <a:t>CCIN’s Cooperative Development Toolkit</a:t>
            </a:r>
            <a:r>
              <a:rPr lang="en-GB" sz="1400" dirty="0">
                <a:latin typeface="Calibri"/>
                <a:ea typeface="Calibri"/>
                <a:cs typeface="Calibri"/>
              </a:rPr>
              <a:t> and for evidence base to support this case.</a:t>
            </a:r>
          </a:p>
          <a:p>
            <a:pPr lvl="1"/>
            <a:r>
              <a:rPr lang="en-GB" sz="1400" dirty="0">
                <a:latin typeface="Calibri"/>
                <a:ea typeface="Calibri"/>
                <a:cs typeface="Calibri"/>
              </a:rPr>
              <a:t>Recognise the importance of open, iterative governance structures like relational contracts, ‘thin layer’ cooperatives, alliance contracts and public commons partnerships when working with complex, long-term social, economic and environmental goals. </a:t>
            </a:r>
          </a:p>
          <a:p>
            <a:pPr lvl="1"/>
            <a:r>
              <a:rPr lang="en-GB" sz="1400" dirty="0">
                <a:latin typeface="Calibri"/>
                <a:ea typeface="Calibri"/>
                <a:cs typeface="Calibri"/>
              </a:rPr>
              <a:t>Actively promote use of collaborative commissioning pathways where systems are complex and goals are long term.</a:t>
            </a:r>
            <a:endParaRPr lang="en-US" sz="1400" dirty="0">
              <a:latin typeface="Calibri"/>
              <a:ea typeface="Calibri"/>
              <a:cs typeface="Calibri"/>
            </a:endParaRPr>
          </a:p>
          <a:p>
            <a:pPr lvl="1"/>
            <a:r>
              <a:rPr lang="en-GB" sz="1400" dirty="0">
                <a:latin typeface="Calibri"/>
                <a:ea typeface="Calibri"/>
                <a:cs typeface="Calibri"/>
              </a:rPr>
              <a:t>Embed social value requirements in the core contract deliverables in competitive market purchasing and avoid using 'pick and mix' social value menus </a:t>
            </a:r>
          </a:p>
          <a:p>
            <a:pPr lvl="1"/>
            <a:r>
              <a:rPr lang="en-GB" sz="1400" dirty="0">
                <a:latin typeface="Calibri"/>
                <a:ea typeface="Calibri"/>
                <a:cs typeface="Calibri"/>
              </a:rPr>
              <a:t>In competitive markets, tailor assessment processes and contract specifications to a scale which enables SMEs,  social enterprises, and cooperatives to access opportunities</a:t>
            </a:r>
          </a:p>
          <a:p>
            <a:pPr lvl="1"/>
            <a:r>
              <a:rPr lang="en-GB" sz="1400" dirty="0">
                <a:latin typeface="Calibri"/>
                <a:ea typeface="Calibri"/>
                <a:cs typeface="Calibri"/>
              </a:rPr>
              <a:t>Support staff to understand principles of collaborative commissioning and how this might apply to their professional context</a:t>
            </a:r>
            <a:endParaRPr lang="en-US" sz="1400" dirty="0">
              <a:latin typeface="Calibri"/>
              <a:ea typeface="Calibri"/>
              <a:cs typeface="Calibri"/>
            </a:endParaRPr>
          </a:p>
          <a:p>
            <a:pPr lvl="1"/>
            <a:r>
              <a:rPr lang="en-GB" sz="1400" dirty="0">
                <a:latin typeface="Calibri"/>
                <a:ea typeface="Calibri"/>
                <a:cs typeface="Calibri"/>
              </a:rPr>
              <a:t>Look for local opportunities to seed public commons partnerships, public service community partnerships, and innovation partnerships, and invite communities and partners to initiate proposals. </a:t>
            </a:r>
            <a:endParaRPr lang="en-US" sz="1400" dirty="0">
              <a:latin typeface="Calibri"/>
              <a:ea typeface="Calibri"/>
              <a:cs typeface="Calibri"/>
            </a:endParaRPr>
          </a:p>
          <a:p>
            <a:pPr lvl="1"/>
            <a:r>
              <a:rPr lang="en-GB" sz="1400" dirty="0">
                <a:latin typeface="Calibri"/>
                <a:ea typeface="Calibri"/>
                <a:cs typeface="Calibri"/>
              </a:rPr>
              <a:t>Consider how internal commissioning resources could be reprofiled towards service design and system stewardship, as opposed to social value compliance and audit. </a:t>
            </a:r>
          </a:p>
          <a:p>
            <a:pPr lvl="1"/>
            <a:r>
              <a:rPr lang="en-GB" sz="1400" dirty="0">
                <a:latin typeface="Calibri"/>
                <a:ea typeface="Calibri"/>
                <a:cs typeface="Calibri"/>
              </a:rPr>
              <a:t>Advocate for an independent National Social Value Taskforce </a:t>
            </a:r>
            <a:endParaRPr lang="en-GB" sz="1400" dirty="0"/>
          </a:p>
        </p:txBody>
      </p:sp>
    </p:spTree>
    <p:extLst>
      <p:ext uri="{BB962C8B-B14F-4D97-AF65-F5344CB8AC3E}">
        <p14:creationId xmlns:p14="http://schemas.microsoft.com/office/powerpoint/2010/main" val="3313926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40DECD-FB01-0941-C5AC-2130DC0A0F6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Recommendations – CCIN Network</a:t>
            </a:r>
          </a:p>
        </p:txBody>
      </p:sp>
      <p:sp>
        <p:nvSpPr>
          <p:cNvPr id="3" name="Content Placeholder 2">
            <a:extLst>
              <a:ext uri="{FF2B5EF4-FFF2-40B4-BE49-F238E27FC236}">
                <a16:creationId xmlns:a16="http://schemas.microsoft.com/office/drawing/2014/main" id="{86274893-0DD6-95D6-B2A5-EC1454E987D1}"/>
              </a:ext>
            </a:extLst>
          </p:cNvPr>
          <p:cNvSpPr>
            <a:spLocks noGrp="1"/>
          </p:cNvSpPr>
          <p:nvPr>
            <p:ph idx="1"/>
          </p:nvPr>
        </p:nvSpPr>
        <p:spPr>
          <a:xfrm>
            <a:off x="862647" y="2061436"/>
            <a:ext cx="9724031" cy="3683358"/>
          </a:xfrm>
        </p:spPr>
        <p:txBody>
          <a:bodyPr vert="horz" lIns="91440" tIns="45720" rIns="91440" bIns="45720" rtlCol="0" anchor="ctr">
            <a:noAutofit/>
          </a:bodyPr>
          <a:lstStyle/>
          <a:p>
            <a:r>
              <a:rPr lang="en-GB" sz="1600" dirty="0">
                <a:latin typeface="Calibri"/>
                <a:ea typeface="Calibri"/>
                <a:cs typeface="Calibri"/>
              </a:rPr>
              <a:t>The </a:t>
            </a:r>
            <a:r>
              <a:rPr lang="en-GB" sz="1600" b="1" dirty="0">
                <a:latin typeface="Calibri"/>
                <a:ea typeface="Calibri"/>
                <a:cs typeface="Calibri"/>
              </a:rPr>
              <a:t>CCIN network should support councils in these efforts by</a:t>
            </a:r>
            <a:r>
              <a:rPr lang="en-GB" sz="1600" dirty="0">
                <a:latin typeface="Calibri"/>
                <a:ea typeface="Calibri"/>
                <a:cs typeface="Calibri"/>
              </a:rPr>
              <a:t>:</a:t>
            </a:r>
            <a:endParaRPr lang="en-US" sz="1600" dirty="0">
              <a:latin typeface="Calibri"/>
              <a:ea typeface="Calibri"/>
              <a:cs typeface="Calibri"/>
            </a:endParaRPr>
          </a:p>
          <a:p>
            <a:pPr lvl="1"/>
            <a:r>
              <a:rPr lang="en-GB" sz="1600" dirty="0">
                <a:latin typeface="Calibri"/>
                <a:ea typeface="Calibri"/>
                <a:cs typeface="Calibri"/>
              </a:rPr>
              <a:t>Developing a social value community of practice to continue to share best practice and examples of collaborative commissioning </a:t>
            </a:r>
            <a:endParaRPr lang="en-US" sz="1600" dirty="0">
              <a:latin typeface="Calibri"/>
              <a:ea typeface="Calibri"/>
              <a:cs typeface="Calibri"/>
            </a:endParaRPr>
          </a:p>
          <a:p>
            <a:pPr lvl="1"/>
            <a:r>
              <a:rPr lang="en-GB" sz="1600" dirty="0">
                <a:latin typeface="Calibri"/>
                <a:ea typeface="Calibri"/>
                <a:cs typeface="Calibri"/>
              </a:rPr>
              <a:t>Funding an open collaboration to develop a set of open-source template models for the collaboration models introduced. </a:t>
            </a:r>
            <a:endParaRPr lang="en-US" sz="1600" dirty="0">
              <a:latin typeface="Calibri"/>
              <a:ea typeface="Calibri"/>
              <a:cs typeface="Calibri"/>
            </a:endParaRPr>
          </a:p>
          <a:p>
            <a:pPr lvl="1"/>
            <a:r>
              <a:rPr lang="en-GB" sz="1600" dirty="0">
                <a:latin typeface="Calibri"/>
                <a:ea typeface="Calibri"/>
                <a:cs typeface="Calibri"/>
              </a:rPr>
              <a:t>Scoping the development of a purchasing framework for purchasing for the common good to replace the CCIN’s dynamic purchasing system when it expires in March 2025.</a:t>
            </a:r>
            <a:endParaRPr lang="en-US" sz="1600" dirty="0">
              <a:latin typeface="Calibri"/>
              <a:ea typeface="Calibri"/>
              <a:cs typeface="Calibri"/>
            </a:endParaRPr>
          </a:p>
          <a:p>
            <a:pPr lvl="1"/>
            <a:r>
              <a:rPr lang="en-GB" sz="1600" dirty="0">
                <a:latin typeface="Calibri"/>
                <a:ea typeface="Calibri"/>
                <a:cs typeface="Calibri"/>
              </a:rPr>
              <a:t>Lobbying local government umbrella organisations and central government to: </a:t>
            </a:r>
            <a:endParaRPr lang="en-US" sz="1600" dirty="0">
              <a:latin typeface="Calibri"/>
              <a:ea typeface="Calibri"/>
              <a:cs typeface="Calibri"/>
            </a:endParaRPr>
          </a:p>
          <a:p>
            <a:pPr lvl="2">
              <a:buFont typeface="Wingdings,Sans-Serif" panose="020B0604020202020204" pitchFamily="34" charset="0"/>
              <a:buChar char="§"/>
            </a:pPr>
            <a:r>
              <a:rPr lang="en-GB" sz="1600" dirty="0">
                <a:latin typeface="Calibri"/>
                <a:ea typeface="Calibri"/>
                <a:cs typeface="Calibri"/>
              </a:rPr>
              <a:t>Recognise the different approaches needed when carrying out market purchasing vs intervening in complex social systems </a:t>
            </a:r>
            <a:endParaRPr lang="en-US" sz="1600" dirty="0">
              <a:latin typeface="Calibri"/>
              <a:ea typeface="Calibri"/>
              <a:cs typeface="Calibri"/>
            </a:endParaRPr>
          </a:p>
          <a:p>
            <a:pPr lvl="2">
              <a:buFont typeface="Wingdings,Sans-Serif" panose="020B0604020202020204" pitchFamily="34" charset="0"/>
              <a:buChar char="§"/>
            </a:pPr>
            <a:r>
              <a:rPr lang="en-GB" sz="1600" dirty="0">
                <a:latin typeface="Calibri"/>
                <a:ea typeface="Calibri"/>
                <a:cs typeface="Calibri"/>
              </a:rPr>
              <a:t>Recognise the importance of relational working and collaborative commissioning models in setting the conditions to achieve ambitious long term social value goals</a:t>
            </a:r>
            <a:endParaRPr lang="en-US" sz="1600" dirty="0">
              <a:latin typeface="Calibri"/>
              <a:ea typeface="Calibri"/>
              <a:cs typeface="Calibri"/>
            </a:endParaRPr>
          </a:p>
          <a:p>
            <a:pPr lvl="2">
              <a:buFont typeface="Wingdings,Sans-Serif" panose="020B0604020202020204" pitchFamily="34" charset="0"/>
              <a:buChar char="§"/>
            </a:pPr>
            <a:r>
              <a:rPr lang="en-GB" sz="1600" dirty="0">
                <a:latin typeface="Calibri"/>
                <a:ea typeface="Calibri"/>
                <a:cs typeface="Calibri"/>
              </a:rPr>
              <a:t>Discourage the use of pick and mix social value menus, especially when commissioning in complex social systems</a:t>
            </a:r>
            <a:endParaRPr lang="en-GB" sz="1600" dirty="0"/>
          </a:p>
        </p:txBody>
      </p:sp>
    </p:spTree>
    <p:extLst>
      <p:ext uri="{BB962C8B-B14F-4D97-AF65-F5344CB8AC3E}">
        <p14:creationId xmlns:p14="http://schemas.microsoft.com/office/powerpoint/2010/main" val="158414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8A4A88-E45A-2907-C5E7-BC655112A9F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E1758D-7956-BE48-6908-CE3EBE39A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Rectangle 9">
            <a:extLst>
              <a:ext uri="{FF2B5EF4-FFF2-40B4-BE49-F238E27FC236}">
                <a16:creationId xmlns:a16="http://schemas.microsoft.com/office/drawing/2014/main" id="{0A96E640-7192-8F4C-4FDB-3E3CC86A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2" name="Rectangle 11">
            <a:extLst>
              <a:ext uri="{FF2B5EF4-FFF2-40B4-BE49-F238E27FC236}">
                <a16:creationId xmlns:a16="http://schemas.microsoft.com/office/drawing/2014/main" id="{500C42C1-6F36-C32D-0021-CFB493C5E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4" name="Rectangle 13">
            <a:extLst>
              <a:ext uri="{FF2B5EF4-FFF2-40B4-BE49-F238E27FC236}">
                <a16:creationId xmlns:a16="http://schemas.microsoft.com/office/drawing/2014/main" id="{E092EF68-F1EC-0C00-6605-B6DC56AB2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16" name="Rectangle 15">
            <a:extLst>
              <a:ext uri="{FF2B5EF4-FFF2-40B4-BE49-F238E27FC236}">
                <a16:creationId xmlns:a16="http://schemas.microsoft.com/office/drawing/2014/main" id="{8CF3160A-5B99-A4B4-2DAF-C5F3C378E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18" name="Rectangle 17">
            <a:extLst>
              <a:ext uri="{FF2B5EF4-FFF2-40B4-BE49-F238E27FC236}">
                <a16:creationId xmlns:a16="http://schemas.microsoft.com/office/drawing/2014/main" id="{57023511-7157-E0F0-1D89-5470C5B39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20" name="Freeform: Shape 19">
            <a:extLst>
              <a:ext uri="{FF2B5EF4-FFF2-40B4-BE49-F238E27FC236}">
                <a16:creationId xmlns:a16="http://schemas.microsoft.com/office/drawing/2014/main" id="{DD9A3D95-CB1E-BF81-5FFF-3483A10FF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AC3A1EA5-D280-FBF0-838A-B3B6E279EBB5}"/>
              </a:ext>
            </a:extLst>
          </p:cNvPr>
          <p:cNvSpPr>
            <a:spLocks noGrp="1"/>
          </p:cNvSpPr>
          <p:nvPr>
            <p:ph type="title"/>
          </p:nvPr>
        </p:nvSpPr>
        <p:spPr>
          <a:xfrm>
            <a:off x="205600" y="1134681"/>
            <a:ext cx="11771661" cy="5460851"/>
          </a:xfrm>
        </p:spPr>
        <p:txBody>
          <a:bodyPr vert="horz" lIns="91440" tIns="45720" rIns="91440" bIns="45720" rtlCol="0" anchor="ctr">
            <a:normAutofit fontScale="90000"/>
          </a:bodyPr>
          <a:lstStyle/>
          <a:p>
            <a:pPr lvl="0">
              <a:lnSpc>
                <a:spcPct val="115000"/>
              </a:lnSpc>
              <a:spcAft>
                <a:spcPts val="800"/>
              </a:spcAft>
            </a:pPr>
            <a:r>
              <a:rPr lang="en-GB" sz="27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‘Gamification’ of Social Value with big claims that never followed up</a:t>
            </a:r>
            <a:br>
              <a:rPr lang="en-GB" sz="27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br>
              <a:rPr lang="en-GB" sz="27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contract was for supporting vulnerable people with learning disabilities and to achieve the level of social value promised by the provider [who was awarded the contract] they would have had to have had a turnover of 85% of the existing staff to create vacancies for disadvantaged employees including young offenders and disabled people.” (Interview participant)</a:t>
            </a:r>
            <a:br>
              <a:rPr lang="en-GB"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br>
              <a:rPr lang="en-GB"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GB"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Frustration (from councils and providers alike) at time and resources required to quantify and evidence ‘Social Value’ in this way</a:t>
            </a:r>
            <a:br>
              <a:rPr lang="en-GB" sz="4800" b="1" kern="100" dirty="0">
                <a:effectLst/>
                <a:latin typeface="Aptos" panose="020B0004020202020204" pitchFamily="34" charset="0"/>
                <a:ea typeface="Aptos" panose="020B0004020202020204" pitchFamily="34" charset="0"/>
                <a:cs typeface="Times New Roman" panose="02020603050405020304" pitchFamily="18" charset="0"/>
              </a:rPr>
            </a:br>
            <a:endParaRPr lang="en-US" sz="4800" b="1" kern="1200" dirty="0">
              <a:solidFill>
                <a:srgbClr val="FFFFFF"/>
              </a:solidFill>
              <a:latin typeface="+mj-lt"/>
              <a:ea typeface="+mj-ea"/>
              <a:cs typeface="+mj-cs"/>
            </a:endParaRPr>
          </a:p>
        </p:txBody>
      </p:sp>
    </p:spTree>
    <p:extLst>
      <p:ext uri="{BB962C8B-B14F-4D97-AF65-F5344CB8AC3E}">
        <p14:creationId xmlns:p14="http://schemas.microsoft.com/office/powerpoint/2010/main" val="332672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95EC98-0BEA-0704-7BEA-AFECD054CF45}"/>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48B89DE-F1C7-6AA2-E6AD-CFBE31212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7" name="Rectangle 26">
            <a:extLst>
              <a:ext uri="{FF2B5EF4-FFF2-40B4-BE49-F238E27FC236}">
                <a16:creationId xmlns:a16="http://schemas.microsoft.com/office/drawing/2014/main" id="{CB79B343-BA94-745A-B1F8-166212FB0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9" name="Rectangle 28">
            <a:extLst>
              <a:ext uri="{FF2B5EF4-FFF2-40B4-BE49-F238E27FC236}">
                <a16:creationId xmlns:a16="http://schemas.microsoft.com/office/drawing/2014/main" id="{C7C1F132-432E-5953-44BE-A7F911BE1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1" name="Rectangle 30">
            <a:extLst>
              <a:ext uri="{FF2B5EF4-FFF2-40B4-BE49-F238E27FC236}">
                <a16:creationId xmlns:a16="http://schemas.microsoft.com/office/drawing/2014/main" id="{C280314F-CCFA-D5A1-60D8-3E65C21CC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3" name="Rectangle 32">
            <a:extLst>
              <a:ext uri="{FF2B5EF4-FFF2-40B4-BE49-F238E27FC236}">
                <a16:creationId xmlns:a16="http://schemas.microsoft.com/office/drawing/2014/main" id="{901AE527-67E1-56B1-A28B-EA12D3DD22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03DA7F0A-6643-4359-3759-E68332034A96}"/>
              </a:ext>
            </a:extLst>
          </p:cNvPr>
          <p:cNvSpPr>
            <a:spLocks noGrp="1"/>
          </p:cNvSpPr>
          <p:nvPr>
            <p:ph type="title"/>
          </p:nvPr>
        </p:nvSpPr>
        <p:spPr>
          <a:xfrm>
            <a:off x="1371599" y="294538"/>
            <a:ext cx="9895951" cy="1033669"/>
          </a:xfrm>
        </p:spPr>
        <p:txBody>
          <a:bodyPr>
            <a:normAutofit/>
          </a:bodyPr>
          <a:lstStyle/>
          <a:p>
            <a:r>
              <a:rPr lang="en-US" sz="4000" dirty="0">
                <a:solidFill>
                  <a:schemeClr val="bg1"/>
                </a:solidFill>
              </a:rPr>
              <a:t>The Influence of New Public Management</a:t>
            </a:r>
          </a:p>
        </p:txBody>
      </p:sp>
      <p:sp>
        <p:nvSpPr>
          <p:cNvPr id="3" name="Content Placeholder 2">
            <a:extLst>
              <a:ext uri="{FF2B5EF4-FFF2-40B4-BE49-F238E27FC236}">
                <a16:creationId xmlns:a16="http://schemas.microsoft.com/office/drawing/2014/main" id="{37CCA3B3-31DA-E866-7BF0-F8DAC25C0ABD}"/>
              </a:ext>
            </a:extLst>
          </p:cNvPr>
          <p:cNvSpPr>
            <a:spLocks noGrp="1"/>
          </p:cNvSpPr>
          <p:nvPr>
            <p:ph idx="1"/>
          </p:nvPr>
        </p:nvSpPr>
        <p:spPr>
          <a:xfrm>
            <a:off x="914503" y="2181953"/>
            <a:ext cx="10049830" cy="3683358"/>
          </a:xfrm>
        </p:spPr>
        <p:txBody>
          <a:bodyPr vert="horz" lIns="91440" tIns="45720" rIns="91440" bIns="45720" rtlCol="0" anchor="ctr">
            <a:noAutofit/>
          </a:bodyPr>
          <a:lstStyle/>
          <a:p>
            <a:r>
              <a:rPr lang="en-US" sz="2400" dirty="0">
                <a:latin typeface="Aptos"/>
                <a:ea typeface="Calibri"/>
                <a:cs typeface="Calibri"/>
              </a:rPr>
              <a:t>New Public Management still often dominant and default approach to local government processes </a:t>
            </a:r>
          </a:p>
          <a:p>
            <a:r>
              <a:rPr lang="en-US" sz="2400" dirty="0">
                <a:latin typeface="Aptos"/>
                <a:ea typeface="Calibri"/>
                <a:cs typeface="Calibri"/>
              </a:rPr>
              <a:t>People are self-interested, ‘utility </a:t>
            </a:r>
            <a:r>
              <a:rPr lang="en-US" sz="2400" dirty="0" err="1">
                <a:latin typeface="Aptos"/>
                <a:ea typeface="Calibri"/>
                <a:cs typeface="Calibri"/>
              </a:rPr>
              <a:t>maximsing</a:t>
            </a:r>
            <a:r>
              <a:rPr lang="en-US" sz="2400" dirty="0">
                <a:latin typeface="Aptos"/>
                <a:ea typeface="Calibri"/>
                <a:cs typeface="Calibri"/>
              </a:rPr>
              <a:t>’ , will never willingly cooperate, must be </a:t>
            </a:r>
            <a:r>
              <a:rPr lang="en-US" sz="2400" dirty="0" err="1">
                <a:latin typeface="Aptos"/>
                <a:ea typeface="Calibri"/>
                <a:cs typeface="Calibri"/>
              </a:rPr>
              <a:t>incentivised</a:t>
            </a:r>
            <a:r>
              <a:rPr lang="en-US" sz="2400" dirty="0">
                <a:latin typeface="Aptos"/>
                <a:ea typeface="Calibri"/>
                <a:cs typeface="Calibri"/>
              </a:rPr>
              <a:t> and monitored </a:t>
            </a:r>
          </a:p>
          <a:p>
            <a:r>
              <a:rPr lang="en-US" sz="2400" dirty="0">
                <a:latin typeface="Aptos"/>
                <a:ea typeface="Calibri"/>
                <a:cs typeface="Calibri"/>
              </a:rPr>
              <a:t>= outsourcing, Compulsory Competitive Tendering, ‘outputs’ and ‘outcomes’ specified in advance, extensive monitoring systems. </a:t>
            </a:r>
          </a:p>
          <a:p>
            <a:r>
              <a:rPr lang="en-US" sz="2400" b="1" dirty="0">
                <a:latin typeface="Aptos"/>
                <a:ea typeface="Calibri"/>
                <a:cs typeface="Calibri"/>
              </a:rPr>
              <a:t>Social Value </a:t>
            </a:r>
            <a:r>
              <a:rPr lang="en-US" sz="2400" dirty="0">
                <a:latin typeface="Aptos"/>
                <a:ea typeface="Calibri"/>
                <a:cs typeface="Calibri"/>
              </a:rPr>
              <a:t>= </a:t>
            </a:r>
            <a:r>
              <a:rPr lang="en-GB" sz="2400" dirty="0">
                <a:latin typeface="Aptos"/>
                <a:ea typeface="Calibri"/>
                <a:cs typeface="Calibri"/>
              </a:rPr>
              <a:t>a tick-box list of specific quantifiable outcomes and measures, to be specified in advance. </a:t>
            </a:r>
          </a:p>
          <a:p>
            <a:r>
              <a:rPr lang="en-GB" sz="2400" dirty="0">
                <a:latin typeface="Aptos"/>
                <a:ea typeface="Calibri"/>
                <a:cs typeface="Calibri"/>
              </a:rPr>
              <a:t>…Most significantly: it is ‘additional’ to the actual contract</a:t>
            </a:r>
            <a:endParaRPr lang="en-GB" sz="1400" dirty="0">
              <a:latin typeface="Calibri"/>
              <a:ea typeface="Calibri"/>
              <a:cs typeface="Calibri"/>
            </a:endParaRPr>
          </a:p>
        </p:txBody>
      </p:sp>
      <p:sp>
        <p:nvSpPr>
          <p:cNvPr id="5" name="TextBox 4">
            <a:extLst>
              <a:ext uri="{FF2B5EF4-FFF2-40B4-BE49-F238E27FC236}">
                <a16:creationId xmlns:a16="http://schemas.microsoft.com/office/drawing/2014/main" id="{2ECCD684-069E-861A-0733-86581F747230}"/>
              </a:ext>
            </a:extLst>
          </p:cNvPr>
          <p:cNvSpPr txBox="1"/>
          <p:nvPr/>
        </p:nvSpPr>
        <p:spPr>
          <a:xfrm>
            <a:off x="7257706" y="2451178"/>
            <a:ext cx="4212145" cy="373046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3221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B0A2CF-AB65-2D8D-26F1-6AC081356008}"/>
              </a:ext>
            </a:extLst>
          </p:cNvPr>
          <p:cNvSpPr>
            <a:spLocks noGrp="1"/>
          </p:cNvSpPr>
          <p:nvPr>
            <p:ph type="title"/>
          </p:nvPr>
        </p:nvSpPr>
        <p:spPr>
          <a:xfrm>
            <a:off x="1371599" y="294538"/>
            <a:ext cx="9895951" cy="1033669"/>
          </a:xfrm>
        </p:spPr>
        <p:txBody>
          <a:bodyPr>
            <a:normAutofit fontScale="90000"/>
          </a:bodyPr>
          <a:lstStyle/>
          <a:p>
            <a:r>
              <a:rPr lang="en-US" sz="4000">
                <a:solidFill>
                  <a:schemeClr val="bg1"/>
                </a:solidFill>
              </a:rPr>
              <a:t>Legal Principles – a permissive, flexible framework</a:t>
            </a:r>
          </a:p>
        </p:txBody>
      </p:sp>
      <p:sp>
        <p:nvSpPr>
          <p:cNvPr id="3" name="Content Placeholder 2">
            <a:extLst>
              <a:ext uri="{FF2B5EF4-FFF2-40B4-BE49-F238E27FC236}">
                <a16:creationId xmlns:a16="http://schemas.microsoft.com/office/drawing/2014/main" id="{C4AE1257-6EE0-D8D5-2896-324E36CE5CEA}"/>
              </a:ext>
            </a:extLst>
          </p:cNvPr>
          <p:cNvSpPr>
            <a:spLocks noGrp="1"/>
          </p:cNvSpPr>
          <p:nvPr>
            <p:ph idx="1"/>
          </p:nvPr>
        </p:nvSpPr>
        <p:spPr>
          <a:xfrm>
            <a:off x="828565" y="2178059"/>
            <a:ext cx="6343203" cy="3683358"/>
          </a:xfrm>
        </p:spPr>
        <p:txBody>
          <a:bodyPr vert="horz" lIns="91440" tIns="45720" rIns="91440" bIns="45720" rtlCol="0" anchor="ctr">
            <a:noAutofit/>
          </a:bodyPr>
          <a:lstStyle/>
          <a:p>
            <a:endParaRPr lang="en-GB" sz="1200" dirty="0">
              <a:latin typeface="Calibri"/>
              <a:ea typeface="Calibri"/>
              <a:cs typeface="Calibri"/>
            </a:endParaRPr>
          </a:p>
          <a:p>
            <a:endParaRPr lang="en-GB" sz="1200" dirty="0">
              <a:latin typeface="Calibri"/>
              <a:ea typeface="Calibri"/>
              <a:cs typeface="Calibri"/>
            </a:endParaRPr>
          </a:p>
          <a:p>
            <a:r>
              <a:rPr lang="en-US" sz="1800" dirty="0">
                <a:latin typeface="Aptos"/>
                <a:ea typeface="Calibri"/>
                <a:cs typeface="Calibri"/>
              </a:rPr>
              <a:t>Councils have obligations under the legal framework </a:t>
            </a:r>
          </a:p>
          <a:p>
            <a:r>
              <a:rPr lang="en-US" sz="1800" dirty="0">
                <a:latin typeface="Aptos"/>
                <a:ea typeface="Calibri"/>
                <a:cs typeface="Calibri"/>
              </a:rPr>
              <a:t>Duty of Best Value and </a:t>
            </a:r>
            <a:r>
              <a:rPr lang="en-US" sz="1800" dirty="0" err="1">
                <a:latin typeface="Aptos"/>
                <a:ea typeface="Calibri"/>
                <a:cs typeface="Calibri"/>
              </a:rPr>
              <a:t>Maximising</a:t>
            </a:r>
            <a:r>
              <a:rPr lang="en-US" sz="1800" dirty="0">
                <a:latin typeface="Aptos"/>
                <a:ea typeface="Calibri"/>
                <a:cs typeface="Calibri"/>
              </a:rPr>
              <a:t> Public Benefit should guide decisions</a:t>
            </a:r>
          </a:p>
          <a:p>
            <a:r>
              <a:rPr lang="en-US" sz="1800" dirty="0">
                <a:latin typeface="Aptos"/>
                <a:ea typeface="Calibri"/>
                <a:cs typeface="Calibri"/>
              </a:rPr>
              <a:t>These terms are more flexible and open to interpretation than commonly appreciated</a:t>
            </a:r>
          </a:p>
          <a:p>
            <a:r>
              <a:rPr lang="en-US" sz="1800" dirty="0">
                <a:latin typeface="Aptos"/>
                <a:ea typeface="Calibri"/>
                <a:cs typeface="Calibri"/>
              </a:rPr>
              <a:t>What this means in a given local context should be locally determined through an applied, informed judgement – not just a mathematical model and standard service specification. </a:t>
            </a:r>
          </a:p>
          <a:p>
            <a:pPr lvl="1"/>
            <a:r>
              <a:rPr lang="en-US" sz="1800" dirty="0">
                <a:latin typeface="Aptos"/>
                <a:ea typeface="Calibri"/>
                <a:cs typeface="Calibri"/>
              </a:rPr>
              <a:t>National Procurement Policy Statement provides a steer</a:t>
            </a:r>
          </a:p>
          <a:p>
            <a:pPr lvl="1"/>
            <a:r>
              <a:rPr lang="en-US" sz="1800" dirty="0">
                <a:latin typeface="Aptos"/>
                <a:ea typeface="Calibri"/>
                <a:cs typeface="Calibri"/>
              </a:rPr>
              <a:t>At a local authority level the concepts are given further substance by corporate policy and strategy</a:t>
            </a:r>
            <a:endParaRPr lang="en-US" sz="4000" dirty="0"/>
          </a:p>
          <a:p>
            <a:pPr lvl="1"/>
            <a:r>
              <a:rPr lang="en-US" sz="1800" dirty="0">
                <a:latin typeface="Aptos"/>
                <a:ea typeface="Calibri"/>
                <a:cs typeface="Calibri"/>
              </a:rPr>
              <a:t>They should reflect the values, aims and ambitions of people and place</a:t>
            </a:r>
          </a:p>
          <a:p>
            <a:pPr lvl="1"/>
            <a:r>
              <a:rPr lang="en-US" sz="1800" dirty="0">
                <a:latin typeface="Aptos"/>
                <a:ea typeface="Calibri"/>
                <a:cs typeface="Calibri"/>
              </a:rPr>
              <a:t>So setting the right policy framework is all important</a:t>
            </a:r>
          </a:p>
          <a:p>
            <a:endParaRPr lang="en-GB" sz="1400" dirty="0">
              <a:latin typeface="Calibri"/>
              <a:ea typeface="Calibri"/>
              <a:cs typeface="Calibri"/>
            </a:endParaRPr>
          </a:p>
        </p:txBody>
      </p:sp>
      <p:sp>
        <p:nvSpPr>
          <p:cNvPr id="5" name="TextBox 4">
            <a:extLst>
              <a:ext uri="{FF2B5EF4-FFF2-40B4-BE49-F238E27FC236}">
                <a16:creationId xmlns:a16="http://schemas.microsoft.com/office/drawing/2014/main" id="{9CDFD522-C8B0-7534-D922-2DD0561C36B9}"/>
              </a:ext>
            </a:extLst>
          </p:cNvPr>
          <p:cNvSpPr txBox="1"/>
          <p:nvPr/>
        </p:nvSpPr>
        <p:spPr>
          <a:xfrm>
            <a:off x="7257706" y="2451178"/>
            <a:ext cx="4212145" cy="373046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dirty="0"/>
              <a:t>Legal summary – Mark Cook</a:t>
            </a:r>
          </a:p>
          <a:p>
            <a:pPr indent="-228600">
              <a:lnSpc>
                <a:spcPct val="90000"/>
              </a:lnSpc>
              <a:spcAft>
                <a:spcPts val="600"/>
              </a:spcAft>
              <a:buFont typeface="Arial" panose="020B0604020202020204" pitchFamily="34" charset="0"/>
              <a:buChar char="•"/>
            </a:pPr>
            <a:endParaRPr lang="en-US" sz="2000" dirty="0">
              <a:hlinkClick r:id="rId2"/>
            </a:endParaRPr>
          </a:p>
          <a:p>
            <a:pPr indent="-228600">
              <a:lnSpc>
                <a:spcPct val="90000"/>
              </a:lnSpc>
              <a:spcAft>
                <a:spcPts val="600"/>
              </a:spcAft>
              <a:buFont typeface="Arial" panose="020B0604020202020204" pitchFamily="34" charset="0"/>
              <a:buChar char="•"/>
            </a:pPr>
            <a:r>
              <a:rPr lang="en-US" sz="2000" dirty="0">
                <a:hlinkClick r:id="rId2"/>
              </a:rPr>
              <a:t>The Art of the Possible In Public Procurement PCR15</a:t>
            </a:r>
            <a:r>
              <a:rPr lang="en-US" sz="2000" dirty="0"/>
              <a:t>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hlinkClick r:id="rId3"/>
              </a:rPr>
              <a:t>The Art of the Possible in Public Procurement - PA23</a:t>
            </a:r>
            <a:r>
              <a:rPr lang="en-US" sz="2000" dirty="0"/>
              <a:t> </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74998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926171-B19F-72DC-17FE-21786F2F7F94}"/>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96E830A-069D-4E5C-086C-97645302EB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7" name="Rectangle 26">
            <a:extLst>
              <a:ext uri="{FF2B5EF4-FFF2-40B4-BE49-F238E27FC236}">
                <a16:creationId xmlns:a16="http://schemas.microsoft.com/office/drawing/2014/main" id="{82DF25ED-C543-43E3-F275-1E3639574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9" name="Rectangle 28">
            <a:extLst>
              <a:ext uri="{FF2B5EF4-FFF2-40B4-BE49-F238E27FC236}">
                <a16:creationId xmlns:a16="http://schemas.microsoft.com/office/drawing/2014/main" id="{2E8C9D3D-4071-1053-18BB-71D8C4877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1" name="Rectangle 30">
            <a:extLst>
              <a:ext uri="{FF2B5EF4-FFF2-40B4-BE49-F238E27FC236}">
                <a16:creationId xmlns:a16="http://schemas.microsoft.com/office/drawing/2014/main" id="{6C809936-87E7-5F83-38AE-C01D3D85B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3" name="Rectangle 32">
            <a:extLst>
              <a:ext uri="{FF2B5EF4-FFF2-40B4-BE49-F238E27FC236}">
                <a16:creationId xmlns:a16="http://schemas.microsoft.com/office/drawing/2014/main" id="{426847F6-AA75-19B7-C992-810ECD59C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452C5975-38C7-2FC9-5F0C-55068E9AF473}"/>
              </a:ext>
            </a:extLst>
          </p:cNvPr>
          <p:cNvSpPr>
            <a:spLocks noGrp="1"/>
          </p:cNvSpPr>
          <p:nvPr>
            <p:ph type="title"/>
          </p:nvPr>
        </p:nvSpPr>
        <p:spPr>
          <a:xfrm>
            <a:off x="1371599" y="294538"/>
            <a:ext cx="9895951" cy="1033669"/>
          </a:xfrm>
        </p:spPr>
        <p:txBody>
          <a:bodyPr>
            <a:normAutofit fontScale="90000"/>
          </a:bodyPr>
          <a:lstStyle/>
          <a:p>
            <a:r>
              <a:rPr lang="en-US" sz="4000">
                <a:solidFill>
                  <a:schemeClr val="bg1"/>
                </a:solidFill>
              </a:rPr>
              <a:t>Legal Principles – a permissive, flexible framework</a:t>
            </a:r>
          </a:p>
        </p:txBody>
      </p:sp>
      <p:sp>
        <p:nvSpPr>
          <p:cNvPr id="3" name="Content Placeholder 2">
            <a:extLst>
              <a:ext uri="{FF2B5EF4-FFF2-40B4-BE49-F238E27FC236}">
                <a16:creationId xmlns:a16="http://schemas.microsoft.com/office/drawing/2014/main" id="{D4DFD358-5175-643C-94E7-B502FDEF4DFE}"/>
              </a:ext>
            </a:extLst>
          </p:cNvPr>
          <p:cNvSpPr>
            <a:spLocks noGrp="1"/>
          </p:cNvSpPr>
          <p:nvPr>
            <p:ph idx="1"/>
          </p:nvPr>
        </p:nvSpPr>
        <p:spPr>
          <a:xfrm>
            <a:off x="722149" y="2291181"/>
            <a:ext cx="6343203" cy="3683358"/>
          </a:xfrm>
        </p:spPr>
        <p:txBody>
          <a:bodyPr vert="horz" lIns="91440" tIns="45720" rIns="91440" bIns="45720" rtlCol="0" anchor="ctr">
            <a:noAutofit/>
          </a:bodyPr>
          <a:lstStyle/>
          <a:p>
            <a:endParaRPr lang="en-GB" sz="1000" dirty="0">
              <a:latin typeface="Calibri"/>
              <a:ea typeface="Calibri"/>
              <a:cs typeface="Calibri"/>
            </a:endParaRPr>
          </a:p>
          <a:p>
            <a:endParaRPr lang="en-GB" sz="1400" dirty="0">
              <a:latin typeface="Calibri"/>
              <a:ea typeface="Calibri"/>
              <a:cs typeface="Calibri"/>
            </a:endParaRPr>
          </a:p>
          <a:p>
            <a:r>
              <a:rPr lang="en-US" sz="1800" dirty="0">
                <a:latin typeface="Aptos"/>
                <a:ea typeface="Calibri"/>
                <a:cs typeface="Calibri"/>
              </a:rPr>
              <a:t>In procurement there is a need to demonstrate: </a:t>
            </a:r>
          </a:p>
          <a:p>
            <a:pPr lvl="1"/>
            <a:r>
              <a:rPr lang="en-US" sz="1800" dirty="0">
                <a:latin typeface="Aptos"/>
                <a:ea typeface="Calibri"/>
                <a:cs typeface="Calibri"/>
              </a:rPr>
              <a:t>Objectivity – having a clear and defensible basis for choosing one course of action over another </a:t>
            </a:r>
          </a:p>
          <a:p>
            <a:pPr lvl="1"/>
            <a:r>
              <a:rPr lang="en-US" sz="1800" dirty="0">
                <a:latin typeface="Aptos"/>
                <a:ea typeface="Calibri"/>
                <a:cs typeface="Calibri"/>
              </a:rPr>
              <a:t>Transparency – information about intention and process must be clear, accurate, and accessible to all</a:t>
            </a:r>
          </a:p>
          <a:p>
            <a:pPr lvl="1"/>
            <a:r>
              <a:rPr lang="en-US" sz="1800" dirty="0">
                <a:latin typeface="Aptos"/>
                <a:ea typeface="Calibri"/>
                <a:cs typeface="Calibri"/>
              </a:rPr>
              <a:t>Non-discrimination – ensuring that anyone who could have provided the </a:t>
            </a:r>
            <a:r>
              <a:rPr lang="en-US" sz="1800" i="1" dirty="0">
                <a:latin typeface="Aptos"/>
                <a:ea typeface="Calibri"/>
                <a:cs typeface="Calibri"/>
              </a:rPr>
              <a:t>specific </a:t>
            </a:r>
            <a:r>
              <a:rPr lang="en-US" sz="1800" dirty="0">
                <a:latin typeface="Aptos"/>
                <a:ea typeface="Calibri"/>
                <a:cs typeface="Calibri"/>
              </a:rPr>
              <a:t>goods/services required is given the same opportunity </a:t>
            </a:r>
          </a:p>
          <a:p>
            <a:pPr lvl="1"/>
            <a:r>
              <a:rPr lang="en-US" sz="1800" dirty="0">
                <a:latin typeface="Aptos"/>
                <a:ea typeface="Calibri"/>
                <a:cs typeface="Calibri"/>
              </a:rPr>
              <a:t>Integrity – acting on what you said you’d do</a:t>
            </a:r>
          </a:p>
          <a:p>
            <a:pPr lvl="1"/>
            <a:r>
              <a:rPr lang="en-US" sz="1800" dirty="0">
                <a:latin typeface="Aptos"/>
                <a:ea typeface="Calibri"/>
                <a:cs typeface="Calibri"/>
              </a:rPr>
              <a:t>Value for money – a balanced judgement about finding the best way to use public resources to deliver policy objectives.</a:t>
            </a:r>
          </a:p>
          <a:p>
            <a:r>
              <a:rPr lang="en-US" sz="1800" dirty="0">
                <a:latin typeface="Aptos"/>
                <a:ea typeface="Calibri"/>
                <a:cs typeface="Calibri"/>
              </a:rPr>
              <a:t>None of these principles are a barrier to procuring or investing in </a:t>
            </a:r>
            <a:r>
              <a:rPr lang="en-US" sz="1800" i="1" u="sng" dirty="0">
                <a:latin typeface="Aptos"/>
                <a:ea typeface="Calibri"/>
                <a:cs typeface="Calibri"/>
              </a:rPr>
              <a:t>whatever specific things</a:t>
            </a:r>
            <a:r>
              <a:rPr lang="en-US" sz="1800" i="1" dirty="0">
                <a:latin typeface="Aptos"/>
                <a:ea typeface="Calibri"/>
                <a:cs typeface="Calibri"/>
              </a:rPr>
              <a:t> </a:t>
            </a:r>
            <a:r>
              <a:rPr lang="en-US" sz="1800" dirty="0">
                <a:latin typeface="Aptos"/>
                <a:ea typeface="Calibri"/>
                <a:cs typeface="Calibri"/>
              </a:rPr>
              <a:t>are considered important for achieving the outcomes and policy aims of the local authority.</a:t>
            </a:r>
          </a:p>
          <a:p>
            <a:endParaRPr lang="en-GB" sz="1400" dirty="0">
              <a:latin typeface="Calibri"/>
              <a:ea typeface="Calibri"/>
              <a:cs typeface="Calibri"/>
            </a:endParaRPr>
          </a:p>
        </p:txBody>
      </p:sp>
    </p:spTree>
    <p:extLst>
      <p:ext uri="{BB962C8B-B14F-4D97-AF65-F5344CB8AC3E}">
        <p14:creationId xmlns:p14="http://schemas.microsoft.com/office/powerpoint/2010/main" val="272680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EBD19-0BFF-F3C7-F8D7-3266CC65D7C3}"/>
              </a:ext>
            </a:extLst>
          </p:cNvPr>
          <p:cNvSpPr>
            <a:spLocks noGrp="1"/>
          </p:cNvSpPr>
          <p:nvPr>
            <p:ph type="title"/>
          </p:nvPr>
        </p:nvSpPr>
        <p:spPr>
          <a:xfrm>
            <a:off x="657225" y="557189"/>
            <a:ext cx="3461721" cy="2283409"/>
          </a:xfrm>
        </p:spPr>
        <p:txBody>
          <a:bodyPr>
            <a:normAutofit fontScale="90000"/>
          </a:bodyPr>
          <a:lstStyle/>
          <a:p>
            <a:r>
              <a:rPr lang="en-US" sz="4000"/>
              <a:t>Overarching commissioning process for councils</a:t>
            </a:r>
          </a:p>
        </p:txBody>
      </p:sp>
      <p:graphicFrame>
        <p:nvGraphicFramePr>
          <p:cNvPr id="26" name="Diagram 25">
            <a:extLst>
              <a:ext uri="{FF2B5EF4-FFF2-40B4-BE49-F238E27FC236}">
                <a16:creationId xmlns:a16="http://schemas.microsoft.com/office/drawing/2014/main" id="{08857EC1-5416-63C4-736D-B111EFA37F19}"/>
              </a:ext>
            </a:extLst>
          </p:cNvPr>
          <p:cNvGraphicFramePr/>
          <p:nvPr>
            <p:extLst>
              <p:ext uri="{D42A27DB-BD31-4B8C-83A1-F6EECF244321}">
                <p14:modId xmlns:p14="http://schemas.microsoft.com/office/powerpoint/2010/main" val="256993514"/>
              </p:ext>
            </p:extLst>
          </p:nvPr>
        </p:nvGraphicFramePr>
        <p:xfrm>
          <a:off x="4515139" y="559082"/>
          <a:ext cx="7069433" cy="5565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FAE7F243-A146-EAC0-B089-BF59C9521147}"/>
              </a:ext>
            </a:extLst>
          </p:cNvPr>
          <p:cNvSpPr txBox="1"/>
          <p:nvPr/>
        </p:nvSpPr>
        <p:spPr>
          <a:xfrm>
            <a:off x="647699" y="2914649"/>
            <a:ext cx="345757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All council commissioning involves working through certain steps. This toolkit provides a fresh perspective on how to ensure that Social Value objectives can be enhanced and achieved through this process. </a:t>
            </a:r>
          </a:p>
          <a:p>
            <a:endParaRPr lang="en-US" sz="1600"/>
          </a:p>
          <a:p>
            <a:r>
              <a:rPr lang="en-US" sz="1600"/>
              <a:t>There are a number of different forms this can take, not just procurement.</a:t>
            </a:r>
          </a:p>
          <a:p>
            <a:endParaRPr lang="en-US"/>
          </a:p>
        </p:txBody>
      </p:sp>
    </p:spTree>
    <p:extLst>
      <p:ext uri="{BB962C8B-B14F-4D97-AF65-F5344CB8AC3E}">
        <p14:creationId xmlns:p14="http://schemas.microsoft.com/office/powerpoint/2010/main" val="239426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50E04-7738-AC96-168A-EC0AA9F7295E}"/>
              </a:ext>
            </a:extLst>
          </p:cNvPr>
          <p:cNvSpPr>
            <a:spLocks noGrp="1"/>
          </p:cNvSpPr>
          <p:nvPr>
            <p:ph type="title"/>
          </p:nvPr>
        </p:nvSpPr>
        <p:spPr>
          <a:xfrm>
            <a:off x="1136396" y="457201"/>
            <a:ext cx="5814240" cy="1556870"/>
          </a:xfrm>
        </p:spPr>
        <p:txBody>
          <a:bodyPr anchor="b">
            <a:normAutofit/>
          </a:bodyPr>
          <a:lstStyle/>
          <a:p>
            <a:r>
              <a:rPr lang="en-US" sz="3400"/>
              <a:t>Key distinction – different social value lenses for CCIN Councils</a:t>
            </a:r>
          </a:p>
        </p:txBody>
      </p:sp>
      <p:sp>
        <p:nvSpPr>
          <p:cNvPr id="3" name="Content Placeholder 2">
            <a:extLst>
              <a:ext uri="{FF2B5EF4-FFF2-40B4-BE49-F238E27FC236}">
                <a16:creationId xmlns:a16="http://schemas.microsoft.com/office/drawing/2014/main" id="{889E502A-9FFD-02A1-D71A-3D5637BE1A47}"/>
              </a:ext>
            </a:extLst>
          </p:cNvPr>
          <p:cNvSpPr>
            <a:spLocks noGrp="1"/>
          </p:cNvSpPr>
          <p:nvPr>
            <p:ph idx="1"/>
          </p:nvPr>
        </p:nvSpPr>
        <p:spPr>
          <a:xfrm>
            <a:off x="1136396" y="2277036"/>
            <a:ext cx="5814239" cy="3461155"/>
          </a:xfrm>
        </p:spPr>
        <p:txBody>
          <a:bodyPr vert="horz" lIns="91440" tIns="45720" rIns="91440" bIns="45720" rtlCol="0" anchor="t">
            <a:normAutofit/>
          </a:bodyPr>
          <a:lstStyle/>
          <a:p>
            <a:r>
              <a:rPr lang="en-US" sz="1600" dirty="0"/>
              <a:t>Toolkit explores two fundamentally different lenses for how social value is generated:</a:t>
            </a:r>
            <a:endParaRPr lang="en-US" dirty="0"/>
          </a:p>
          <a:p>
            <a:pPr lvl="1">
              <a:buFont typeface="Courier New" panose="020B0604020202020204" pitchFamily="34" charset="0"/>
              <a:buChar char="o"/>
            </a:pPr>
            <a:r>
              <a:rPr lang="en-US" sz="1600" dirty="0"/>
              <a:t>Theory of competition</a:t>
            </a:r>
          </a:p>
          <a:p>
            <a:pPr lvl="1">
              <a:buFont typeface="Courier New" panose="020B0604020202020204" pitchFamily="34" charset="0"/>
              <a:buChar char="o"/>
            </a:pPr>
            <a:r>
              <a:rPr lang="en-US" sz="1600" dirty="0"/>
              <a:t>Theory of collaboration</a:t>
            </a:r>
          </a:p>
          <a:p>
            <a:r>
              <a:rPr lang="en-US" sz="1600" dirty="0"/>
              <a:t>Both have their place. </a:t>
            </a:r>
          </a:p>
          <a:p>
            <a:r>
              <a:rPr lang="en-US" sz="1600" b="1" dirty="0"/>
              <a:t>Competitive processes </a:t>
            </a:r>
            <a:r>
              <a:rPr lang="en-US" sz="1600" dirty="0"/>
              <a:t>are more widely used and better understood but in many cases need to be used more effectively to enable genuine social value. </a:t>
            </a:r>
          </a:p>
          <a:p>
            <a:r>
              <a:rPr lang="en-US" sz="1600" b="1" dirty="0"/>
              <a:t>Collaborative processes </a:t>
            </a:r>
            <a:r>
              <a:rPr lang="en-US" sz="1600" dirty="0"/>
              <a:t>are generally less well known but in many cases can better achieve things the CCIN is concerned with as a network</a:t>
            </a:r>
          </a:p>
          <a:p>
            <a:pPr lvl="1">
              <a:buFont typeface="Courier New" panose="020B0604020202020204" pitchFamily="34" charset="0"/>
              <a:buChar char="o"/>
            </a:pPr>
            <a:endParaRPr lang="en-US" sz="1600"/>
          </a:p>
          <a:p>
            <a:endParaRPr lang="en-US" sz="1600"/>
          </a:p>
        </p:txBody>
      </p:sp>
      <p:sp>
        <p:nvSpPr>
          <p:cNvPr id="36" name="Rectangle 35">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iagram of a diagram of a company&#10;&#10;AI-generated content may be incorrect.">
            <a:extLst>
              <a:ext uri="{FF2B5EF4-FFF2-40B4-BE49-F238E27FC236}">
                <a16:creationId xmlns:a16="http://schemas.microsoft.com/office/drawing/2014/main" id="{2893E717-A9C8-A51F-39B7-FF02DEF3AC72}"/>
              </a:ext>
            </a:extLst>
          </p:cNvPr>
          <p:cNvPicPr>
            <a:picLocks noChangeAspect="1"/>
          </p:cNvPicPr>
          <p:nvPr/>
        </p:nvPicPr>
        <p:blipFill>
          <a:blip r:embed="rId2"/>
          <a:stretch>
            <a:fillRect/>
          </a:stretch>
        </p:blipFill>
        <p:spPr>
          <a:xfrm>
            <a:off x="7680511" y="3637149"/>
            <a:ext cx="3662083" cy="2040032"/>
          </a:xfrm>
          <a:prstGeom prst="rect">
            <a:avLst/>
          </a:prstGeom>
          <a:ln>
            <a:solidFill>
              <a:srgbClr val="156082"/>
            </a:solidFill>
          </a:ln>
        </p:spPr>
      </p:pic>
      <p:pic>
        <p:nvPicPr>
          <p:cNvPr id="7" name="Picture 6" descr="A diagram of a product&#10;&#10;AI-generated content may be incorrect.">
            <a:extLst>
              <a:ext uri="{FF2B5EF4-FFF2-40B4-BE49-F238E27FC236}">
                <a16:creationId xmlns:a16="http://schemas.microsoft.com/office/drawing/2014/main" id="{059577AA-B7A0-C863-9598-739D1871AAC6}"/>
              </a:ext>
            </a:extLst>
          </p:cNvPr>
          <p:cNvPicPr>
            <a:picLocks noChangeAspect="1"/>
          </p:cNvPicPr>
          <p:nvPr/>
        </p:nvPicPr>
        <p:blipFill>
          <a:blip r:embed="rId3"/>
          <a:stretch>
            <a:fillRect/>
          </a:stretch>
        </p:blipFill>
        <p:spPr>
          <a:xfrm>
            <a:off x="7682753" y="1326470"/>
            <a:ext cx="3657600" cy="1883202"/>
          </a:xfrm>
          <a:prstGeom prst="rect">
            <a:avLst/>
          </a:prstGeom>
          <a:ln>
            <a:solidFill>
              <a:srgbClr val="002060"/>
            </a:solidFill>
          </a:ln>
        </p:spPr>
      </p:pic>
    </p:spTree>
    <p:extLst>
      <p:ext uri="{BB962C8B-B14F-4D97-AF65-F5344CB8AC3E}">
        <p14:creationId xmlns:p14="http://schemas.microsoft.com/office/powerpoint/2010/main" val="188145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F5BCF00-3449-72D5-1592-48440DDB18FF}"/>
              </a:ext>
            </a:extLst>
          </p:cNvPr>
          <p:cNvSpPr>
            <a:spLocks noGrp="1"/>
          </p:cNvSpPr>
          <p:nvPr>
            <p:ph type="title"/>
          </p:nvPr>
        </p:nvSpPr>
        <p:spPr>
          <a:xfrm>
            <a:off x="1133515" y="715379"/>
            <a:ext cx="10176151" cy="1097519"/>
          </a:xfrm>
        </p:spPr>
        <p:txBody>
          <a:bodyPr anchor="ctr">
            <a:normAutofit/>
          </a:bodyPr>
          <a:lstStyle/>
          <a:p>
            <a:r>
              <a:rPr lang="en-US" sz="3400"/>
              <a:t>Understanding the differences: Competition and Collaboration</a:t>
            </a:r>
          </a:p>
        </p:txBody>
      </p:sp>
      <p:sp>
        <p:nvSpPr>
          <p:cNvPr id="71" name="Rectangle 70">
            <a:extLst>
              <a:ext uri="{FF2B5EF4-FFF2-40B4-BE49-F238E27FC236}">
                <a16:creationId xmlns:a16="http://schemas.microsoft.com/office/drawing/2014/main" id="{B444D337-4D9F-40A8-BA84-C0BFA7A8A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0478D1D-B50E-41C8-8A55-36A53D44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C40B0352-0893-6BEA-F7E9-8481648941D9}"/>
              </a:ext>
            </a:extLst>
          </p:cNvPr>
          <p:cNvGraphicFramePr>
            <a:graphicFrameLocks noGrp="1"/>
          </p:cNvGraphicFramePr>
          <p:nvPr>
            <p:ph idx="1"/>
            <p:extLst>
              <p:ext uri="{D42A27DB-BD31-4B8C-83A1-F6EECF244321}">
                <p14:modId xmlns:p14="http://schemas.microsoft.com/office/powerpoint/2010/main" val="2565939433"/>
              </p:ext>
            </p:extLst>
          </p:nvPr>
        </p:nvGraphicFramePr>
        <p:xfrm>
          <a:off x="852326" y="1908550"/>
          <a:ext cx="10494683" cy="4253578"/>
        </p:xfrm>
        <a:graphic>
          <a:graphicData uri="http://schemas.openxmlformats.org/drawingml/2006/table">
            <a:tbl>
              <a:tblPr firstRow="1" bandRow="1">
                <a:solidFill>
                  <a:schemeClr val="bg1"/>
                </a:solidFill>
                <a:tableStyleId>{5C22544A-7EE6-4342-B048-85BDC9FD1C3A}</a:tableStyleId>
              </a:tblPr>
              <a:tblGrid>
                <a:gridCol w="3001903">
                  <a:extLst>
                    <a:ext uri="{9D8B030D-6E8A-4147-A177-3AD203B41FA5}">
                      <a16:colId xmlns:a16="http://schemas.microsoft.com/office/drawing/2014/main" val="287845943"/>
                    </a:ext>
                  </a:extLst>
                </a:gridCol>
                <a:gridCol w="3568133">
                  <a:extLst>
                    <a:ext uri="{9D8B030D-6E8A-4147-A177-3AD203B41FA5}">
                      <a16:colId xmlns:a16="http://schemas.microsoft.com/office/drawing/2014/main" val="542272653"/>
                    </a:ext>
                  </a:extLst>
                </a:gridCol>
                <a:gridCol w="3924647">
                  <a:extLst>
                    <a:ext uri="{9D8B030D-6E8A-4147-A177-3AD203B41FA5}">
                      <a16:colId xmlns:a16="http://schemas.microsoft.com/office/drawing/2014/main" val="3558062089"/>
                    </a:ext>
                  </a:extLst>
                </a:gridCol>
              </a:tblGrid>
              <a:tr h="356545">
                <a:tc>
                  <a:txBody>
                    <a:bodyPr/>
                    <a:lstStyle/>
                    <a:p>
                      <a:pPr algn="l" rtl="0" fontAlgn="base">
                        <a:lnSpc>
                          <a:spcPts val="1350"/>
                        </a:lnSpc>
                      </a:pPr>
                      <a:endParaRPr lang="en-US" sz="1100" b="0" i="0" cap="none" spc="0">
                        <a:solidFill>
                          <a:schemeClr val="bg1"/>
                        </a:solidFill>
                        <a:effectLst/>
                        <a:latin typeface="Calibri"/>
                      </a:endParaRPr>
                    </a:p>
                  </a:txBody>
                  <a:tcPr marL="95729" marR="46023" marT="73638" marB="73638"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rgbClr val="156082"/>
                    </a:solidFill>
                  </a:tcPr>
                </a:tc>
                <a:tc>
                  <a:txBody>
                    <a:bodyPr/>
                    <a:lstStyle/>
                    <a:p>
                      <a:pPr algn="l" rtl="0" fontAlgn="base">
                        <a:lnSpc>
                          <a:spcPts val="1350"/>
                        </a:lnSpc>
                      </a:pPr>
                      <a:r>
                        <a:rPr lang="en-GB" sz="1100" b="0" i="0" cap="none" spc="0">
                          <a:solidFill>
                            <a:schemeClr val="bg1"/>
                          </a:solidFill>
                          <a:effectLst/>
                          <a:latin typeface="Calibri"/>
                        </a:rPr>
                        <a:t>Competition models </a:t>
                      </a:r>
                    </a:p>
                  </a:txBody>
                  <a:tcPr marL="95729" marR="46023" marT="73638" marB="73638" anchor="ctr">
                    <a:lnL w="12700" cmpd="sng">
                      <a:noFill/>
                    </a:lnL>
                    <a:lnR w="12700" cmpd="sng">
                      <a:noFill/>
                    </a:lnR>
                    <a:lnT w="19050" cap="flat" cmpd="sng" algn="ctr">
                      <a:solidFill>
                        <a:schemeClr val="tx1"/>
                      </a:solidFill>
                      <a:prstDash val="solid"/>
                    </a:lnT>
                    <a:lnB w="38100" cmpd="sng">
                      <a:noFill/>
                    </a:lnB>
                    <a:solidFill>
                      <a:srgbClr val="156082"/>
                    </a:solidFill>
                  </a:tcPr>
                </a:tc>
                <a:tc>
                  <a:txBody>
                    <a:bodyPr/>
                    <a:lstStyle/>
                    <a:p>
                      <a:pPr algn="l" rtl="0" fontAlgn="base">
                        <a:lnSpc>
                          <a:spcPts val="1350"/>
                        </a:lnSpc>
                      </a:pPr>
                      <a:r>
                        <a:rPr lang="en-GB" sz="1100" b="0" i="0" cap="none" spc="0">
                          <a:solidFill>
                            <a:schemeClr val="bg1"/>
                          </a:solidFill>
                          <a:effectLst/>
                          <a:latin typeface="Calibri"/>
                        </a:rPr>
                        <a:t>Collaboration models </a:t>
                      </a:r>
                    </a:p>
                  </a:txBody>
                  <a:tcPr marL="95729" marR="46023" marT="73638" marB="73638" anchor="ctr">
                    <a:lnL w="12700" cmpd="sng">
                      <a:noFill/>
                    </a:lnL>
                    <a:lnR w="12700" cmpd="sng">
                      <a:noFill/>
                    </a:lnR>
                    <a:lnT w="19050" cap="flat" cmpd="sng" algn="ctr">
                      <a:solidFill>
                        <a:schemeClr val="tx1"/>
                      </a:solidFill>
                      <a:prstDash val="solid"/>
                    </a:lnT>
                    <a:lnB w="38100" cmpd="sng">
                      <a:noFill/>
                    </a:lnB>
                    <a:solidFill>
                      <a:srgbClr val="156082"/>
                    </a:solidFill>
                  </a:tcPr>
                </a:tc>
                <a:extLst>
                  <a:ext uri="{0D108BD9-81ED-4DB2-BD59-A6C34878D82A}">
                    <a16:rowId xmlns:a16="http://schemas.microsoft.com/office/drawing/2014/main" val="2995086221"/>
                  </a:ext>
                </a:extLst>
              </a:tr>
              <a:tr h="366183">
                <a:tc>
                  <a:txBody>
                    <a:bodyPr/>
                    <a:lstStyle/>
                    <a:p>
                      <a:pPr algn="l" rtl="0" fontAlgn="base">
                        <a:lnSpc>
                          <a:spcPts val="1457"/>
                        </a:lnSpc>
                      </a:pPr>
                      <a:r>
                        <a:rPr lang="en-GB" sz="1100" b="0" i="0" cap="none" spc="0">
                          <a:solidFill>
                            <a:schemeClr val="tx1"/>
                          </a:solidFill>
                          <a:effectLst/>
                          <a:latin typeface="Calibri"/>
                        </a:rPr>
                        <a:t>Motivating when... </a:t>
                      </a:r>
                    </a:p>
                  </a:txBody>
                  <a:tcPr marL="95729" marR="46023" marT="73638" marB="73638">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l" rtl="0" fontAlgn="base">
                        <a:lnSpc>
                          <a:spcPts val="1350"/>
                        </a:lnSpc>
                      </a:pPr>
                      <a:r>
                        <a:rPr lang="en-GB" sz="1100" b="0" i="0" cap="none" spc="0">
                          <a:solidFill>
                            <a:schemeClr val="tx1"/>
                          </a:solidFill>
                          <a:effectLst/>
                          <a:latin typeface="Calibri"/>
                        </a:rPr>
                        <a:t>Interests of parties diverge </a:t>
                      </a:r>
                    </a:p>
                  </a:txBody>
                  <a:tcPr marL="95729" marR="46023" marT="73638" marB="736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l" rtl="0" fontAlgn="base">
                        <a:lnSpc>
                          <a:spcPts val="1350"/>
                        </a:lnSpc>
                      </a:pPr>
                      <a:r>
                        <a:rPr lang="en-GB" sz="1100" b="0" i="0" cap="none" spc="0">
                          <a:solidFill>
                            <a:schemeClr val="tx1"/>
                          </a:solidFill>
                          <a:effectLst/>
                          <a:latin typeface="Calibri"/>
                        </a:rPr>
                        <a:t>Interests of parties converge </a:t>
                      </a:r>
                    </a:p>
                  </a:txBody>
                  <a:tcPr marL="95729" marR="46023" marT="73638" marB="73638">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755653166"/>
                  </a:ext>
                </a:extLst>
              </a:tr>
              <a:tr h="356545">
                <a:tc>
                  <a:txBody>
                    <a:bodyPr/>
                    <a:lstStyle/>
                    <a:p>
                      <a:pPr algn="l" rtl="0" fontAlgn="base">
                        <a:lnSpc>
                          <a:spcPts val="1350"/>
                        </a:lnSpc>
                      </a:pPr>
                      <a:r>
                        <a:rPr lang="en-GB" sz="1100" b="0" i="0" cap="none" spc="0">
                          <a:solidFill>
                            <a:schemeClr val="tx1"/>
                          </a:solidFill>
                          <a:effectLst/>
                          <a:latin typeface="Calibri"/>
                        </a:rPr>
                        <a:t>Delivers value through... </a:t>
                      </a:r>
                    </a:p>
                  </a:txBody>
                  <a:tcPr marL="95729" marR="46023" marT="73638" marB="736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rtl="0" fontAlgn="base">
                        <a:lnSpc>
                          <a:spcPts val="1350"/>
                        </a:lnSpc>
                      </a:pPr>
                      <a:r>
                        <a:rPr lang="en-GB" sz="1100" b="0" i="0" cap="none" spc="0">
                          <a:solidFill>
                            <a:schemeClr val="tx1"/>
                          </a:solidFill>
                          <a:effectLst/>
                          <a:latin typeface="Calibri"/>
                        </a:rPr>
                        <a:t>Clear specification </a:t>
                      </a:r>
                    </a:p>
                  </a:txBody>
                  <a:tcPr marL="95729" marR="46023" marT="73638" marB="736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rtl="0" fontAlgn="base">
                        <a:lnSpc>
                          <a:spcPts val="1350"/>
                        </a:lnSpc>
                      </a:pPr>
                      <a:r>
                        <a:rPr lang="en-GB" sz="1100" b="0" i="0" cap="none" spc="0">
                          <a:solidFill>
                            <a:schemeClr val="tx1"/>
                          </a:solidFill>
                          <a:effectLst/>
                          <a:latin typeface="Calibri"/>
                        </a:rPr>
                        <a:t>Emergent, ongoing, goal-aligned iterative process </a:t>
                      </a:r>
                    </a:p>
                  </a:txBody>
                  <a:tcPr marL="95729" marR="46023" marT="73638" marB="7363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4211958385"/>
                  </a:ext>
                </a:extLst>
              </a:tr>
              <a:tr h="356545">
                <a:tc>
                  <a:txBody>
                    <a:bodyPr/>
                    <a:lstStyle/>
                    <a:p>
                      <a:pPr algn="l" rtl="0" fontAlgn="base">
                        <a:lnSpc>
                          <a:spcPts val="1350"/>
                        </a:lnSpc>
                      </a:pPr>
                      <a:r>
                        <a:rPr lang="en-GB" sz="1100" b="0" i="0" cap="none" spc="0">
                          <a:solidFill>
                            <a:schemeClr val="tx1"/>
                          </a:solidFill>
                          <a:effectLst/>
                          <a:latin typeface="Calibri"/>
                        </a:rPr>
                        <a:t>Tightly specified Social Value requirements can… </a:t>
                      </a:r>
                    </a:p>
                  </a:txBody>
                  <a:tcPr marL="95729" marR="46023" marT="73638" marB="73638">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rtl="0" fontAlgn="base">
                        <a:lnSpc>
                          <a:spcPts val="1350"/>
                        </a:lnSpc>
                      </a:pPr>
                      <a:r>
                        <a:rPr lang="en-GB" sz="1100" b="0" i="0" cap="none" spc="0">
                          <a:solidFill>
                            <a:schemeClr val="tx1"/>
                          </a:solidFill>
                          <a:effectLst/>
                          <a:latin typeface="Calibri"/>
                        </a:rPr>
                        <a:t>Discipline market behaviour </a:t>
                      </a:r>
                    </a:p>
                  </a:txBody>
                  <a:tcPr marL="95729" marR="46023" marT="73638" marB="736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rtl="0" fontAlgn="base">
                        <a:lnSpc>
                          <a:spcPts val="1350"/>
                        </a:lnSpc>
                      </a:pPr>
                      <a:r>
                        <a:rPr lang="en-GB" sz="1100" b="0" i="0" cap="none" spc="0">
                          <a:solidFill>
                            <a:schemeClr val="tx1"/>
                          </a:solidFill>
                          <a:effectLst/>
                          <a:latin typeface="Calibri"/>
                        </a:rPr>
                        <a:t>Constrain deeper engagement with shared goals </a:t>
                      </a:r>
                    </a:p>
                  </a:txBody>
                  <a:tcPr marL="95729" marR="46023" marT="73638" marB="7363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18939623"/>
                  </a:ext>
                </a:extLst>
              </a:tr>
              <a:tr h="536450">
                <a:tc>
                  <a:txBody>
                    <a:bodyPr/>
                    <a:lstStyle/>
                    <a:p>
                      <a:pPr algn="l" rtl="0" fontAlgn="base">
                        <a:lnSpc>
                          <a:spcPts val="1350"/>
                        </a:lnSpc>
                      </a:pPr>
                      <a:r>
                        <a:rPr lang="en-GB" sz="1100" b="0" i="0" cap="none" spc="0">
                          <a:solidFill>
                            <a:schemeClr val="tx1"/>
                          </a:solidFill>
                          <a:effectLst/>
                          <a:latin typeface="Calibri"/>
                        </a:rPr>
                        <a:t>Test suitability through... </a:t>
                      </a:r>
                    </a:p>
                  </a:txBody>
                  <a:tcPr marL="95729" marR="46023" marT="73638" marB="736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rtl="0" fontAlgn="base">
                        <a:lnSpc>
                          <a:spcPts val="1350"/>
                        </a:lnSpc>
                      </a:pPr>
                      <a:r>
                        <a:rPr lang="en-GB" sz="1100" b="0" i="0" cap="none" spc="0">
                          <a:solidFill>
                            <a:schemeClr val="tx1"/>
                          </a:solidFill>
                          <a:effectLst/>
                          <a:latin typeface="Calibri"/>
                        </a:rPr>
                        <a:t>Track record, tender commitments, best price</a:t>
                      </a:r>
                    </a:p>
                  </a:txBody>
                  <a:tcPr marL="95729" marR="46023" marT="73638" marB="736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rtl="0" fontAlgn="base">
                        <a:lnSpc>
                          <a:spcPts val="1350"/>
                        </a:lnSpc>
                      </a:pPr>
                      <a:r>
                        <a:rPr lang="en-GB" sz="1100" b="0" i="0" cap="none" spc="0">
                          <a:solidFill>
                            <a:schemeClr val="tx1"/>
                          </a:solidFill>
                          <a:effectLst/>
                          <a:latin typeface="Calibri"/>
                        </a:rPr>
                        <a:t>Capability, values and purpose </a:t>
                      </a:r>
                    </a:p>
                    <a:p>
                      <a:pPr algn="l" rtl="0" fontAlgn="base">
                        <a:lnSpc>
                          <a:spcPts val="1350"/>
                        </a:lnSpc>
                      </a:pPr>
                      <a:r>
                        <a:rPr lang="en-GB" sz="1100" b="0" i="0" cap="none" spc="0">
                          <a:solidFill>
                            <a:schemeClr val="tx1"/>
                          </a:solidFill>
                          <a:effectLst/>
                          <a:latin typeface="Calibri"/>
                        </a:rPr>
                        <a:t>alignment, transparency and/or open book accounting </a:t>
                      </a:r>
                    </a:p>
                  </a:txBody>
                  <a:tcPr marL="95729" marR="46023" marT="73638" marB="7363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010911951"/>
                  </a:ext>
                </a:extLst>
              </a:tr>
              <a:tr h="356545">
                <a:tc>
                  <a:txBody>
                    <a:bodyPr/>
                    <a:lstStyle/>
                    <a:p>
                      <a:pPr algn="l" rtl="0" fontAlgn="base">
                        <a:lnSpc>
                          <a:spcPts val="1350"/>
                        </a:lnSpc>
                      </a:pPr>
                      <a:r>
                        <a:rPr lang="en-GB" sz="1100" b="0" i="0" cap="none" spc="0">
                          <a:solidFill>
                            <a:schemeClr val="tx1"/>
                          </a:solidFill>
                          <a:effectLst/>
                          <a:latin typeface="Calibri"/>
                        </a:rPr>
                        <a:t>Incentivises through…  </a:t>
                      </a:r>
                    </a:p>
                  </a:txBody>
                  <a:tcPr marL="95729" marR="46023" marT="73638" marB="73638">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rtl="0" fontAlgn="base">
                        <a:lnSpc>
                          <a:spcPts val="1350"/>
                        </a:lnSpc>
                      </a:pPr>
                      <a:r>
                        <a:rPr lang="en-GB" sz="1100" b="0" i="0" cap="none" spc="0">
                          <a:solidFill>
                            <a:schemeClr val="tx1"/>
                          </a:solidFill>
                          <a:effectLst/>
                          <a:latin typeface="Calibri"/>
                        </a:rPr>
                        <a:t>Winner takes all competition </a:t>
                      </a:r>
                    </a:p>
                  </a:txBody>
                  <a:tcPr marL="95729" marR="46023" marT="73638" marB="736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rtl="0" fontAlgn="base">
                        <a:lnSpc>
                          <a:spcPts val="1350"/>
                        </a:lnSpc>
                      </a:pPr>
                      <a:r>
                        <a:rPr lang="en-GB" sz="1100" b="0" i="0" cap="none" spc="0">
                          <a:solidFill>
                            <a:schemeClr val="tx1"/>
                          </a:solidFill>
                          <a:effectLst/>
                          <a:latin typeface="Calibri"/>
                        </a:rPr>
                        <a:t>Working to common purpose </a:t>
                      </a:r>
                    </a:p>
                  </a:txBody>
                  <a:tcPr marL="95729" marR="46023" marT="73638" marB="7363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580573931"/>
                  </a:ext>
                </a:extLst>
              </a:tr>
              <a:tr h="536450">
                <a:tc>
                  <a:txBody>
                    <a:bodyPr/>
                    <a:lstStyle/>
                    <a:p>
                      <a:pPr algn="l" rtl="0" fontAlgn="base">
                        <a:lnSpc>
                          <a:spcPts val="1350"/>
                        </a:lnSpc>
                      </a:pPr>
                      <a:r>
                        <a:rPr lang="en-GB" sz="1100" b="0" i="0" cap="none" spc="0">
                          <a:solidFill>
                            <a:schemeClr val="tx1"/>
                          </a:solidFill>
                          <a:effectLst/>
                          <a:latin typeface="Calibri"/>
                        </a:rPr>
                        <a:t>Value for money assured by… </a:t>
                      </a:r>
                    </a:p>
                  </a:txBody>
                  <a:tcPr marL="95729" marR="46023" marT="73638" marB="736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rtl="0" fontAlgn="base">
                        <a:lnSpc>
                          <a:spcPts val="1350"/>
                        </a:lnSpc>
                      </a:pPr>
                      <a:r>
                        <a:rPr lang="en-GB" sz="1100" b="0" i="0" cap="none" spc="0">
                          <a:solidFill>
                            <a:schemeClr val="tx1"/>
                          </a:solidFill>
                          <a:effectLst/>
                          <a:latin typeface="Calibri"/>
                        </a:rPr>
                        <a:t>Competitive tension/profit incentive </a:t>
                      </a:r>
                    </a:p>
                  </a:txBody>
                  <a:tcPr marL="95729" marR="46023" marT="73638" marB="736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rtl="0" fontAlgn="base">
                        <a:lnSpc>
                          <a:spcPts val="1350"/>
                        </a:lnSpc>
                      </a:pPr>
                      <a:r>
                        <a:rPr lang="en-GB" sz="1100" b="0" i="0" cap="none" spc="0">
                          <a:solidFill>
                            <a:schemeClr val="tx1"/>
                          </a:solidFill>
                          <a:effectLst/>
                          <a:latin typeface="Calibri"/>
                        </a:rPr>
                        <a:t>Transparency of costs/profit across partners, shared interest in financial sustainability of all partners</a:t>
                      </a:r>
                    </a:p>
                  </a:txBody>
                  <a:tcPr marL="95729" marR="46023" marT="73638" marB="7363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423463462"/>
                  </a:ext>
                </a:extLst>
              </a:tr>
              <a:tr h="536450">
                <a:tc>
                  <a:txBody>
                    <a:bodyPr/>
                    <a:lstStyle/>
                    <a:p>
                      <a:pPr algn="l" rtl="0" fontAlgn="base">
                        <a:lnSpc>
                          <a:spcPts val="1350"/>
                        </a:lnSpc>
                      </a:pPr>
                      <a:r>
                        <a:rPr lang="en-GB" sz="1100" b="0" i="0" cap="none" spc="0">
                          <a:solidFill>
                            <a:schemeClr val="tx1"/>
                          </a:solidFill>
                          <a:effectLst/>
                          <a:latin typeface="Calibri"/>
                        </a:rPr>
                        <a:t>Use when… </a:t>
                      </a:r>
                    </a:p>
                  </a:txBody>
                  <a:tcPr marL="95729" marR="46023" marT="73638" marB="73638">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rtl="0" fontAlgn="base">
                        <a:lnSpc>
                          <a:spcPts val="1350"/>
                        </a:lnSpc>
                      </a:pPr>
                      <a:r>
                        <a:rPr lang="en-GB" sz="1100" b="0" i="0" cap="none" spc="0">
                          <a:solidFill>
                            <a:schemeClr val="tx1"/>
                          </a:solidFill>
                          <a:effectLst/>
                          <a:latin typeface="Calibri"/>
                        </a:rPr>
                        <a:t>Seeking clearly defined, identifiable outputs in market purchasing contexts</a:t>
                      </a:r>
                    </a:p>
                  </a:txBody>
                  <a:tcPr marL="95729" marR="46023" marT="73638" marB="736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rtl="0" fontAlgn="base">
                        <a:lnSpc>
                          <a:spcPts val="1350"/>
                        </a:lnSpc>
                      </a:pPr>
                      <a:r>
                        <a:rPr lang="en-GB" sz="1100" b="0" i="0" cap="none" spc="0">
                          <a:solidFill>
                            <a:schemeClr val="tx1"/>
                          </a:solidFill>
                          <a:effectLst/>
                          <a:latin typeface="Calibri"/>
                        </a:rPr>
                        <a:t>Seeking emergent, uncertain value streams in complex systems</a:t>
                      </a:r>
                    </a:p>
                  </a:txBody>
                  <a:tcPr marL="95729" marR="46023" marT="73638" marB="7363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186942081"/>
                  </a:ext>
                </a:extLst>
              </a:tr>
              <a:tr h="356545">
                <a:tc>
                  <a:txBody>
                    <a:bodyPr/>
                    <a:lstStyle/>
                    <a:p>
                      <a:pPr algn="l" rtl="0" fontAlgn="base">
                        <a:lnSpc>
                          <a:spcPts val="1350"/>
                        </a:lnSpc>
                      </a:pPr>
                      <a:r>
                        <a:rPr lang="en-GB" sz="1100" b="0" i="0" cap="none" spc="0">
                          <a:solidFill>
                            <a:schemeClr val="tx1"/>
                          </a:solidFill>
                          <a:effectLst/>
                          <a:latin typeface="Calibri"/>
                        </a:rPr>
                        <a:t>Public authority is…  </a:t>
                      </a:r>
                    </a:p>
                  </a:txBody>
                  <a:tcPr marL="95729" marR="46023" marT="73638" marB="736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rtl="0" fontAlgn="base">
                        <a:lnSpc>
                          <a:spcPts val="1350"/>
                        </a:lnSpc>
                      </a:pPr>
                      <a:r>
                        <a:rPr lang="en-GB" sz="1100" b="0" i="0" cap="none" spc="0">
                          <a:solidFill>
                            <a:schemeClr val="tx1"/>
                          </a:solidFill>
                          <a:effectLst/>
                          <a:latin typeface="Calibri"/>
                        </a:rPr>
                        <a:t>Market manager </a:t>
                      </a:r>
                    </a:p>
                  </a:txBody>
                  <a:tcPr marL="95729" marR="46023" marT="73638" marB="736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rtl="0" fontAlgn="base">
                        <a:lnSpc>
                          <a:spcPts val="1350"/>
                        </a:lnSpc>
                      </a:pPr>
                      <a:r>
                        <a:rPr lang="en-GB" sz="1100" b="0" i="0" cap="none" spc="0">
                          <a:solidFill>
                            <a:schemeClr val="tx1"/>
                          </a:solidFill>
                          <a:effectLst/>
                          <a:latin typeface="Calibri"/>
                        </a:rPr>
                        <a:t>System steward and/or convener (or responding to another steward/convener)</a:t>
                      </a:r>
                    </a:p>
                  </a:txBody>
                  <a:tcPr marL="95729" marR="46023" marT="73638" marB="7363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592876782"/>
                  </a:ext>
                </a:extLst>
              </a:tr>
              <a:tr h="356545">
                <a:tc>
                  <a:txBody>
                    <a:bodyPr/>
                    <a:lstStyle/>
                    <a:p>
                      <a:pPr algn="l" rtl="0" fontAlgn="base">
                        <a:lnSpc>
                          <a:spcPts val="1350"/>
                        </a:lnSpc>
                      </a:pPr>
                      <a:r>
                        <a:rPr lang="en-GB" sz="1100" b="0" i="0" cap="none" spc="0">
                          <a:solidFill>
                            <a:schemeClr val="tx1"/>
                          </a:solidFill>
                          <a:effectLst/>
                          <a:latin typeface="Calibri"/>
                        </a:rPr>
                        <a:t>Value is… </a:t>
                      </a:r>
                    </a:p>
                  </a:txBody>
                  <a:tcPr marL="95729" marR="46023" marT="73638" marB="73638">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l" rtl="0" fontAlgn="base">
                        <a:lnSpc>
                          <a:spcPts val="1350"/>
                        </a:lnSpc>
                      </a:pPr>
                      <a:r>
                        <a:rPr lang="en-GB" sz="1100" b="0" i="0" cap="none" spc="0">
                          <a:solidFill>
                            <a:schemeClr val="tx1"/>
                          </a:solidFill>
                          <a:effectLst/>
                          <a:latin typeface="Calibri"/>
                        </a:rPr>
                        <a:t>Zero sum  </a:t>
                      </a:r>
                    </a:p>
                  </a:txBody>
                  <a:tcPr marL="95729" marR="46023" marT="73638" marB="7363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l" rtl="0" fontAlgn="base">
                        <a:lnSpc>
                          <a:spcPts val="1350"/>
                        </a:lnSpc>
                      </a:pPr>
                      <a:r>
                        <a:rPr lang="en-GB" sz="1100" b="0" i="0" cap="none" spc="0">
                          <a:solidFill>
                            <a:schemeClr val="tx1"/>
                          </a:solidFill>
                          <a:effectLst/>
                          <a:latin typeface="Calibri"/>
                        </a:rPr>
                        <a:t>Generative  </a:t>
                      </a:r>
                    </a:p>
                  </a:txBody>
                  <a:tcPr marL="95729" marR="46023" marT="73638" marB="7363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218087458"/>
                  </a:ext>
                </a:extLst>
              </a:tr>
            </a:tbl>
          </a:graphicData>
        </a:graphic>
      </p:graphicFrame>
    </p:spTree>
    <p:extLst>
      <p:ext uri="{BB962C8B-B14F-4D97-AF65-F5344CB8AC3E}">
        <p14:creationId xmlns:p14="http://schemas.microsoft.com/office/powerpoint/2010/main" val="1056785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TotalTime>
  <Words>4588</Words>
  <Application>Microsoft Office PowerPoint</Application>
  <PresentationFormat>Widescreen</PresentationFormat>
  <Paragraphs>437</Paragraphs>
  <Slides>27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Aptos</vt:lpstr>
      <vt:lpstr>Aptos Display</vt:lpstr>
      <vt:lpstr>Arial</vt:lpstr>
      <vt:lpstr>Calibri</vt:lpstr>
      <vt:lpstr>Calibri,Sans-Serif</vt:lpstr>
      <vt:lpstr>Courier New</vt:lpstr>
      <vt:lpstr>Courier New,monospace</vt:lpstr>
      <vt:lpstr>Wingdings</vt:lpstr>
      <vt:lpstr>Wingdings,Sans-Serif</vt:lpstr>
      <vt:lpstr>office theme</vt:lpstr>
      <vt:lpstr>Social Value Toolkit for Cooperative Councils</vt:lpstr>
      <vt:lpstr>Charities, CICs, Cooperatives and organisations of inherent social value, losing contracts to private sector  “They are a Community Interest Company and they are super brilliant and deliver all kinds of intrinsic social value. But when they have bidded for things,  they would have won the contract until it came to the scoring on social value…. [the things they do] are not counted in the scoring, but they are this brilliant kind of potential partner for a local authority” (Interview participant)  “ [Dominant framework involves] creating proxy monetory value rather than measuring real social value” (Interview participant)  Said to systematically favour bigger, slicker corporate actors with resources to ‘play the game’  </vt:lpstr>
      <vt:lpstr>- ‘Gamification’ of Social Value with big claims that never followed up  “The contract was for supporting vulnerable people with learning disabilities and to achieve the level of social value promised by the provider [who was awarded the contract] they would have had to have had a turnover of 85% of the existing staff to create vacancies for disadvantaged employees including young offenders and disabled people.” (Interview participant)  - Frustration (from councils and providers alike) at time and resources required to quantify and evidence ‘Social Value’ in this way </vt:lpstr>
      <vt:lpstr>The Influence of New Public Management</vt:lpstr>
      <vt:lpstr>Legal Principles – a permissive, flexible framework</vt:lpstr>
      <vt:lpstr>Legal Principles – a permissive, flexible framework</vt:lpstr>
      <vt:lpstr>Overarching commissioning process for councils</vt:lpstr>
      <vt:lpstr>Key distinction – different social value lenses for CCIN Councils</vt:lpstr>
      <vt:lpstr>Understanding the differences: Competition and Collaboration</vt:lpstr>
      <vt:lpstr>Theory of Competition – Market purchasing</vt:lpstr>
      <vt:lpstr>Competitive mindset – Market Purchasing Process</vt:lpstr>
      <vt:lpstr>Embedding social value in a competitive process</vt:lpstr>
      <vt:lpstr>Embedding Social Value example: Westminster - Church Street Regeneration </vt:lpstr>
      <vt:lpstr>But approaching everything as a  competition can obscure the bigger opportunities...</vt:lpstr>
      <vt:lpstr>Theory of Collaboration – commissioning in complex systems</vt:lpstr>
      <vt:lpstr>Collaborative mindset – relational process</vt:lpstr>
      <vt:lpstr>Collaborative Mindset – identifying the right structures and partners for 'emergent' value </vt:lpstr>
      <vt:lpstr>Wigan Ethical Homecare Framework – creating systemwide collaboration through 'social value imperatives'</vt:lpstr>
      <vt:lpstr>Link to further examples</vt:lpstr>
      <vt:lpstr>Relational commissioning tools and pathways</vt:lpstr>
      <vt:lpstr>Setting Enabling Policy Frameworks</vt:lpstr>
      <vt:lpstr>Mindsets and Culture</vt:lpstr>
      <vt:lpstr>Skills and People</vt:lpstr>
      <vt:lpstr>How the CCIN can support councils</vt:lpstr>
      <vt:lpstr>PowerPoint Presentation</vt:lpstr>
      <vt:lpstr>Recommendations – CCIN Member Councils</vt:lpstr>
      <vt:lpstr>Recommendations – CCIN Network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Grove-White</dc:creator>
  <cp:lastModifiedBy>Simon Grove-White</cp:lastModifiedBy>
  <cp:revision>480</cp:revision>
  <dcterms:created xsi:type="dcterms:W3CDTF">2024-09-27T12:55:34Z</dcterms:created>
  <dcterms:modified xsi:type="dcterms:W3CDTF">2025-02-13T16:42:32Z</dcterms:modified>
</cp:coreProperties>
</file>