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63" r:id="rId5"/>
    <p:sldId id="2145706195" r:id="rId6"/>
    <p:sldId id="2145706193" r:id="rId7"/>
    <p:sldId id="2145706194" r:id="rId8"/>
    <p:sldId id="2145706196" r:id="rId9"/>
    <p:sldId id="2145706197" r:id="rId10"/>
    <p:sldId id="2145706198" r:id="rId11"/>
    <p:sldId id="2145706199" r:id="rId12"/>
    <p:sldId id="2145706200" r:id="rId13"/>
    <p:sldId id="2145706201" r:id="rId14"/>
    <p:sldId id="2145706202" r:id="rId15"/>
    <p:sldId id="265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6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020617-CB6E-43F0-A68C-F5C73505F6E8}" v="190" dt="2025-02-11T16:17:36.518"/>
    <p1510:client id="{FAF15788-0D41-4493-B4C9-F0E71DE3D82F}" v="16" dt="2025-02-11T16:42:09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027A-A1DB-44A4-8020-7DC150239269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3204E-D6CA-4BE1-9F52-D447C5DA0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10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9710E-C85B-948C-AFCF-5B125A9D2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037267-CD38-76FE-531D-8FC58636E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A51960-6704-0420-45C2-16B87629B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328A3-7A1C-9F9C-2C65-4DBA3FF7DA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2CFF3-0196-42E3-9DF1-35283036FA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70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6C285-EF65-96BF-B004-2889354B6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A74EBD-5B12-6F41-3A6B-571EA1DDF3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29998B-C64D-09F9-07DE-27E51C2C8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C7E91-1CDC-EB07-71A1-8925DEA958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2CFF3-0196-42E3-9DF1-35283036FA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743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2CFF3-0196-42E3-9DF1-35283036FA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134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E3EBE-A5DC-78D8-3C8C-625A22F6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2D9324-C5CB-4EC3-7D91-F03BD6DFB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197C78-9BC8-8EFC-565A-7DC64F29E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358E6-2A22-8496-1FD6-981B158C0A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2CFF3-0196-42E3-9DF1-35283036FA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50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5D182-D586-7735-D4BE-AD5882437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1E624D-0125-1701-FAAF-7AEBC4EC7D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580D32-A33B-F500-ED8A-FD86D8EB6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178C7-599E-2886-A251-1E290EA84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2CFF3-0196-42E3-9DF1-35283036FA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730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B7F3D-7EDA-6637-23B9-4F1FB402F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74CA4F-E11E-2281-9DDC-A102795EE6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037067-3BB5-C0DD-8302-6D904B24B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782BA-ABD7-7E3D-25AF-2F34116214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2CFF3-0196-42E3-9DF1-35283036FA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713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FB80D-8BB3-DE25-F8D8-FFD25F0C6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32BF2C-CA4B-25FF-22D6-AAE75AE2A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CC1560-25C8-521D-05B0-A36CDB4F1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BF0FD-3EB5-B7A1-F68D-405369639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2CFF3-0196-42E3-9DF1-35283036FA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615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A0841-9470-3AFC-AFE2-BCEF1ADAE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C1592-CACF-F180-5C4B-0D78CA41F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43747-6862-2070-97FA-B71822155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A95E2-F17C-0459-F1B8-D29370533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2CFF3-0196-42E3-9DF1-35283036FA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787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D7C53-ACC0-8F74-538A-E55C4207D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2E9EEF-42F7-8E81-6BE0-6D6967781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48703-2705-7284-C76A-EA00E2018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E42E9-CBEB-2FBB-B4AC-98604577F6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2CFF3-0196-42E3-9DF1-35283036FA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500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E0CCD-55B7-6D91-8F22-C46FA32F1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2BB9A9-0B5F-C739-7348-BB199563F2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92CF05-C74B-61EE-5172-45B832456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B48DB-A015-9F43-4C56-92B1E1022A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2CFF3-0196-42E3-9DF1-35283036FA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6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9B8DA-5C7E-1E4C-A6BF-C798C4947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00599-0CCB-DF42-844A-4A68D045E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CA553-3F2C-8641-BDA3-C3BE61C96D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9107" y="6173784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6EE7A-3BEC-ED43-BD4F-D6D19DEC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2307" y="6173786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9F0B6-2ACF-584A-A662-292CE2623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87107" y="6173785"/>
            <a:ext cx="247274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33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F297B-0C6E-494D-ABF5-357E810E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1CA86-631A-8E42-AA75-372AA3311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0FB70D-2C35-934E-BFA8-3543958A3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BD23A3-01F8-6941-8EA6-7038EB3A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56F617-E04E-DD45-B167-134D6172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9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rey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BB29-65C0-D548-8A49-D061F3BF5E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08778-72C5-A844-9526-CCCFD99DA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FA4D956-96DC-7144-9BC4-4980E5F3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07038A-FAF6-7040-99DD-12BB4EFD2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483AD9-1D56-9D4E-9581-5C15FB813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30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ey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DD9A9-8FDA-4147-9B0E-1FA12F4A7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0955E-B8DB-1E46-9526-C4AF9E38C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95589-4B30-3444-A6B9-D81FCC388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A04D64-2D80-9E45-9059-D67D7E4B4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53A6FCF-0217-E346-97D2-F243331C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8361770-76C8-CF4F-800A-51B82118D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31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Grey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723E-35D2-344F-B150-B8421481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214C2-65C5-E34E-A597-29AD82EB1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E9B12-0A37-B141-BA02-D2742758C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DE261-632C-BB4D-8F0A-804F8D979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C8D2A4-A533-484C-AE1E-720281531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1EDFD87-2A43-CB44-AD16-CC5517B0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BA66BA1-CAA0-7349-8D97-339853FD3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B25A5E8-C0CA-474F-BFE5-626B7C5A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90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ey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D39E2-9985-BE49-B905-3E18A9BF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D832AEE-09A9-264E-9D75-1E2E89FD0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5F578DA-7798-DD44-BC9A-1FF387C9F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58C6870-3C05-3A4E-8C41-E16AC1115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1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y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5AFBA8-DDEE-344D-86B7-EB3B557B52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DCF34F-3D80-2E4D-B2A7-76B86A5CA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92DF11-9C96-D740-9334-AD19B8921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1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Grey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330A-CB31-BD43-B831-90D1D04A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6642F-CA70-7F4F-A2B1-1F89B2C54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D471A-6DC3-7740-BBF8-15414A292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50451AE-AECF-5445-A6BA-63E442083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0B0CA83-0503-8A47-9FE0-F5940D43C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DCC4E7-8216-6A45-B197-50C711225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54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rey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8F740-E8AC-1847-A6A7-26D1E434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E3CFEB-B521-124C-9929-F7AA6BBBDC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90C64-3951-5848-BB93-D0543D3A2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38CEBF6-A92E-1F42-8C97-E93E7D80B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5A87605-9777-8047-8D43-14D6C00F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F7ABE2-2051-3D48-9F8F-DD414119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16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F297B-0C6E-494D-ABF5-357E810E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1CA86-631A-8E42-AA75-372AA3311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0FB70D-2C35-934E-BFA8-3543958A3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BD23A3-01F8-6941-8EA6-7038EB3A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56F617-E04E-DD45-B167-134D6172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BB29-65C0-D548-8A49-D061F3BF5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08778-72C5-A844-9526-CCCFD99DA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FA4D956-96DC-7144-9BC4-4980E5F3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07038A-FAF6-7040-99DD-12BB4EFD2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483AD9-1D56-9D4E-9581-5C15FB813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DD9A9-8FDA-4147-9B0E-1FA12F4A7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0955E-B8DB-1E46-9526-C4AF9E38C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95589-4B30-3444-A6B9-D81FCC388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A04D64-2D80-9E45-9059-D67D7E4B4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53A6FCF-0217-E346-97D2-F243331C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8361770-76C8-CF4F-800A-51B82118D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1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723E-35D2-344F-B150-B8421481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214C2-65C5-E34E-A597-29AD82EB1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E9B12-0A37-B141-BA02-D2742758C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DE261-632C-BB4D-8F0A-804F8D979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C8D2A4-A533-484C-AE1E-720281531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1EDFD87-2A43-CB44-AD16-CC5517B0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BA66BA1-CAA0-7349-8D97-339853FD3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B25A5E8-C0CA-474F-BFE5-626B7C5A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59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D39E2-9985-BE49-B905-3E18A9BF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D832AEE-09A9-264E-9D75-1E2E89FD0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5F578DA-7798-DD44-BC9A-1FF387C9F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58C6870-3C05-3A4E-8C41-E16AC1115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6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23B3ED-8B81-6E43-8FB4-4E7A2AD9D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9EE751-FFF7-3E4E-961C-E5A7635F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6639A1-8DD6-D744-AD48-8B453218C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85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330A-CB31-BD43-B831-90D1D04A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6642F-CA70-7F4F-A2B1-1F89B2C54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D471A-6DC3-7740-BBF8-15414A292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50451AE-AECF-5445-A6BA-63E442083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0B0CA83-0503-8A47-9FE0-F5940D43C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DCC4E7-8216-6A45-B197-50C711225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1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8F740-E8AC-1847-A6A7-26D1E434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E3CFEB-B521-124C-9929-F7AA6BBBDC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90C64-3951-5848-BB93-D0543D3A2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38CEBF6-A92E-1F42-8C97-E93E7D80B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986" y="647418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EEF4F8-16C7-B347-BB89-406C474879E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5A87605-9777-8047-8D43-14D6C00F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25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F7ABE2-2051-3D48-9F8F-DD414119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814" y="647418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D01A7D-AF4C-F748-A7AE-F19F203D95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26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D877E-9ED7-D542-A3CD-57459F634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928BF-C89B-F643-B0A3-E81BC8783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A5735-CF44-2B44-ACD5-6361BD6A4F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EF4F8-16C7-B347-BB89-406C474879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D951E-1F21-E24B-ACD5-D8F1A3D246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E1F7D-D71E-8446-A70B-86A347D6A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01A7D-AF4C-F748-A7AE-F19F203D9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1" r:id="rId10"/>
    <p:sldLayoutId id="2147483672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D4DCD7-1786-9C42-5D85-30782470A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ECE2031-3C7D-4E3D-213D-6AD9C7C4F7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/>
              <a:t>Plenary 1: Launch of findings of the Greenwich Co-operative Commission</a:t>
            </a:r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9CD52E9-1FE4-75F7-9D57-C236A14772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14.25-15.25</a:t>
            </a:r>
            <a:endParaRPr lang="en-GB"/>
          </a:p>
        </p:txBody>
      </p:sp>
      <p:pic>
        <p:nvPicPr>
          <p:cNvPr id="7" name="Content Placeholder 8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3438C1A9-F010-25C0-017F-2F58EFDD0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053" y="5919469"/>
            <a:ext cx="2204546" cy="77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12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F7561-C50B-79A9-660B-5EF974674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B4CE4215-2689-783A-8CF1-77E7DFB0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8" y="6375528"/>
            <a:ext cx="840624" cy="406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4D5387-E5A4-A671-1DC6-6097B202E1F3}"/>
              </a:ext>
            </a:extLst>
          </p:cNvPr>
          <p:cNvSpPr/>
          <p:nvPr/>
        </p:nvSpPr>
        <p:spPr>
          <a:xfrm>
            <a:off x="149086" y="6427303"/>
            <a:ext cx="353391" cy="353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E3EBAF-804F-2972-2C80-7D7D3A0D7A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83806"/>
              </p:ext>
            </p:extLst>
          </p:nvPr>
        </p:nvGraphicFramePr>
        <p:xfrm>
          <a:off x="711398" y="1426897"/>
          <a:ext cx="10384971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3677">
                  <a:extLst>
                    <a:ext uri="{9D8B030D-6E8A-4147-A177-3AD203B41FA5}">
                      <a16:colId xmlns:a16="http://schemas.microsoft.com/office/drawing/2014/main" val="3107252120"/>
                    </a:ext>
                  </a:extLst>
                </a:gridCol>
                <a:gridCol w="5401294">
                  <a:extLst>
                    <a:ext uri="{9D8B030D-6E8A-4147-A177-3AD203B41FA5}">
                      <a16:colId xmlns:a16="http://schemas.microsoft.com/office/drawing/2014/main" val="1852086520"/>
                    </a:ext>
                  </a:extLst>
                </a:gridCol>
              </a:tblGrid>
              <a:tr h="44095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Establish a Co-op Commission Board to provide oversight and governance to monitor the progress of the recommendations</a:t>
                      </a:r>
                      <a:endParaRPr lang="en-GB" sz="18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board will meet every four months during the first year and will include the Leader and three Cabinet Members. </a:t>
                      </a:r>
                      <a:endParaRPr lang="en-US">
                        <a:solidFill>
                          <a:srgbClr val="000000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 sz="2000" b="1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None/>
                      </a:pPr>
                      <a:r>
                        <a:rPr lang="en-US" sz="20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will also identify a lead officer and Cabinet lead from the council, responsible for oversight of an annual delivery plan to ensure partners and council teams are supported to take the work forward. 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US" sz="2000" b="1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None/>
                      </a:pPr>
                      <a:r>
                        <a:rPr lang="en-US" sz="2000" b="1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Gill Sans MT"/>
                        </a:rPr>
                        <a:t>The commission will be launched at the CCIN Conference taking place in Woolwich Works on the 12-13</a:t>
                      </a:r>
                      <a:r>
                        <a:rPr lang="en-US" sz="900" b="1" i="0" u="none" strike="noStrike" kern="1200" baseline="30000" noProof="0">
                          <a:solidFill>
                            <a:srgbClr val="000000"/>
                          </a:solidFill>
                          <a:effectLst/>
                          <a:latin typeface="Gill Sans MT"/>
                        </a:rPr>
                        <a:t>th</a:t>
                      </a:r>
                      <a:r>
                        <a:rPr lang="en-US" sz="2000" b="1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Gill Sans MT"/>
                        </a:rPr>
                        <a:t> February.</a:t>
                      </a:r>
                      <a:endParaRPr lang="en-US" b="1"/>
                    </a:p>
                    <a:p>
                      <a:endParaRPr lang="en-US" sz="1800" b="0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600" b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39859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EBF2582-B58D-B95A-0695-8634E5E66297}"/>
              </a:ext>
            </a:extLst>
          </p:cNvPr>
          <p:cNvSpPr txBox="1"/>
          <p:nvPr/>
        </p:nvSpPr>
        <p:spPr>
          <a:xfrm>
            <a:off x="711398" y="597898"/>
            <a:ext cx="44422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/>
              <a:t>Governance </a:t>
            </a:r>
          </a:p>
        </p:txBody>
      </p:sp>
    </p:spTree>
    <p:extLst>
      <p:ext uri="{BB962C8B-B14F-4D97-AF65-F5344CB8AC3E}">
        <p14:creationId xmlns:p14="http://schemas.microsoft.com/office/powerpoint/2010/main" val="742433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45B56-79BA-6691-6410-081EBA65D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A1FF8CE5-7AD5-C62C-7F4A-C85FDEE16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8" y="6375528"/>
            <a:ext cx="840624" cy="406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88141B-8BC0-C660-07D3-E45F34550ABB}"/>
              </a:ext>
            </a:extLst>
          </p:cNvPr>
          <p:cNvSpPr/>
          <p:nvPr/>
        </p:nvSpPr>
        <p:spPr>
          <a:xfrm>
            <a:off x="149086" y="6427303"/>
            <a:ext cx="353391" cy="353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B1C9797-9AC8-E053-217C-871D76E9C424}"/>
              </a:ext>
            </a:extLst>
          </p:cNvPr>
          <p:cNvSpPr txBox="1">
            <a:spLocks/>
          </p:cNvSpPr>
          <p:nvPr/>
        </p:nvSpPr>
        <p:spPr>
          <a:xfrm>
            <a:off x="3212079" y="4735955"/>
            <a:ext cx="2595320" cy="1423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Nick Plumb, </a:t>
            </a:r>
            <a:r>
              <a:rPr lang="en-GB"/>
              <a:t>Director of Policy and Insight at</a:t>
            </a:r>
          </a:p>
          <a:p>
            <a:r>
              <a:rPr lang="en-GB"/>
              <a:t>Power to Change</a:t>
            </a:r>
          </a:p>
        </p:txBody>
      </p:sp>
      <p:pic>
        <p:nvPicPr>
          <p:cNvPr id="4" name="Picture 3" descr="A person with long brown hair&#10;&#10;AI-generated content may be incorrect.">
            <a:extLst>
              <a:ext uri="{FF2B5EF4-FFF2-40B4-BE49-F238E27FC236}">
                <a16:creationId xmlns:a16="http://schemas.microsoft.com/office/drawing/2014/main" id="{EC6BBDDB-3455-5572-DD06-9F08CDE80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995" y="2083749"/>
            <a:ext cx="2789057" cy="2143020"/>
          </a:xfrm>
          <a:prstGeom prst="rect">
            <a:avLst/>
          </a:prstGeom>
        </p:spPr>
      </p:pic>
      <p:pic>
        <p:nvPicPr>
          <p:cNvPr id="6" name="Picture 5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B8072B45-85CE-D983-6C34-C2487BFD7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079" y="1880160"/>
            <a:ext cx="2347226" cy="2347226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C43EBA79-73EE-9D7A-7D65-E01BE1D75835}"/>
              </a:ext>
            </a:extLst>
          </p:cNvPr>
          <p:cNvSpPr txBox="1">
            <a:spLocks/>
          </p:cNvSpPr>
          <p:nvPr/>
        </p:nvSpPr>
        <p:spPr>
          <a:xfrm>
            <a:off x="532203" y="355600"/>
            <a:ext cx="7083425" cy="1112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Panel Members </a:t>
            </a:r>
            <a:endParaRPr lang="en-GB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52DDDF6-334C-E9D5-2513-1EFF0BB75D72}"/>
              </a:ext>
            </a:extLst>
          </p:cNvPr>
          <p:cNvSpPr txBox="1">
            <a:spLocks/>
          </p:cNvSpPr>
          <p:nvPr/>
        </p:nvSpPr>
        <p:spPr>
          <a:xfrm>
            <a:off x="9213163" y="4735955"/>
            <a:ext cx="2978837" cy="975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Emma Back, Founder of Equal Care Co-op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9E1C41C-94D8-A86F-7934-45AF104B636C}"/>
              </a:ext>
            </a:extLst>
          </p:cNvPr>
          <p:cNvSpPr txBox="1">
            <a:spLocks/>
          </p:cNvSpPr>
          <p:nvPr/>
        </p:nvSpPr>
        <p:spPr>
          <a:xfrm>
            <a:off x="6317968" y="4693512"/>
            <a:ext cx="2595320" cy="1466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/>
              <a:t>Dr Giovanna Speciale, Co-founder and CEO of South East London Community Energy (SELCE)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28AD0-DDBC-C34F-03E9-C8F546AD9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16" y="1861903"/>
            <a:ext cx="2580468" cy="2586712"/>
          </a:xfrm>
          <a:prstGeom prst="rect">
            <a:avLst/>
          </a:prstGeom>
        </p:spPr>
      </p:pic>
      <p:pic>
        <p:nvPicPr>
          <p:cNvPr id="11" name="Picture 10" descr="Mariam Lolavar - Labour Councillor for Blackheath Westcombe">
            <a:extLst>
              <a:ext uri="{FF2B5EF4-FFF2-40B4-BE49-F238E27FC236}">
                <a16:creationId xmlns:a16="http://schemas.microsoft.com/office/drawing/2014/main" id="{395DA864-8405-2705-9EF4-4A51E739C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25" y="1879543"/>
            <a:ext cx="2347226" cy="234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47B18DE8-1EC3-8EEF-2087-699E0D10072D}"/>
              </a:ext>
            </a:extLst>
          </p:cNvPr>
          <p:cNvSpPr txBox="1">
            <a:spLocks/>
          </p:cNvSpPr>
          <p:nvPr/>
        </p:nvSpPr>
        <p:spPr>
          <a:xfrm>
            <a:off x="444826" y="4274246"/>
            <a:ext cx="2347226" cy="234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Chair – Cllr Mariam Lolavar</a:t>
            </a:r>
          </a:p>
          <a:p>
            <a:r>
              <a:rPr lang="en-US"/>
              <a:t>Cabinet Member for Health, Adult Social Care and Borough of Sanctuary </a:t>
            </a:r>
            <a:endParaRPr lang="en-GB"/>
          </a:p>
          <a:p>
            <a:r>
              <a:rPr lang="en-US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25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95172-B9C9-AC25-D1BE-58ADF7565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157" y="1900010"/>
            <a:ext cx="4452258" cy="2361747"/>
          </a:xfrm>
        </p:spPr>
        <p:txBody>
          <a:bodyPr>
            <a:normAutofit/>
          </a:bodyPr>
          <a:lstStyle/>
          <a:p>
            <a:r>
              <a:rPr lang="en-GB" sz="800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990271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3FAD2608-E7BD-7773-4C25-BBFF859D2BEE}"/>
              </a:ext>
            </a:extLst>
          </p:cNvPr>
          <p:cNvSpPr txBox="1">
            <a:spLocks/>
          </p:cNvSpPr>
          <p:nvPr/>
        </p:nvSpPr>
        <p:spPr>
          <a:xfrm>
            <a:off x="1457488" y="611413"/>
            <a:ext cx="8434587" cy="2028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/>
              <a:t>Thank you </a:t>
            </a:r>
            <a:endParaRPr lang="en-GB" sz="7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00C85F-EB74-4E20-01A0-EAF1071CE796}"/>
              </a:ext>
            </a:extLst>
          </p:cNvPr>
          <p:cNvSpPr txBox="1"/>
          <p:nvPr/>
        </p:nvSpPr>
        <p:spPr>
          <a:xfrm>
            <a:off x="1698171" y="2639784"/>
            <a:ext cx="4920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See the RBG Co-operative Commission Report: Together for Greenwich by following this code: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59AF69-63D8-9D6D-8945-9E4D1122A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109" y="2083924"/>
            <a:ext cx="3158649" cy="30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47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697A9-D05A-7D94-3C3D-B103F081B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EE053F3B-B5DD-85B1-5777-8A0B32F3B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8" y="6375528"/>
            <a:ext cx="840624" cy="406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DEC199-6991-5D24-B969-BFF6175E9EB0}"/>
              </a:ext>
            </a:extLst>
          </p:cNvPr>
          <p:cNvSpPr/>
          <p:nvPr/>
        </p:nvSpPr>
        <p:spPr>
          <a:xfrm>
            <a:off x="149086" y="6427303"/>
            <a:ext cx="353391" cy="353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 descr="Mariam Lolavar - Labour Councillor for Blackheath Westcombe">
            <a:extLst>
              <a:ext uri="{FF2B5EF4-FFF2-40B4-BE49-F238E27FC236}">
                <a16:creationId xmlns:a16="http://schemas.microsoft.com/office/drawing/2014/main" id="{33CFFEB9-82AE-1FE5-E539-D4B4FFE4A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438" y="1172934"/>
            <a:ext cx="4512129" cy="451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41595319-8761-3B2A-62B7-6BC203B04C82}"/>
              </a:ext>
            </a:extLst>
          </p:cNvPr>
          <p:cNvSpPr txBox="1">
            <a:spLocks/>
          </p:cNvSpPr>
          <p:nvPr/>
        </p:nvSpPr>
        <p:spPr>
          <a:xfrm>
            <a:off x="1272433" y="1337128"/>
            <a:ext cx="4246626" cy="4183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Chair – Cllr Mariam Lolavar</a:t>
            </a:r>
          </a:p>
          <a:p>
            <a:r>
              <a:rPr lang="en-US"/>
              <a:t>Cabinet Member for Health, Adult Social Care and Borough of Sanctuary </a:t>
            </a:r>
            <a:endParaRPr lang="en-GB"/>
          </a:p>
          <a:p>
            <a:r>
              <a:rPr lang="en-US">
                <a:solidFill>
                  <a:srgbClr val="436AF5"/>
                </a:solidFill>
              </a:rPr>
              <a:t> </a:t>
            </a:r>
            <a:endParaRPr lang="en-GB">
              <a:solidFill>
                <a:srgbClr val="436A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07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45FD1818-C453-9A83-50B4-40C186F23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8" y="6375528"/>
            <a:ext cx="840624" cy="406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173B06-84AC-2A1D-BB8A-C7058A9399D5}"/>
              </a:ext>
            </a:extLst>
          </p:cNvPr>
          <p:cNvSpPr/>
          <p:nvPr/>
        </p:nvSpPr>
        <p:spPr>
          <a:xfrm>
            <a:off x="149086" y="6427303"/>
            <a:ext cx="353391" cy="353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D5D90E0-AA60-B4D0-8E11-BEFCD7950FB5}"/>
              </a:ext>
            </a:extLst>
          </p:cNvPr>
          <p:cNvSpPr txBox="1">
            <a:spLocks/>
          </p:cNvSpPr>
          <p:nvPr/>
        </p:nvSpPr>
        <p:spPr>
          <a:xfrm>
            <a:off x="777776" y="4788614"/>
            <a:ext cx="3103626" cy="1139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Nick Plumb, </a:t>
            </a:r>
            <a:r>
              <a:rPr lang="en-GB"/>
              <a:t>Director of Policy and Insight at</a:t>
            </a:r>
          </a:p>
          <a:p>
            <a:r>
              <a:rPr lang="en-GB"/>
              <a:t>Power to Change</a:t>
            </a:r>
          </a:p>
        </p:txBody>
      </p:sp>
      <p:pic>
        <p:nvPicPr>
          <p:cNvPr id="8" name="Picture 7" descr="A person with long brown hair&#10;&#10;AI-generated content may be incorrect.">
            <a:extLst>
              <a:ext uri="{FF2B5EF4-FFF2-40B4-BE49-F238E27FC236}">
                <a16:creationId xmlns:a16="http://schemas.microsoft.com/office/drawing/2014/main" id="{E13D3388-62D1-60A7-70E2-6652E8C03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988" y="1659173"/>
            <a:ext cx="3377608" cy="2385277"/>
          </a:xfrm>
          <a:prstGeom prst="rect">
            <a:avLst/>
          </a:prstGeom>
        </p:spPr>
      </p:pic>
      <p:pic>
        <p:nvPicPr>
          <p:cNvPr id="10" name="Picture 9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631569F9-8576-C7BD-BD44-F81869871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54" y="1538974"/>
            <a:ext cx="2849824" cy="2849824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F8DB8B5-9326-BF03-0B1C-FAF45130EFBD}"/>
              </a:ext>
            </a:extLst>
          </p:cNvPr>
          <p:cNvSpPr txBox="1">
            <a:spLocks/>
          </p:cNvSpPr>
          <p:nvPr/>
        </p:nvSpPr>
        <p:spPr>
          <a:xfrm>
            <a:off x="532203" y="355600"/>
            <a:ext cx="7083425" cy="1112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Panel Members </a:t>
            </a:r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84B63E2-805E-2ECA-6101-4AB8A6DCF9D3}"/>
              </a:ext>
            </a:extLst>
          </p:cNvPr>
          <p:cNvSpPr txBox="1">
            <a:spLocks/>
          </p:cNvSpPr>
          <p:nvPr/>
        </p:nvSpPr>
        <p:spPr>
          <a:xfrm>
            <a:off x="8179970" y="4556340"/>
            <a:ext cx="3103626" cy="1139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Emma Back, Founder of Equal Care Co-op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6D398410-0099-4375-D600-E6F42D879A13}"/>
              </a:ext>
            </a:extLst>
          </p:cNvPr>
          <p:cNvSpPr txBox="1">
            <a:spLocks/>
          </p:cNvSpPr>
          <p:nvPr/>
        </p:nvSpPr>
        <p:spPr>
          <a:xfrm>
            <a:off x="4155216" y="4408426"/>
            <a:ext cx="3881400" cy="189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/>
              <a:t>Dr Giovanna Speciale, Co-founder and CEO of South East London Community Energy (SELCE)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957732-8198-302B-C3EB-82CA0BB1C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984" y="1538974"/>
            <a:ext cx="2934793" cy="29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79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48EE1-B169-E48A-4F1C-A18CC3CBE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8001EEC2-27E4-24E5-8C4A-4D94D2B67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8" y="6375528"/>
            <a:ext cx="840624" cy="406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D1AD2E-392A-CFF2-E02A-67CFA0876822}"/>
              </a:ext>
            </a:extLst>
          </p:cNvPr>
          <p:cNvSpPr/>
          <p:nvPr/>
        </p:nvSpPr>
        <p:spPr>
          <a:xfrm>
            <a:off x="149086" y="6427303"/>
            <a:ext cx="353391" cy="353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E05DB7A-E2A5-3A0E-7314-8C4B1401D8AC}"/>
              </a:ext>
            </a:extLst>
          </p:cNvPr>
          <p:cNvSpPr txBox="1">
            <a:spLocks/>
          </p:cNvSpPr>
          <p:nvPr/>
        </p:nvSpPr>
        <p:spPr>
          <a:xfrm>
            <a:off x="466889" y="265906"/>
            <a:ext cx="7501454" cy="1081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Existing National Developments </a:t>
            </a:r>
          </a:p>
          <a:p>
            <a:r>
              <a:rPr lang="en-US">
                <a:solidFill>
                  <a:srgbClr val="436AF5"/>
                </a:solidFill>
              </a:rPr>
              <a:t> </a:t>
            </a:r>
            <a:endParaRPr lang="en-GB">
              <a:solidFill>
                <a:srgbClr val="436AF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88692F-A64D-5F44-A891-EBB9BE79D7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55"/>
          <a:stretch/>
        </p:blipFill>
        <p:spPr>
          <a:xfrm>
            <a:off x="619316" y="981765"/>
            <a:ext cx="5330015" cy="1350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D6EB88-7AE3-CB56-24DB-F31622D60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983" y="1028339"/>
            <a:ext cx="5330015" cy="2525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88EFA1-EEBF-A9AE-46F5-7E9C1C7CF2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822"/>
          <a:stretch/>
        </p:blipFill>
        <p:spPr>
          <a:xfrm>
            <a:off x="594343" y="2682180"/>
            <a:ext cx="4950409" cy="1225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B5EB2F-8D2A-E881-D2B5-C6B84E8EF8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976" y="3898192"/>
            <a:ext cx="5271962" cy="2027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ED83E0-68F4-5416-4449-006C64B5EF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339695"/>
            <a:ext cx="6196716" cy="2544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9F5341-8FA2-EF11-0718-C1B2265A504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37933"/>
          <a:stretch/>
        </p:blipFill>
        <p:spPr>
          <a:xfrm>
            <a:off x="6196716" y="6162758"/>
            <a:ext cx="6071484" cy="7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72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DA6DF-BE11-D726-12DC-ECBE78933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9BAD1597-5384-3A77-A881-08639B848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8" y="6375528"/>
            <a:ext cx="840624" cy="406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F305FD-1ED5-871F-BD67-152E374F9B79}"/>
              </a:ext>
            </a:extLst>
          </p:cNvPr>
          <p:cNvSpPr/>
          <p:nvPr/>
        </p:nvSpPr>
        <p:spPr>
          <a:xfrm>
            <a:off x="149086" y="6427303"/>
            <a:ext cx="353391" cy="353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C9023E3-FC3F-CA1D-255C-A2DA05EE671B}"/>
              </a:ext>
            </a:extLst>
          </p:cNvPr>
          <p:cNvSpPr txBox="1">
            <a:spLocks/>
          </p:cNvSpPr>
          <p:nvPr/>
        </p:nvSpPr>
        <p:spPr>
          <a:xfrm>
            <a:off x="502477" y="-76072"/>
            <a:ext cx="7083425" cy="1112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What did we do?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9D156B-AD61-7945-655F-93044CECC5A3}"/>
              </a:ext>
            </a:extLst>
          </p:cNvPr>
          <p:cNvSpPr txBox="1"/>
          <p:nvPr/>
        </p:nvSpPr>
        <p:spPr>
          <a:xfrm>
            <a:off x="502477" y="1974323"/>
            <a:ext cx="11066836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Chaired by Lord Bassam of Brighton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the Commission sought to outline a long-term vision for the growth of co-operative businesses, and the integration of co-operatives values in the borough.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srgbClr val="000000"/>
                </a:solidFill>
                <a:latin typeface="Gill Sans MT" panose="020B0502020104020203"/>
              </a:rPr>
              <a:t>Through this work, we aim to </a:t>
            </a:r>
            <a:r>
              <a:rPr lang="en-US" sz="2000" b="1">
                <a:solidFill>
                  <a:srgbClr val="000000"/>
                </a:solidFill>
                <a:latin typeface="Gill Sans MT" panose="020B0502020104020203"/>
              </a:rPr>
              <a:t>empower our communities </a:t>
            </a:r>
            <a:r>
              <a:rPr lang="en-US" sz="2000">
                <a:solidFill>
                  <a:srgbClr val="000000"/>
                </a:solidFill>
                <a:latin typeface="Gill Sans MT" panose="020B0502020104020203"/>
              </a:rPr>
              <a:t>and foster community-led, co-operative solutions to the challenges faced by both residents and businesses.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Commission was made up of a panel of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independent commissioners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including Councilors and external experts in the sector.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srgbClr val="000000"/>
                </a:solidFill>
                <a:latin typeface="Gill Sans MT" panose="020B0502020104020203"/>
              </a:rPr>
              <a:t>The commission focuses on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three core strands</a:t>
            </a:r>
            <a:r>
              <a:rPr lang="en-US" sz="2000" b="1">
                <a:solidFill>
                  <a:srgbClr val="000000"/>
                </a:solidFill>
                <a:latin typeface="Gill Sans MT" panose="020B0502020104020203"/>
              </a:rPr>
              <a:t>:</a:t>
            </a:r>
            <a:endParaRPr lang="en-US" sz="20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en-US" sz="2000">
                <a:solidFill>
                  <a:srgbClr val="000000"/>
                </a:solidFill>
                <a:latin typeface="Gill Sans MT" panose="020B0502020104020203"/>
              </a:rPr>
              <a:t>S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upporting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new and existing co-operative businesses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en-US" sz="2000">
                <a:solidFill>
                  <a:srgbClr val="000000"/>
                </a:solidFill>
                <a:latin typeface="Gill Sans MT" panose="020B0502020104020203"/>
              </a:rPr>
              <a:t>Social care 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en-US" sz="2000">
                <a:solidFill>
                  <a:srgbClr val="000000"/>
                </a:solidFill>
                <a:latin typeface="Gill Sans MT" panose="020B0502020104020203"/>
              </a:rPr>
              <a:t>Community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energy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82E3F6-F8A5-419F-E294-A811BBEBE29B}"/>
              </a:ext>
            </a:extLst>
          </p:cNvPr>
          <p:cNvSpPr/>
          <p:nvPr/>
        </p:nvSpPr>
        <p:spPr>
          <a:xfrm>
            <a:off x="502477" y="1024433"/>
            <a:ext cx="11029416" cy="82406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 Our Greenwich, we committed to establishing a Co-operative Commission. In early 2024, the commission was formed.</a:t>
            </a:r>
          </a:p>
          <a:p>
            <a:pPr algn="ctr"/>
            <a:endParaRPr lang="en-GB" sz="2000" kern="100">
              <a:solidFill>
                <a:srgbClr val="000000"/>
              </a:solidFill>
              <a:effectLst/>
              <a:latin typeface="+mj-lt"/>
              <a:ea typeface="Aptos" panose="020B0004020202020204" pitchFamily="34" charset="0"/>
              <a:cs typeface="Arial"/>
            </a:endParaRPr>
          </a:p>
          <a:p>
            <a:pPr algn="ctr"/>
            <a:endParaRPr lang="en-US" sz="2000" b="1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1011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0F72A-0AA3-B740-D45A-34AE5A33D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AADEBDCC-5AA8-F41B-FDE5-6A3A532D9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8" y="6375528"/>
            <a:ext cx="840624" cy="406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C45ED3-9418-0645-380B-6B5F4D5AEBD0}"/>
              </a:ext>
            </a:extLst>
          </p:cNvPr>
          <p:cNvSpPr/>
          <p:nvPr/>
        </p:nvSpPr>
        <p:spPr>
          <a:xfrm>
            <a:off x="149086" y="6427303"/>
            <a:ext cx="353391" cy="353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7A367F4-DEEB-BEEE-7F88-1F893F3E4648}"/>
              </a:ext>
            </a:extLst>
          </p:cNvPr>
          <p:cNvGrpSpPr/>
          <p:nvPr/>
        </p:nvGrpSpPr>
        <p:grpSpPr>
          <a:xfrm>
            <a:off x="421708" y="1588096"/>
            <a:ext cx="2763254" cy="4465580"/>
            <a:chOff x="2816" y="0"/>
            <a:chExt cx="2763254" cy="4465580"/>
          </a:xfrm>
        </p:grpSpPr>
        <p:sp>
          <p:nvSpPr>
            <p:cNvPr id="50" name="Flowchart: Manual Operation 49">
              <a:extLst>
                <a:ext uri="{FF2B5EF4-FFF2-40B4-BE49-F238E27FC236}">
                  <a16:creationId xmlns:a16="http://schemas.microsoft.com/office/drawing/2014/main" id="{E78A02C1-D976-0C4F-2F6B-9268A59B2706}"/>
                </a:ext>
              </a:extLst>
            </p:cNvPr>
            <p:cNvSpPr/>
            <p:nvPr/>
          </p:nvSpPr>
          <p:spPr>
            <a:xfrm rot="16200000">
              <a:off x="-848347" y="851163"/>
              <a:ext cx="4465580" cy="2763253"/>
            </a:xfrm>
            <a:prstGeom prst="flowChartManualOperati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" name="Flowchart: Manual Operation 4">
              <a:extLst>
                <a:ext uri="{FF2B5EF4-FFF2-40B4-BE49-F238E27FC236}">
                  <a16:creationId xmlns:a16="http://schemas.microsoft.com/office/drawing/2014/main" id="{6FD7EC0C-0728-B975-6928-940C48CE7F08}"/>
                </a:ext>
              </a:extLst>
            </p:cNvPr>
            <p:cNvSpPr txBox="1"/>
            <p:nvPr/>
          </p:nvSpPr>
          <p:spPr>
            <a:xfrm rot="21600000">
              <a:off x="2817" y="893115"/>
              <a:ext cx="2763253" cy="267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0" rIns="12700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2000" b="0" kern="1200">
                  <a:solidFill>
                    <a:schemeClr val="bg1"/>
                  </a:solidFill>
                </a:rPr>
                <a:t>In March 2024, we launched a </a:t>
              </a:r>
              <a:r>
                <a:rPr lang="en-US" sz="2000" b="1" kern="1200">
                  <a:solidFill>
                    <a:schemeClr val="bg1"/>
                  </a:solidFill>
                </a:rPr>
                <a:t>public call for evidence</a:t>
              </a:r>
              <a:r>
                <a:rPr lang="en-US" sz="2000" b="0" kern="1200">
                  <a:solidFill>
                    <a:schemeClr val="bg1"/>
                  </a:solidFill>
                </a:rPr>
                <a:t>, inviting residents to share their views on the three strands, receiving 63 responses.</a:t>
              </a:r>
              <a:endParaRPr lang="en-GB" sz="2000" b="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DE8D8A5-6B71-ACFA-8E6B-518504752450}"/>
              </a:ext>
            </a:extLst>
          </p:cNvPr>
          <p:cNvGrpSpPr/>
          <p:nvPr/>
        </p:nvGrpSpPr>
        <p:grpSpPr>
          <a:xfrm>
            <a:off x="3392204" y="1588096"/>
            <a:ext cx="2763254" cy="4465580"/>
            <a:chOff x="2973312" y="0"/>
            <a:chExt cx="2763254" cy="4465580"/>
          </a:xfrm>
        </p:grpSpPr>
        <p:sp>
          <p:nvSpPr>
            <p:cNvPr id="48" name="Flowchart: Manual Operation 47">
              <a:extLst>
                <a:ext uri="{FF2B5EF4-FFF2-40B4-BE49-F238E27FC236}">
                  <a16:creationId xmlns:a16="http://schemas.microsoft.com/office/drawing/2014/main" id="{055D64EE-3EE4-3BBF-EF15-344B767293E9}"/>
                </a:ext>
              </a:extLst>
            </p:cNvPr>
            <p:cNvSpPr/>
            <p:nvPr/>
          </p:nvSpPr>
          <p:spPr>
            <a:xfrm rot="16200000">
              <a:off x="2122149" y="851163"/>
              <a:ext cx="4465580" cy="2763253"/>
            </a:xfrm>
            <a:prstGeom prst="flowChartManualOperati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" name="Flowchart: Manual Operation 6">
              <a:extLst>
                <a:ext uri="{FF2B5EF4-FFF2-40B4-BE49-F238E27FC236}">
                  <a16:creationId xmlns:a16="http://schemas.microsoft.com/office/drawing/2014/main" id="{7EEBF3C6-DD36-48A9-34C6-E9A3BBBCC3D7}"/>
                </a:ext>
              </a:extLst>
            </p:cNvPr>
            <p:cNvSpPr txBox="1"/>
            <p:nvPr/>
          </p:nvSpPr>
          <p:spPr>
            <a:xfrm rot="21600000">
              <a:off x="2973313" y="893115"/>
              <a:ext cx="2763253" cy="267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0" rIns="12700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2000" b="0" kern="1200">
                  <a:solidFill>
                    <a:schemeClr val="bg1"/>
                  </a:solidFill>
                </a:rPr>
                <a:t>We held </a:t>
              </a:r>
              <a:r>
                <a:rPr lang="en-US" sz="2000" b="1" kern="1200">
                  <a:solidFill>
                    <a:schemeClr val="bg1"/>
                  </a:solidFill>
                </a:rPr>
                <a:t>10+ workshops</a:t>
              </a:r>
              <a:r>
                <a:rPr lang="en-US" sz="2000" b="0" kern="1200">
                  <a:solidFill>
                    <a:schemeClr val="bg1"/>
                  </a:solidFill>
                </a:rPr>
                <a:t>, hearing presentations from a range of expert witnesses on best practice and how we can apply this to Greenwich.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endParaRPr lang="en-GB" sz="200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D682069-1FB8-A5F4-3273-8E464E137586}"/>
              </a:ext>
            </a:extLst>
          </p:cNvPr>
          <p:cNvGrpSpPr/>
          <p:nvPr/>
        </p:nvGrpSpPr>
        <p:grpSpPr>
          <a:xfrm>
            <a:off x="6362701" y="1588096"/>
            <a:ext cx="2763254" cy="4465580"/>
            <a:chOff x="5943809" y="0"/>
            <a:chExt cx="2763254" cy="4465580"/>
          </a:xfrm>
        </p:grpSpPr>
        <p:sp>
          <p:nvSpPr>
            <p:cNvPr id="46" name="Flowchart: Manual Operation 45">
              <a:extLst>
                <a:ext uri="{FF2B5EF4-FFF2-40B4-BE49-F238E27FC236}">
                  <a16:creationId xmlns:a16="http://schemas.microsoft.com/office/drawing/2014/main" id="{98354CB5-A2B6-FC96-B2DE-1F58F5E06630}"/>
                </a:ext>
              </a:extLst>
            </p:cNvPr>
            <p:cNvSpPr/>
            <p:nvPr/>
          </p:nvSpPr>
          <p:spPr>
            <a:xfrm rot="16200000">
              <a:off x="5092646" y="851163"/>
              <a:ext cx="4465580" cy="2763253"/>
            </a:xfrm>
            <a:prstGeom prst="flowChartManualOperati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" name="Flowchart: Manual Operation 8">
              <a:extLst>
                <a:ext uri="{FF2B5EF4-FFF2-40B4-BE49-F238E27FC236}">
                  <a16:creationId xmlns:a16="http://schemas.microsoft.com/office/drawing/2014/main" id="{20C56E34-1FC7-5D5F-DBD7-6701E7FBBE9C}"/>
                </a:ext>
              </a:extLst>
            </p:cNvPr>
            <p:cNvSpPr txBox="1"/>
            <p:nvPr/>
          </p:nvSpPr>
          <p:spPr>
            <a:xfrm rot="21600000">
              <a:off x="5943810" y="893115"/>
              <a:ext cx="2763253" cy="267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0" rIns="12700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kern="1200">
                  <a:solidFill>
                    <a:schemeClr val="bg1"/>
                  </a:solidFill>
                </a:rPr>
                <a:t>We held a series of </a:t>
              </a:r>
              <a:r>
                <a:rPr lang="en-US" sz="2000" b="1" kern="1200">
                  <a:solidFill>
                    <a:schemeClr val="bg1"/>
                  </a:solidFill>
                </a:rPr>
                <a:t>1:1 deep dives </a:t>
              </a:r>
              <a:r>
                <a:rPr lang="en-US" sz="2000" b="0" kern="1200">
                  <a:solidFill>
                    <a:schemeClr val="bg1"/>
                  </a:solidFill>
                </a:rPr>
                <a:t>with relevant local, regional and national organisations to delve further into some of the ideas raised.</a:t>
              </a:r>
              <a:endParaRPr lang="en-GB" sz="2000" b="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C166AFC-8203-59E4-23F0-64B8EDAFD060}"/>
              </a:ext>
            </a:extLst>
          </p:cNvPr>
          <p:cNvGrpSpPr/>
          <p:nvPr/>
        </p:nvGrpSpPr>
        <p:grpSpPr>
          <a:xfrm>
            <a:off x="9333198" y="1588096"/>
            <a:ext cx="2763254" cy="4465580"/>
            <a:chOff x="8914306" y="0"/>
            <a:chExt cx="2763254" cy="4465580"/>
          </a:xfrm>
        </p:grpSpPr>
        <p:sp>
          <p:nvSpPr>
            <p:cNvPr id="44" name="Flowchart: Manual Operation 43">
              <a:extLst>
                <a:ext uri="{FF2B5EF4-FFF2-40B4-BE49-F238E27FC236}">
                  <a16:creationId xmlns:a16="http://schemas.microsoft.com/office/drawing/2014/main" id="{6CAAD015-CBED-BBE1-169A-02EA132F7A34}"/>
                </a:ext>
              </a:extLst>
            </p:cNvPr>
            <p:cNvSpPr/>
            <p:nvPr/>
          </p:nvSpPr>
          <p:spPr>
            <a:xfrm rot="16200000">
              <a:off x="8063143" y="851163"/>
              <a:ext cx="4465580" cy="2763253"/>
            </a:xfrm>
            <a:prstGeom prst="flowChartManualOperati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" name="Flowchart: Manual Operation 10">
              <a:extLst>
                <a:ext uri="{FF2B5EF4-FFF2-40B4-BE49-F238E27FC236}">
                  <a16:creationId xmlns:a16="http://schemas.microsoft.com/office/drawing/2014/main" id="{990285F4-285D-74C1-AE33-B3659322F70F}"/>
                </a:ext>
              </a:extLst>
            </p:cNvPr>
            <p:cNvSpPr txBox="1"/>
            <p:nvPr/>
          </p:nvSpPr>
          <p:spPr>
            <a:xfrm rot="21600000">
              <a:off x="8914307" y="893115"/>
              <a:ext cx="2763253" cy="267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0" rIns="12700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solidFill>
                    <a:schemeClr val="bg1"/>
                  </a:solidFill>
                </a:rPr>
                <a:t>We reviewed the findings and developed </a:t>
              </a:r>
              <a:r>
                <a:rPr lang="en-US" sz="2000" b="1" kern="1200">
                  <a:solidFill>
                    <a:schemeClr val="bg1"/>
                  </a:solidFill>
                </a:rPr>
                <a:t>12 actionable recommendations.</a:t>
              </a:r>
              <a:endParaRPr lang="en-GB" sz="2000" b="1" kern="1200">
                <a:solidFill>
                  <a:schemeClr val="bg1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9B3544C-424D-E376-6E16-C140F4194181}"/>
              </a:ext>
            </a:extLst>
          </p:cNvPr>
          <p:cNvSpPr txBox="1"/>
          <p:nvPr/>
        </p:nvSpPr>
        <p:spPr>
          <a:xfrm>
            <a:off x="502477" y="326571"/>
            <a:ext cx="6714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/>
              <a:t>Our Journey</a:t>
            </a:r>
          </a:p>
        </p:txBody>
      </p:sp>
    </p:spTree>
    <p:extLst>
      <p:ext uri="{BB962C8B-B14F-4D97-AF65-F5344CB8AC3E}">
        <p14:creationId xmlns:p14="http://schemas.microsoft.com/office/powerpoint/2010/main" val="3183399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6BABD-1DA8-4A34-FD63-D22457925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996603B1-4E1E-D110-94AB-5E118F01B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8" y="6375528"/>
            <a:ext cx="840624" cy="406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8C2175-5569-F74E-03D5-E9BE222922A5}"/>
              </a:ext>
            </a:extLst>
          </p:cNvPr>
          <p:cNvSpPr/>
          <p:nvPr/>
        </p:nvSpPr>
        <p:spPr>
          <a:xfrm>
            <a:off x="149086" y="6427303"/>
            <a:ext cx="353391" cy="353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46938E-5F3A-49B8-CAEA-D940661CD922}"/>
              </a:ext>
            </a:extLst>
          </p:cNvPr>
          <p:cNvSpPr txBox="1"/>
          <p:nvPr/>
        </p:nvSpPr>
        <p:spPr>
          <a:xfrm>
            <a:off x="502476" y="357505"/>
            <a:ext cx="1132084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/>
              <a:t>Supporting new and existing co-operative businesses </a:t>
            </a:r>
            <a:r>
              <a:rPr lang="en-GB" sz="3600"/>
              <a:t>​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7B733-7D69-3ECB-5E54-1F2AF491790F}"/>
              </a:ext>
            </a:extLst>
          </p:cNvPr>
          <p:cNvSpPr txBox="1"/>
          <p:nvPr/>
        </p:nvSpPr>
        <p:spPr>
          <a:xfrm>
            <a:off x="502477" y="1864824"/>
            <a:ext cx="10970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tx2">
                    <a:lumMod val="50000"/>
                  </a:schemeClr>
                </a:solidFill>
              </a:rPr>
              <a:t>1.</a:t>
            </a:r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b="1">
                <a:solidFill>
                  <a:schemeClr val="tx2">
                    <a:lumMod val="50000"/>
                  </a:schemeClr>
                </a:solidFill>
              </a:rPr>
              <a:t>Explore opportunities </a:t>
            </a:r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to collaborate with local universities </a:t>
            </a:r>
            <a:r>
              <a:rPr lang="en-GB" b="1">
                <a:solidFill>
                  <a:schemeClr val="tx2">
                    <a:lumMod val="50000"/>
                  </a:schemeClr>
                </a:solidFill>
              </a:rPr>
              <a:t>and other anchor organisations to raise awareness and </a:t>
            </a:r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support the growth of democratic and co-operative business</a:t>
            </a:r>
            <a:r>
              <a:rPr lang="en-GB" b="1">
                <a:solidFill>
                  <a:schemeClr val="tx2">
                    <a:lumMod val="50000"/>
                  </a:schemeClr>
                </a:solidFill>
              </a:rPr>
              <a:t> models</a:t>
            </a:r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 across the borough.</a:t>
            </a:r>
            <a:r>
              <a:rPr lang="en-GB" b="1">
                <a:solidFill>
                  <a:schemeClr val="tx2">
                    <a:lumMod val="50000"/>
                  </a:schemeClr>
                </a:solidFill>
              </a:rPr>
              <a:t>​</a:t>
            </a:r>
            <a:endParaRPr lang="en-GB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F794D4-1BDB-4DFE-2DF0-FF345A676390}"/>
              </a:ext>
            </a:extLst>
          </p:cNvPr>
          <p:cNvSpPr txBox="1"/>
          <p:nvPr/>
        </p:nvSpPr>
        <p:spPr>
          <a:xfrm>
            <a:off x="502477" y="3028418"/>
            <a:ext cx="112075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2. Ensure local businesses utilise existing</a:t>
            </a:r>
            <a:r>
              <a:rPr lang="en-GB" b="1">
                <a:solidFill>
                  <a:schemeClr val="tx2">
                    <a:lumMod val="50000"/>
                  </a:schemeClr>
                </a:solidFill>
              </a:rPr>
              <a:t> co-operative business support programmes and consider the local offer to grow the pipeline of co-operatives and democratically owned businesses.</a:t>
            </a:r>
            <a:r>
              <a:rPr lang="en-GB">
                <a:solidFill>
                  <a:schemeClr val="tx2">
                    <a:lumMod val="50000"/>
                  </a:schemeClr>
                </a:solidFill>
              </a:rPr>
              <a:t>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5ABFCE-3675-2DF7-42C1-2B2DCEB4C3EA}"/>
              </a:ext>
            </a:extLst>
          </p:cNvPr>
          <p:cNvSpPr txBox="1"/>
          <p:nvPr/>
        </p:nvSpPr>
        <p:spPr>
          <a:xfrm>
            <a:off x="502478" y="3944879"/>
            <a:ext cx="1132084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tx2">
                    <a:lumMod val="50000"/>
                  </a:schemeClr>
                </a:solidFill>
              </a:rPr>
              <a:t>3. Invest in training and capacity-building for officers to embed a co-operative mindset within the council, ensuring it informs decision-making. This includes equipping key officers with specialised knowledge of the co-operative business model.​</a:t>
            </a:r>
            <a:endParaRPr lang="en-GB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EE677-1DB8-109C-908E-1318C08649B2}"/>
              </a:ext>
            </a:extLst>
          </p:cNvPr>
          <p:cNvSpPr txBox="1"/>
          <p:nvPr/>
        </p:nvSpPr>
        <p:spPr>
          <a:xfrm>
            <a:off x="502477" y="5046689"/>
            <a:ext cx="11207578" cy="92333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tx2">
                    <a:lumMod val="50000"/>
                  </a:schemeClr>
                </a:solidFill>
              </a:rPr>
              <a:t>4. Explore opportunities to establish a London co-operative network, for cross-council collaboration and building a knowledge exchange forum, with a focus on increasing procurement opportunities with community businesses and co-operatives.​</a:t>
            </a:r>
            <a:endParaRPr lang="en-GB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34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E22E1-7BF3-3C23-F1DB-F803B7A56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4926DA6F-62CD-C9B3-A4C7-CAD1D9DFE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8" y="6375528"/>
            <a:ext cx="840624" cy="406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F7E7F8-5F45-0E97-F43F-DD674A8D864B}"/>
              </a:ext>
            </a:extLst>
          </p:cNvPr>
          <p:cNvSpPr/>
          <p:nvPr/>
        </p:nvSpPr>
        <p:spPr>
          <a:xfrm>
            <a:off x="149086" y="6427303"/>
            <a:ext cx="353391" cy="353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6C6800C3-659C-9915-C8AB-560BD8970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77" y="579129"/>
            <a:ext cx="2737597" cy="653843"/>
          </a:xfrm>
        </p:spPr>
        <p:txBody>
          <a:bodyPr>
            <a:normAutofit/>
          </a:bodyPr>
          <a:lstStyle/>
          <a:p>
            <a:r>
              <a:rPr lang="en-US" sz="3600"/>
              <a:t>Social Care</a:t>
            </a:r>
            <a:endParaRPr lang="en-GB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0192B0-6C00-159E-9FE6-03C7827383A8}"/>
              </a:ext>
            </a:extLst>
          </p:cNvPr>
          <p:cNvSpPr txBox="1"/>
          <p:nvPr/>
        </p:nvSpPr>
        <p:spPr>
          <a:xfrm>
            <a:off x="325781" y="1623913"/>
            <a:ext cx="1146501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1. Create a Co-operative Care Compact to embed co-operative principles across the borough. </a:t>
            </a:r>
            <a:r>
              <a:rPr lang="en-GB" b="1">
                <a:solidFill>
                  <a:schemeClr val="tx2">
                    <a:lumMod val="50000"/>
                  </a:schemeClr>
                </a:solidFill>
              </a:rPr>
              <a:t>To facilitate this, the Council should leverage its existing networks across South-East London, as well with regional and national organisations such as Social Enterprise UK, and the Department of Health and Social Care (DHSC).</a:t>
            </a:r>
            <a:endParaRPr lang="en-US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681C6-9A1A-2009-005F-D554B3FEC676}"/>
              </a:ext>
            </a:extLst>
          </p:cNvPr>
          <p:cNvSpPr txBox="1"/>
          <p:nvPr/>
        </p:nvSpPr>
        <p:spPr>
          <a:xfrm>
            <a:off x="349227" y="3109238"/>
            <a:ext cx="1113549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2. </a:t>
            </a:r>
            <a:r>
              <a:rPr lang="en-GB" b="1">
                <a:solidFill>
                  <a:schemeClr val="tx2">
                    <a:lumMod val="50000"/>
                  </a:schemeClr>
                </a:solidFill>
              </a:rPr>
              <a:t>Undertake a review of future commissioning to identify opportunities for adopting the co-operative model and elevate the status of co-operatives and democratically owned business models within the commissioning and procurement processes within health and adult social care.</a:t>
            </a:r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 </a:t>
            </a:r>
          </a:p>
          <a:p>
            <a:endParaRPr lang="en-GB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B8805-C8E8-DC78-AD95-668E76E51749}"/>
              </a:ext>
            </a:extLst>
          </p:cNvPr>
          <p:cNvSpPr txBox="1"/>
          <p:nvPr/>
        </p:nvSpPr>
        <p:spPr>
          <a:xfrm>
            <a:off x="351271" y="4523012"/>
            <a:ext cx="1112604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3. </a:t>
            </a:r>
            <a:r>
              <a:rPr lang="en-GB" b="1">
                <a:solidFill>
                  <a:schemeClr val="tx2">
                    <a:lumMod val="50000"/>
                  </a:schemeClr>
                </a:solidFill>
              </a:rPr>
              <a:t>​Encourage the growth of micro-businesses in health and adult social care through </a:t>
            </a:r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development initiatives to support the set-up and development of existing small local enterprises.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D5271-99A2-B394-1CC8-DF10C9376B12}"/>
              </a:ext>
            </a:extLst>
          </p:cNvPr>
          <p:cNvSpPr txBox="1"/>
          <p:nvPr/>
        </p:nvSpPr>
        <p:spPr>
          <a:xfrm>
            <a:off x="351270" y="5667030"/>
            <a:ext cx="109604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4. Establish a Greenwich health and social care workforce board, and a local care workers network.</a:t>
            </a:r>
            <a:r>
              <a:rPr lang="en-GB">
                <a:solidFill>
                  <a:schemeClr val="tx2">
                    <a:lumMod val="50000"/>
                  </a:schemeClr>
                </a:solidFill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451836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4AD44-FAF0-77B0-0872-B49819845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1D184A95-84B4-0740-ADA3-E3CBC45CC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28" y="6375528"/>
            <a:ext cx="840624" cy="406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9461C4-7389-120A-4419-BB951301C86B}"/>
              </a:ext>
            </a:extLst>
          </p:cNvPr>
          <p:cNvSpPr/>
          <p:nvPr/>
        </p:nvSpPr>
        <p:spPr>
          <a:xfrm>
            <a:off x="149086" y="6427303"/>
            <a:ext cx="353391" cy="353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2DC790-15A4-F6BE-C233-2EC22A87FA72}"/>
              </a:ext>
            </a:extLst>
          </p:cNvPr>
          <p:cNvSpPr txBox="1"/>
          <p:nvPr/>
        </p:nvSpPr>
        <p:spPr>
          <a:xfrm>
            <a:off x="281263" y="526421"/>
            <a:ext cx="44422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/>
              <a:t>Community Energy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088F7-E802-B64A-6056-4A4A6007F9ED}"/>
              </a:ext>
            </a:extLst>
          </p:cNvPr>
          <p:cNvSpPr txBox="1"/>
          <p:nvPr/>
        </p:nvSpPr>
        <p:spPr>
          <a:xfrm>
            <a:off x="291561" y="1642270"/>
            <a:ext cx="1126936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tx2">
                    <a:lumMod val="50000"/>
                  </a:schemeClr>
                </a:solidFill>
              </a:rPr>
              <a:t>1. Launch a Community Energy Fund (CEF) to enable communities within the borough to apply for funding to support and/or deliver community energy projects that deliver carbon reductions.  There will be an initial one-year pilot programme, with the potential for an additional three years of funding. </a:t>
            </a:r>
            <a:endParaRPr lang="en-US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1DC563-7CDC-C167-5754-19BB4EBB69B7}"/>
              </a:ext>
            </a:extLst>
          </p:cNvPr>
          <p:cNvSpPr txBox="1"/>
          <p:nvPr/>
        </p:nvSpPr>
        <p:spPr>
          <a:xfrm>
            <a:off x="281263" y="3276502"/>
            <a:ext cx="1103252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>
                    <a:lumMod val="50000"/>
                  </a:schemeClr>
                </a:solidFill>
              </a:rPr>
              <a:t>2. </a:t>
            </a:r>
            <a:r>
              <a:rPr lang="en-GB" b="1">
                <a:solidFill>
                  <a:schemeClr val="tx2">
                    <a:lumMod val="50000"/>
                  </a:schemeClr>
                </a:solidFill>
              </a:rPr>
              <a:t>Ensure the council and the community energy sector is ready to deliver the vision and objectives set out in the Great British Energy founding statement: this sets out the vision for a Local Power Plan to provide funding opportunities to help implement community energy schemes. </a:t>
            </a:r>
          </a:p>
          <a:p>
            <a:endParaRPr lang="en-GB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BB141-10EE-9572-64F1-C2772E610CB8}"/>
              </a:ext>
            </a:extLst>
          </p:cNvPr>
          <p:cNvSpPr txBox="1"/>
          <p:nvPr/>
        </p:nvSpPr>
        <p:spPr>
          <a:xfrm>
            <a:off x="291562" y="4834433"/>
            <a:ext cx="1102222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tx2">
                    <a:lumMod val="50000"/>
                  </a:schemeClr>
                </a:solidFill>
              </a:rPr>
              <a:t>3. Create a Community Energy Partnership Board to collaborate and bring people together across the borough who are working towards a common community energy goal including a taskforce of stakeholders from across the community, private sector and council to produce a Greenwich Local Power Plan. </a:t>
            </a:r>
            <a:endParaRPr lang="en-US" b="1">
              <a:solidFill>
                <a:schemeClr val="tx2">
                  <a:lumMod val="50000"/>
                </a:schemeClr>
              </a:solidFill>
            </a:endParaRPr>
          </a:p>
          <a:p>
            <a:endParaRPr lang="en-GB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6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BG Theme">
      <a:dk1>
        <a:srgbClr val="AA172C"/>
      </a:dk1>
      <a:lt1>
        <a:srgbClr val="FFFFFF"/>
      </a:lt1>
      <a:dk2>
        <a:srgbClr val="313E47"/>
      </a:dk2>
      <a:lt2>
        <a:srgbClr val="E4E8EE"/>
      </a:lt2>
      <a:accent1>
        <a:srgbClr val="AA172C"/>
      </a:accent1>
      <a:accent2>
        <a:srgbClr val="E90029"/>
      </a:accent2>
      <a:accent3>
        <a:srgbClr val="7B858C"/>
      </a:accent3>
      <a:accent4>
        <a:srgbClr val="C1C5C8"/>
      </a:accent4>
      <a:accent5>
        <a:srgbClr val="EBA900"/>
      </a:accent5>
      <a:accent6>
        <a:srgbClr val="70AD47"/>
      </a:accent6>
      <a:hlink>
        <a:srgbClr val="00A0DF"/>
      </a:hlink>
      <a:folHlink>
        <a:srgbClr val="7D57C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yal Greenwich Presentation Master" id="{BE349660-7B19-7146-8040-13BFBAC2AB02}" vid="{CB4A0E1F-FD88-CC40-B3C9-B80BD88ADB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EFEF57A7F92643AFDB74524B719447" ma:contentTypeVersion="17" ma:contentTypeDescription="Create a new document." ma:contentTypeScope="" ma:versionID="2a64b11d7881aa38cb6b259e8b1090d3">
  <xsd:schema xmlns:xsd="http://www.w3.org/2001/XMLSchema" xmlns:xs="http://www.w3.org/2001/XMLSchema" xmlns:p="http://schemas.microsoft.com/office/2006/metadata/properties" xmlns:ns3="b601eac6-f62c-46bb-b103-7908610f7cdf" xmlns:ns4="4ac833e6-0861-47e1-b781-0fa86db04476" targetNamespace="http://schemas.microsoft.com/office/2006/metadata/properties" ma:root="true" ma:fieldsID="6c8244418309431200fbe45fa4d3e663" ns3:_="" ns4:_="">
    <xsd:import namespace="b601eac6-f62c-46bb-b103-7908610f7cdf"/>
    <xsd:import namespace="4ac833e6-0861-47e1-b781-0fa86db044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01eac6-f62c-46bb-b103-7908610f7c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c833e6-0861-47e1-b781-0fa86db044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601eac6-f62c-46bb-b103-7908610f7cdf" xsi:nil="true"/>
  </documentManagement>
</p:properties>
</file>

<file path=customXml/itemProps1.xml><?xml version="1.0" encoding="utf-8"?>
<ds:datastoreItem xmlns:ds="http://schemas.openxmlformats.org/officeDocument/2006/customXml" ds:itemID="{ECFD488F-9DA1-43D1-AE4F-D5AF19E5F732}">
  <ds:schemaRefs>
    <ds:schemaRef ds:uri="4ac833e6-0861-47e1-b781-0fa86db04476"/>
    <ds:schemaRef ds:uri="b601eac6-f62c-46bb-b103-7908610f7c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9AAF6F8-8912-4AD3-8CE5-488282BB40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A8E4B6-4817-4BFB-A7D2-6E00352A1656}">
  <ds:schemaRefs>
    <ds:schemaRef ds:uri="4ac833e6-0861-47e1-b781-0fa86db04476"/>
    <ds:schemaRef ds:uri="b601eac6-f62c-46bb-b103-7908610f7c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Royal-Greenwich-Presentation-Master</Template>
  <TotalTime>0</TotalTime>
  <Words>913</Words>
  <Application>Microsoft Office PowerPoint</Application>
  <PresentationFormat>Widescreen</PresentationFormat>
  <Paragraphs>81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Arial</vt:lpstr>
      <vt:lpstr>Calibri</vt:lpstr>
      <vt:lpstr>Courier New</vt:lpstr>
      <vt:lpstr>Gill Sans MT</vt:lpstr>
      <vt:lpstr>Office Theme</vt:lpstr>
      <vt:lpstr>Plenary 1: Launch of findings of the Greenwich Co-operative Commission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Care</vt:lpstr>
      <vt:lpstr>PowerPoint Presentation</vt:lpstr>
      <vt:lpstr>PowerPoint Presentation</vt:lpstr>
      <vt:lpstr>PowerPoint Presentation</vt:lpstr>
      <vt:lpstr>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Madeleine Burch</dc:creator>
  <cp:lastModifiedBy>Janine Whittaker</cp:lastModifiedBy>
  <cp:revision>4</cp:revision>
  <dcterms:created xsi:type="dcterms:W3CDTF">2025-01-29T11:04:39Z</dcterms:created>
  <dcterms:modified xsi:type="dcterms:W3CDTF">2025-02-11T17:06:42Z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0x010100C9EFEF57A7F92643AFDB74524B719447</vt:lpwstr>
  </property>
  <property fmtid="{D5CDD505-2E9C-101B-9397-08002B2CF9AE}" pid="3" name="MediaServiceImageTags">
    <vt:lpwstr/>
  </property>
</Properties>
</file>