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7FFE6312_FC8411F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82" r:id="rId6"/>
    <p:sldMasterId id="2147483686" r:id="rId7"/>
  </p:sldMasterIdLst>
  <p:notesMasterIdLst>
    <p:notesMasterId r:id="rId29"/>
  </p:notesMasterIdLst>
  <p:sldIdLst>
    <p:sldId id="263" r:id="rId8"/>
    <p:sldId id="2147377940" r:id="rId9"/>
    <p:sldId id="2147377953" r:id="rId10"/>
    <p:sldId id="2147377920" r:id="rId11"/>
    <p:sldId id="838840050" r:id="rId12"/>
    <p:sldId id="838839865" r:id="rId13"/>
    <p:sldId id="838839889" r:id="rId14"/>
    <p:sldId id="2147377935" r:id="rId15"/>
    <p:sldId id="2147377936" r:id="rId16"/>
    <p:sldId id="2147377950" r:id="rId17"/>
    <p:sldId id="2147377949" r:id="rId18"/>
    <p:sldId id="2147377951" r:id="rId19"/>
    <p:sldId id="2147377954" r:id="rId20"/>
    <p:sldId id="2147377952" r:id="rId21"/>
    <p:sldId id="2147377955" r:id="rId22"/>
    <p:sldId id="2147377947" r:id="rId23"/>
    <p:sldId id="2147377948" r:id="rId24"/>
    <p:sldId id="2147377944" r:id="rId25"/>
    <p:sldId id="2147377956" r:id="rId26"/>
    <p:sldId id="2147377938" r:id="rId27"/>
    <p:sldId id="21473779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0E428C-1ED5-2ADF-A6E5-10270FB8C6AE}" name="Roisin Neal" initials="RN" userId="S::Roisin.Neal@royalgreenwich.gov.uk::dbb49b70-7be8-4330-8921-0c745b1619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72C"/>
    <a:srgbClr val="436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23D70-D534-4A8E-A0FD-0FBBF8168DB0}" v="323" dt="2025-02-12T11:37:25.495"/>
    <p1510:client id="{D7EB14BD-E478-4398-8358-0CAC67BF864D}" v="777" dt="2025-02-12T11:23:49.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1.xml"/></Relationships>
</file>

<file path=ppt/comments/modernComment_7FFE6312_FC8411F1.xml><?xml version="1.0" encoding="utf-8"?>
<p188:cmLst xmlns:a="http://schemas.openxmlformats.org/drawingml/2006/main" xmlns:r="http://schemas.openxmlformats.org/officeDocument/2006/relationships" xmlns:p188="http://schemas.microsoft.com/office/powerpoint/2018/8/main">
  <p188:cm id="{5F3EB259-6F4D-4A99-9278-0C8533BD6307}" authorId="{EA0E428C-1ED5-2ADF-A6E5-10270FB8C6AE}" created="2025-02-12T11:23:49.075">
    <ac:deMkLst xmlns:ac="http://schemas.microsoft.com/office/drawing/2013/main/command">
      <pc:docMk xmlns:pc="http://schemas.microsoft.com/office/powerpoint/2013/main/command"/>
      <pc:sldMk xmlns:pc="http://schemas.microsoft.com/office/powerpoint/2013/main/command" cId="4236513777" sldId="2147377938"/>
      <ac:spMk id="3" creationId="{7243C417-83C1-D7FD-591B-BC9AFC6608FF}"/>
    </ac:deMkLst>
    <p188:txBody>
      <a:bodyPr/>
      <a:lstStyle/>
      <a:p>
        <a:r>
          <a:rPr lang="en-GB"/>
          <a:t>Previously: What are your reflections on how we might take what you have heard from Emma and ensure we build this into delivering on these?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A7505-18D6-4CA5-AB49-49575C0113C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150B9557-91E3-4140-BE3C-2A0599E0D054}">
      <dgm:prSet phldrT="[Text]"/>
      <dgm:spPr/>
      <dgm:t>
        <a:bodyPr/>
        <a:lstStyle/>
        <a:p>
          <a:r>
            <a:rPr lang="en-GB"/>
            <a:t>Team Owner</a:t>
          </a:r>
        </a:p>
      </dgm:t>
    </dgm:pt>
    <dgm:pt modelId="{FB64F332-390F-47D3-944D-A14DF8BAC7C9}" type="parTrans" cxnId="{5E1F6A9F-6FFB-46BF-B101-77FFBEF4C9BA}">
      <dgm:prSet/>
      <dgm:spPr/>
      <dgm:t>
        <a:bodyPr/>
        <a:lstStyle/>
        <a:p>
          <a:endParaRPr lang="en-GB"/>
        </a:p>
      </dgm:t>
    </dgm:pt>
    <dgm:pt modelId="{EA9EE95D-F6CF-4463-9A41-CCC51BEFE523}" type="sibTrans" cxnId="{5E1F6A9F-6FFB-46BF-B101-77FFBEF4C9BA}">
      <dgm:prSet/>
      <dgm:spPr/>
      <dgm:t>
        <a:bodyPr/>
        <a:lstStyle/>
        <a:p>
          <a:endParaRPr lang="en-GB"/>
        </a:p>
      </dgm:t>
    </dgm:pt>
    <dgm:pt modelId="{A42B275E-DAC4-42CF-8020-EB047E193A87}" type="asst">
      <dgm:prSet phldrT="[Text]"/>
      <dgm:spPr/>
      <dgm:t>
        <a:bodyPr/>
        <a:lstStyle/>
        <a:p>
          <a:r>
            <a:rPr lang="en-GB"/>
            <a:t>Advocate (Meeting Maker)</a:t>
          </a:r>
        </a:p>
      </dgm:t>
    </dgm:pt>
    <dgm:pt modelId="{0D4FEBC1-7D50-4404-883D-3169795D0567}" type="parTrans" cxnId="{412BA8E7-A8ED-4972-A4A8-1544B84F180E}">
      <dgm:prSet/>
      <dgm:spPr/>
      <dgm:t>
        <a:bodyPr/>
        <a:lstStyle/>
        <a:p>
          <a:endParaRPr lang="en-GB"/>
        </a:p>
      </dgm:t>
    </dgm:pt>
    <dgm:pt modelId="{1D429938-BFA8-469A-AD2E-60FAB7B27F6A}" type="sibTrans" cxnId="{412BA8E7-A8ED-4972-A4A8-1544B84F180E}">
      <dgm:prSet/>
      <dgm:spPr/>
      <dgm:t>
        <a:bodyPr/>
        <a:lstStyle/>
        <a:p>
          <a:endParaRPr lang="en-GB"/>
        </a:p>
      </dgm:t>
    </dgm:pt>
    <dgm:pt modelId="{AD0D3BFF-9ECA-4CBF-B0E5-92AA64939AC0}">
      <dgm:prSet phldrT="[Text]"/>
      <dgm:spPr/>
      <dgm:t>
        <a:bodyPr/>
        <a:lstStyle/>
        <a:p>
          <a:r>
            <a:rPr lang="en-GB"/>
            <a:t>Rota Holder (Employed Worker)</a:t>
          </a:r>
        </a:p>
      </dgm:t>
    </dgm:pt>
    <dgm:pt modelId="{263E26F1-54BB-4DA5-A731-49705BC083F6}" type="parTrans" cxnId="{C43006C6-A320-4E5E-9BB2-AA8103696EE4}">
      <dgm:prSet/>
      <dgm:spPr/>
      <dgm:t>
        <a:bodyPr/>
        <a:lstStyle/>
        <a:p>
          <a:endParaRPr lang="en-GB"/>
        </a:p>
      </dgm:t>
    </dgm:pt>
    <dgm:pt modelId="{EDDDBAA0-9C0B-48EA-AA86-919C567EB144}" type="sibTrans" cxnId="{C43006C6-A320-4E5E-9BB2-AA8103696EE4}">
      <dgm:prSet/>
      <dgm:spPr/>
      <dgm:t>
        <a:bodyPr/>
        <a:lstStyle/>
        <a:p>
          <a:endParaRPr lang="en-GB"/>
        </a:p>
      </dgm:t>
    </dgm:pt>
    <dgm:pt modelId="{9C28FE40-5F87-4F85-9BE8-19E58B630887}">
      <dgm:prSet phldrT="[Text]"/>
      <dgm:spPr/>
      <dgm:t>
        <a:bodyPr/>
        <a:lstStyle/>
        <a:p>
          <a:r>
            <a:rPr lang="en-GB"/>
            <a:t>Team Member (Agency / PA)</a:t>
          </a:r>
        </a:p>
      </dgm:t>
    </dgm:pt>
    <dgm:pt modelId="{45D16A82-F2EC-48C6-8A55-346C6DCF505D}" type="parTrans" cxnId="{23A91091-2F5C-4AB8-9521-90EF853D8C42}">
      <dgm:prSet/>
      <dgm:spPr/>
      <dgm:t>
        <a:bodyPr/>
        <a:lstStyle/>
        <a:p>
          <a:endParaRPr lang="en-GB"/>
        </a:p>
      </dgm:t>
    </dgm:pt>
    <dgm:pt modelId="{6835CB33-F23B-4EEC-9FA6-8E1CBCC1A09B}" type="sibTrans" cxnId="{23A91091-2F5C-4AB8-9521-90EF853D8C42}">
      <dgm:prSet/>
      <dgm:spPr/>
      <dgm:t>
        <a:bodyPr/>
        <a:lstStyle/>
        <a:p>
          <a:endParaRPr lang="en-GB"/>
        </a:p>
      </dgm:t>
    </dgm:pt>
    <dgm:pt modelId="{0145BECD-1552-445E-BDC1-BB98784C5575}">
      <dgm:prSet phldrT="[Text]"/>
      <dgm:spPr/>
      <dgm:t>
        <a:bodyPr/>
        <a:lstStyle/>
        <a:p>
          <a:r>
            <a:rPr lang="en-GB"/>
            <a:t>Profile Holder (Independent Worker)</a:t>
          </a:r>
        </a:p>
      </dgm:t>
    </dgm:pt>
    <dgm:pt modelId="{CB5CC4AC-DE8C-4774-9D64-A51593B2F783}" type="parTrans" cxnId="{369C89AD-A526-448B-B110-6914BE6C14A3}">
      <dgm:prSet/>
      <dgm:spPr/>
      <dgm:t>
        <a:bodyPr/>
        <a:lstStyle/>
        <a:p>
          <a:endParaRPr lang="en-GB"/>
        </a:p>
      </dgm:t>
    </dgm:pt>
    <dgm:pt modelId="{5C2011F5-A8D4-40E9-AF57-9EC87A41D81D}" type="sibTrans" cxnId="{369C89AD-A526-448B-B110-6914BE6C14A3}">
      <dgm:prSet/>
      <dgm:spPr/>
      <dgm:t>
        <a:bodyPr/>
        <a:lstStyle/>
        <a:p>
          <a:endParaRPr lang="en-GB"/>
        </a:p>
      </dgm:t>
    </dgm:pt>
    <dgm:pt modelId="{CF9A355C-B234-4AA9-ACCF-17E0F3E68D26}">
      <dgm:prSet phldrT="[Text]"/>
      <dgm:spPr/>
      <dgm:t>
        <a:bodyPr/>
        <a:lstStyle/>
        <a:p>
          <a:r>
            <a:rPr lang="en-GB"/>
            <a:t>Hat Holder (Independent Worker)</a:t>
          </a:r>
        </a:p>
      </dgm:t>
    </dgm:pt>
    <dgm:pt modelId="{FE33F444-09AE-476C-A9E4-40452097FDAC}" type="parTrans" cxnId="{2478934A-3DC7-4B35-A2C1-6380EA917D46}">
      <dgm:prSet/>
      <dgm:spPr/>
      <dgm:t>
        <a:bodyPr/>
        <a:lstStyle/>
        <a:p>
          <a:endParaRPr lang="en-GB"/>
        </a:p>
      </dgm:t>
    </dgm:pt>
    <dgm:pt modelId="{152AA21E-C95B-4AD7-AAB6-B17E808C7139}" type="sibTrans" cxnId="{2478934A-3DC7-4B35-A2C1-6380EA917D46}">
      <dgm:prSet/>
      <dgm:spPr/>
      <dgm:t>
        <a:bodyPr/>
        <a:lstStyle/>
        <a:p>
          <a:endParaRPr lang="en-GB"/>
        </a:p>
      </dgm:t>
    </dgm:pt>
    <dgm:pt modelId="{A798C533-DA0B-4BB5-9726-427F75BE5184}" type="pres">
      <dgm:prSet presAssocID="{1D5A7505-18D6-4CA5-AB49-49575C0113C7}" presName="hierChild1" presStyleCnt="0">
        <dgm:presLayoutVars>
          <dgm:orgChart val="1"/>
          <dgm:chPref val="1"/>
          <dgm:dir/>
          <dgm:animOne val="branch"/>
          <dgm:animLvl val="lvl"/>
          <dgm:resizeHandles/>
        </dgm:presLayoutVars>
      </dgm:prSet>
      <dgm:spPr/>
    </dgm:pt>
    <dgm:pt modelId="{BC0358E7-43B8-4EE5-BF16-D536A02EDA58}" type="pres">
      <dgm:prSet presAssocID="{150B9557-91E3-4140-BE3C-2A0599E0D054}" presName="hierRoot1" presStyleCnt="0">
        <dgm:presLayoutVars>
          <dgm:hierBranch val="init"/>
        </dgm:presLayoutVars>
      </dgm:prSet>
      <dgm:spPr/>
    </dgm:pt>
    <dgm:pt modelId="{F5C68C41-E11F-40C0-9872-85F7B15F771F}" type="pres">
      <dgm:prSet presAssocID="{150B9557-91E3-4140-BE3C-2A0599E0D054}" presName="rootComposite1" presStyleCnt="0"/>
      <dgm:spPr/>
    </dgm:pt>
    <dgm:pt modelId="{F09E5364-43D3-43B1-B7A6-C2C9272A6A60}" type="pres">
      <dgm:prSet presAssocID="{150B9557-91E3-4140-BE3C-2A0599E0D054}" presName="rootText1" presStyleLbl="node0" presStyleIdx="0" presStyleCnt="1">
        <dgm:presLayoutVars>
          <dgm:chPref val="3"/>
        </dgm:presLayoutVars>
      </dgm:prSet>
      <dgm:spPr/>
    </dgm:pt>
    <dgm:pt modelId="{9A1917BE-F7E6-48D6-890A-CDA27F0F3718}" type="pres">
      <dgm:prSet presAssocID="{150B9557-91E3-4140-BE3C-2A0599E0D054}" presName="rootConnector1" presStyleLbl="node1" presStyleIdx="0" presStyleCnt="0"/>
      <dgm:spPr/>
    </dgm:pt>
    <dgm:pt modelId="{F493DF28-8515-4867-8C15-1D7562EE68DB}" type="pres">
      <dgm:prSet presAssocID="{150B9557-91E3-4140-BE3C-2A0599E0D054}" presName="hierChild2" presStyleCnt="0"/>
      <dgm:spPr/>
    </dgm:pt>
    <dgm:pt modelId="{EE2BDFB2-4135-4B1A-A4EB-B44E4B377C56}" type="pres">
      <dgm:prSet presAssocID="{263E26F1-54BB-4DA5-A731-49705BC083F6}" presName="Name37" presStyleLbl="parChTrans1D2" presStyleIdx="0" presStyleCnt="5"/>
      <dgm:spPr/>
    </dgm:pt>
    <dgm:pt modelId="{A181D9CD-C12F-42DA-BC08-53B57F85F51D}" type="pres">
      <dgm:prSet presAssocID="{AD0D3BFF-9ECA-4CBF-B0E5-92AA64939AC0}" presName="hierRoot2" presStyleCnt="0">
        <dgm:presLayoutVars>
          <dgm:hierBranch val="init"/>
        </dgm:presLayoutVars>
      </dgm:prSet>
      <dgm:spPr/>
    </dgm:pt>
    <dgm:pt modelId="{ECA87F16-309A-49D2-9081-5D9203BEA54C}" type="pres">
      <dgm:prSet presAssocID="{AD0D3BFF-9ECA-4CBF-B0E5-92AA64939AC0}" presName="rootComposite" presStyleCnt="0"/>
      <dgm:spPr/>
    </dgm:pt>
    <dgm:pt modelId="{DDF27D0A-0483-4C13-9D48-88A19C39A494}" type="pres">
      <dgm:prSet presAssocID="{AD0D3BFF-9ECA-4CBF-B0E5-92AA64939AC0}" presName="rootText" presStyleLbl="node2" presStyleIdx="0" presStyleCnt="4">
        <dgm:presLayoutVars>
          <dgm:chPref val="3"/>
        </dgm:presLayoutVars>
      </dgm:prSet>
      <dgm:spPr/>
    </dgm:pt>
    <dgm:pt modelId="{99B2AF82-24A4-4CA9-8F39-049954493C9C}" type="pres">
      <dgm:prSet presAssocID="{AD0D3BFF-9ECA-4CBF-B0E5-92AA64939AC0}" presName="rootConnector" presStyleLbl="node2" presStyleIdx="0" presStyleCnt="4"/>
      <dgm:spPr/>
    </dgm:pt>
    <dgm:pt modelId="{49328715-19B1-433A-9844-C7FFEA3969C0}" type="pres">
      <dgm:prSet presAssocID="{AD0D3BFF-9ECA-4CBF-B0E5-92AA64939AC0}" presName="hierChild4" presStyleCnt="0"/>
      <dgm:spPr/>
    </dgm:pt>
    <dgm:pt modelId="{5F39208A-2881-4FA6-882F-1570F6AE6666}" type="pres">
      <dgm:prSet presAssocID="{AD0D3BFF-9ECA-4CBF-B0E5-92AA64939AC0}" presName="hierChild5" presStyleCnt="0"/>
      <dgm:spPr/>
    </dgm:pt>
    <dgm:pt modelId="{FE313CA3-7637-4FB7-A376-AA7DC8B534E4}" type="pres">
      <dgm:prSet presAssocID="{45D16A82-F2EC-48C6-8A55-346C6DCF505D}" presName="Name37" presStyleLbl="parChTrans1D2" presStyleIdx="1" presStyleCnt="5"/>
      <dgm:spPr/>
    </dgm:pt>
    <dgm:pt modelId="{AF476F27-7B82-4CC7-8AC9-D0F9AA47B596}" type="pres">
      <dgm:prSet presAssocID="{9C28FE40-5F87-4F85-9BE8-19E58B630887}" presName="hierRoot2" presStyleCnt="0">
        <dgm:presLayoutVars>
          <dgm:hierBranch val="init"/>
        </dgm:presLayoutVars>
      </dgm:prSet>
      <dgm:spPr/>
    </dgm:pt>
    <dgm:pt modelId="{E0F347CB-7325-4C8B-9A84-B2B6E3D8D30B}" type="pres">
      <dgm:prSet presAssocID="{9C28FE40-5F87-4F85-9BE8-19E58B630887}" presName="rootComposite" presStyleCnt="0"/>
      <dgm:spPr/>
    </dgm:pt>
    <dgm:pt modelId="{EEDD8B86-8D2C-4891-AD07-57255FCF382A}" type="pres">
      <dgm:prSet presAssocID="{9C28FE40-5F87-4F85-9BE8-19E58B630887}" presName="rootText" presStyleLbl="node2" presStyleIdx="1" presStyleCnt="4">
        <dgm:presLayoutVars>
          <dgm:chPref val="3"/>
        </dgm:presLayoutVars>
      </dgm:prSet>
      <dgm:spPr/>
    </dgm:pt>
    <dgm:pt modelId="{7AE6CEF9-049B-485F-A10B-D53F745FDC9E}" type="pres">
      <dgm:prSet presAssocID="{9C28FE40-5F87-4F85-9BE8-19E58B630887}" presName="rootConnector" presStyleLbl="node2" presStyleIdx="1" presStyleCnt="4"/>
      <dgm:spPr/>
    </dgm:pt>
    <dgm:pt modelId="{1F79AABF-2633-41BC-AF99-66B08C90060E}" type="pres">
      <dgm:prSet presAssocID="{9C28FE40-5F87-4F85-9BE8-19E58B630887}" presName="hierChild4" presStyleCnt="0"/>
      <dgm:spPr/>
    </dgm:pt>
    <dgm:pt modelId="{7038E2EB-56EC-46A6-B2C0-614277B20A42}" type="pres">
      <dgm:prSet presAssocID="{9C28FE40-5F87-4F85-9BE8-19E58B630887}" presName="hierChild5" presStyleCnt="0"/>
      <dgm:spPr/>
    </dgm:pt>
    <dgm:pt modelId="{752D7EE8-8D15-40C9-8981-14D107B318B2}" type="pres">
      <dgm:prSet presAssocID="{CB5CC4AC-DE8C-4774-9D64-A51593B2F783}" presName="Name37" presStyleLbl="parChTrans1D2" presStyleIdx="2" presStyleCnt="5"/>
      <dgm:spPr/>
    </dgm:pt>
    <dgm:pt modelId="{C32A3EF5-8AC2-4975-8B65-25197DB7B01F}" type="pres">
      <dgm:prSet presAssocID="{0145BECD-1552-445E-BDC1-BB98784C5575}" presName="hierRoot2" presStyleCnt="0">
        <dgm:presLayoutVars>
          <dgm:hierBranch val="init"/>
        </dgm:presLayoutVars>
      </dgm:prSet>
      <dgm:spPr/>
    </dgm:pt>
    <dgm:pt modelId="{C0C551AC-D6C7-475D-A3F5-4B09C0F88D90}" type="pres">
      <dgm:prSet presAssocID="{0145BECD-1552-445E-BDC1-BB98784C5575}" presName="rootComposite" presStyleCnt="0"/>
      <dgm:spPr/>
    </dgm:pt>
    <dgm:pt modelId="{46E90AA5-A88F-49AF-9E86-DEBA1AD923AE}" type="pres">
      <dgm:prSet presAssocID="{0145BECD-1552-445E-BDC1-BB98784C5575}" presName="rootText" presStyleLbl="node2" presStyleIdx="2" presStyleCnt="4">
        <dgm:presLayoutVars>
          <dgm:chPref val="3"/>
        </dgm:presLayoutVars>
      </dgm:prSet>
      <dgm:spPr/>
    </dgm:pt>
    <dgm:pt modelId="{17BF8421-9580-47E5-B587-D920091C8F1D}" type="pres">
      <dgm:prSet presAssocID="{0145BECD-1552-445E-BDC1-BB98784C5575}" presName="rootConnector" presStyleLbl="node2" presStyleIdx="2" presStyleCnt="4"/>
      <dgm:spPr/>
    </dgm:pt>
    <dgm:pt modelId="{55B7F256-74D0-46CD-870D-1A4087575C80}" type="pres">
      <dgm:prSet presAssocID="{0145BECD-1552-445E-BDC1-BB98784C5575}" presName="hierChild4" presStyleCnt="0"/>
      <dgm:spPr/>
    </dgm:pt>
    <dgm:pt modelId="{35002E55-A68D-463E-9932-3148B9089828}" type="pres">
      <dgm:prSet presAssocID="{0145BECD-1552-445E-BDC1-BB98784C5575}" presName="hierChild5" presStyleCnt="0"/>
      <dgm:spPr/>
    </dgm:pt>
    <dgm:pt modelId="{DBA60F3E-A5D9-477F-8345-8CBAE7C3D811}" type="pres">
      <dgm:prSet presAssocID="{FE33F444-09AE-476C-A9E4-40452097FDAC}" presName="Name37" presStyleLbl="parChTrans1D2" presStyleIdx="3" presStyleCnt="5"/>
      <dgm:spPr/>
    </dgm:pt>
    <dgm:pt modelId="{14D8E7E0-44CA-49CE-9E84-2C9AB75F8A17}" type="pres">
      <dgm:prSet presAssocID="{CF9A355C-B234-4AA9-ACCF-17E0F3E68D26}" presName="hierRoot2" presStyleCnt="0">
        <dgm:presLayoutVars>
          <dgm:hierBranch val="init"/>
        </dgm:presLayoutVars>
      </dgm:prSet>
      <dgm:spPr/>
    </dgm:pt>
    <dgm:pt modelId="{6A0AB5D4-CD46-4A3D-918A-DB2A8E953686}" type="pres">
      <dgm:prSet presAssocID="{CF9A355C-B234-4AA9-ACCF-17E0F3E68D26}" presName="rootComposite" presStyleCnt="0"/>
      <dgm:spPr/>
    </dgm:pt>
    <dgm:pt modelId="{DC2AB5CC-0C5E-4D16-8033-BC72DAADB15D}" type="pres">
      <dgm:prSet presAssocID="{CF9A355C-B234-4AA9-ACCF-17E0F3E68D26}" presName="rootText" presStyleLbl="node2" presStyleIdx="3" presStyleCnt="4">
        <dgm:presLayoutVars>
          <dgm:chPref val="3"/>
        </dgm:presLayoutVars>
      </dgm:prSet>
      <dgm:spPr/>
    </dgm:pt>
    <dgm:pt modelId="{F0B5D798-6520-4CC3-B325-596DD8F03368}" type="pres">
      <dgm:prSet presAssocID="{CF9A355C-B234-4AA9-ACCF-17E0F3E68D26}" presName="rootConnector" presStyleLbl="node2" presStyleIdx="3" presStyleCnt="4"/>
      <dgm:spPr/>
    </dgm:pt>
    <dgm:pt modelId="{D987FBA9-46B4-4AFD-8E2C-382FE8A2318B}" type="pres">
      <dgm:prSet presAssocID="{CF9A355C-B234-4AA9-ACCF-17E0F3E68D26}" presName="hierChild4" presStyleCnt="0"/>
      <dgm:spPr/>
    </dgm:pt>
    <dgm:pt modelId="{9F43DD6A-9B6F-49F5-B655-094861687488}" type="pres">
      <dgm:prSet presAssocID="{CF9A355C-B234-4AA9-ACCF-17E0F3E68D26}" presName="hierChild5" presStyleCnt="0"/>
      <dgm:spPr/>
    </dgm:pt>
    <dgm:pt modelId="{BDBC6034-1336-41B2-8B4E-D7CA8C267725}" type="pres">
      <dgm:prSet presAssocID="{150B9557-91E3-4140-BE3C-2A0599E0D054}" presName="hierChild3" presStyleCnt="0"/>
      <dgm:spPr/>
    </dgm:pt>
    <dgm:pt modelId="{3970C693-8DAA-4CBE-9AFC-8CC642CB51EC}" type="pres">
      <dgm:prSet presAssocID="{0D4FEBC1-7D50-4404-883D-3169795D0567}" presName="Name111" presStyleLbl="parChTrans1D2" presStyleIdx="4" presStyleCnt="5"/>
      <dgm:spPr/>
    </dgm:pt>
    <dgm:pt modelId="{587350CE-5CCA-4D61-8556-29C47B1C47C0}" type="pres">
      <dgm:prSet presAssocID="{A42B275E-DAC4-42CF-8020-EB047E193A87}" presName="hierRoot3" presStyleCnt="0">
        <dgm:presLayoutVars>
          <dgm:hierBranch val="init"/>
        </dgm:presLayoutVars>
      </dgm:prSet>
      <dgm:spPr/>
    </dgm:pt>
    <dgm:pt modelId="{5BB4E590-D58B-446E-9FA7-C01EEC471BFA}" type="pres">
      <dgm:prSet presAssocID="{A42B275E-DAC4-42CF-8020-EB047E193A87}" presName="rootComposite3" presStyleCnt="0"/>
      <dgm:spPr/>
    </dgm:pt>
    <dgm:pt modelId="{121178C1-3921-4CC4-B8EB-AEBC278611B5}" type="pres">
      <dgm:prSet presAssocID="{A42B275E-DAC4-42CF-8020-EB047E193A87}" presName="rootText3" presStyleLbl="asst1" presStyleIdx="0" presStyleCnt="1">
        <dgm:presLayoutVars>
          <dgm:chPref val="3"/>
        </dgm:presLayoutVars>
      </dgm:prSet>
      <dgm:spPr/>
    </dgm:pt>
    <dgm:pt modelId="{45E597F3-357D-4AC6-9AF8-6EABC95B67D8}" type="pres">
      <dgm:prSet presAssocID="{A42B275E-DAC4-42CF-8020-EB047E193A87}" presName="rootConnector3" presStyleLbl="asst1" presStyleIdx="0" presStyleCnt="1"/>
      <dgm:spPr/>
    </dgm:pt>
    <dgm:pt modelId="{5F3A22CE-E69E-411F-9D5B-A78B6DDA5CD7}" type="pres">
      <dgm:prSet presAssocID="{A42B275E-DAC4-42CF-8020-EB047E193A87}" presName="hierChild6" presStyleCnt="0"/>
      <dgm:spPr/>
    </dgm:pt>
    <dgm:pt modelId="{421CADC6-2147-4745-8BBE-57FA786AD61E}" type="pres">
      <dgm:prSet presAssocID="{A42B275E-DAC4-42CF-8020-EB047E193A87}" presName="hierChild7" presStyleCnt="0"/>
      <dgm:spPr/>
    </dgm:pt>
  </dgm:ptLst>
  <dgm:cxnLst>
    <dgm:cxn modelId="{EB53B805-4829-42DC-BA82-4B495CF25CD9}" type="presOf" srcId="{AD0D3BFF-9ECA-4CBF-B0E5-92AA64939AC0}" destId="{99B2AF82-24A4-4CA9-8F39-049954493C9C}" srcOrd="1" destOrd="0" presId="urn:microsoft.com/office/officeart/2005/8/layout/orgChart1"/>
    <dgm:cxn modelId="{DACB4711-122D-44B8-9A6D-22D22E4E435F}" type="presOf" srcId="{FE33F444-09AE-476C-A9E4-40452097FDAC}" destId="{DBA60F3E-A5D9-477F-8345-8CBAE7C3D811}" srcOrd="0" destOrd="0" presId="urn:microsoft.com/office/officeart/2005/8/layout/orgChart1"/>
    <dgm:cxn modelId="{1BE74412-1EC6-42E9-BEE0-56FAC50709EB}" type="presOf" srcId="{A42B275E-DAC4-42CF-8020-EB047E193A87}" destId="{45E597F3-357D-4AC6-9AF8-6EABC95B67D8}" srcOrd="1" destOrd="0" presId="urn:microsoft.com/office/officeart/2005/8/layout/orgChart1"/>
    <dgm:cxn modelId="{4299C025-6FED-4922-A816-A86A15394393}" type="presOf" srcId="{1D5A7505-18D6-4CA5-AB49-49575C0113C7}" destId="{A798C533-DA0B-4BB5-9726-427F75BE5184}" srcOrd="0" destOrd="0" presId="urn:microsoft.com/office/officeart/2005/8/layout/orgChart1"/>
    <dgm:cxn modelId="{0F39412A-BF3E-4CDD-9622-091A7A0ED7FF}" type="presOf" srcId="{0D4FEBC1-7D50-4404-883D-3169795D0567}" destId="{3970C693-8DAA-4CBE-9AFC-8CC642CB51EC}" srcOrd="0" destOrd="0" presId="urn:microsoft.com/office/officeart/2005/8/layout/orgChart1"/>
    <dgm:cxn modelId="{2478934A-3DC7-4B35-A2C1-6380EA917D46}" srcId="{150B9557-91E3-4140-BE3C-2A0599E0D054}" destId="{CF9A355C-B234-4AA9-ACCF-17E0F3E68D26}" srcOrd="4" destOrd="0" parTransId="{FE33F444-09AE-476C-A9E4-40452097FDAC}" sibTransId="{152AA21E-C95B-4AD7-AAB6-B17E808C7139}"/>
    <dgm:cxn modelId="{5E66D77D-0EFC-46D3-A9B5-7D8CE9BDE491}" type="presOf" srcId="{AD0D3BFF-9ECA-4CBF-B0E5-92AA64939AC0}" destId="{DDF27D0A-0483-4C13-9D48-88A19C39A494}" srcOrd="0" destOrd="0" presId="urn:microsoft.com/office/officeart/2005/8/layout/orgChart1"/>
    <dgm:cxn modelId="{262BEE89-DE76-4301-B87F-D0BE52FF1618}" type="presOf" srcId="{9C28FE40-5F87-4F85-9BE8-19E58B630887}" destId="{7AE6CEF9-049B-485F-A10B-D53F745FDC9E}" srcOrd="1" destOrd="0" presId="urn:microsoft.com/office/officeart/2005/8/layout/orgChart1"/>
    <dgm:cxn modelId="{52D1058F-00B5-4390-ABF7-C9C2CF90A2ED}" type="presOf" srcId="{CF9A355C-B234-4AA9-ACCF-17E0F3E68D26}" destId="{F0B5D798-6520-4CC3-B325-596DD8F03368}" srcOrd="1" destOrd="0" presId="urn:microsoft.com/office/officeart/2005/8/layout/orgChart1"/>
    <dgm:cxn modelId="{23A91091-2F5C-4AB8-9521-90EF853D8C42}" srcId="{150B9557-91E3-4140-BE3C-2A0599E0D054}" destId="{9C28FE40-5F87-4F85-9BE8-19E58B630887}" srcOrd="2" destOrd="0" parTransId="{45D16A82-F2EC-48C6-8A55-346C6DCF505D}" sibTransId="{6835CB33-F23B-4EEC-9FA6-8E1CBCC1A09B}"/>
    <dgm:cxn modelId="{5E1F6A9F-6FFB-46BF-B101-77FFBEF4C9BA}" srcId="{1D5A7505-18D6-4CA5-AB49-49575C0113C7}" destId="{150B9557-91E3-4140-BE3C-2A0599E0D054}" srcOrd="0" destOrd="0" parTransId="{FB64F332-390F-47D3-944D-A14DF8BAC7C9}" sibTransId="{EA9EE95D-F6CF-4463-9A41-CCC51BEFE523}"/>
    <dgm:cxn modelId="{890E62A6-242D-4CB6-AF5B-E4FBFD6E0388}" type="presOf" srcId="{CB5CC4AC-DE8C-4774-9D64-A51593B2F783}" destId="{752D7EE8-8D15-40C9-8981-14D107B318B2}" srcOrd="0" destOrd="0" presId="urn:microsoft.com/office/officeart/2005/8/layout/orgChart1"/>
    <dgm:cxn modelId="{369C89AD-A526-448B-B110-6914BE6C14A3}" srcId="{150B9557-91E3-4140-BE3C-2A0599E0D054}" destId="{0145BECD-1552-445E-BDC1-BB98784C5575}" srcOrd="3" destOrd="0" parTransId="{CB5CC4AC-DE8C-4774-9D64-A51593B2F783}" sibTransId="{5C2011F5-A8D4-40E9-AF57-9EC87A41D81D}"/>
    <dgm:cxn modelId="{DB216DB1-2F52-4C4D-A61B-D53D8CDC412B}" type="presOf" srcId="{A42B275E-DAC4-42CF-8020-EB047E193A87}" destId="{121178C1-3921-4CC4-B8EB-AEBC278611B5}" srcOrd="0" destOrd="0" presId="urn:microsoft.com/office/officeart/2005/8/layout/orgChart1"/>
    <dgm:cxn modelId="{353F5EC0-10F0-405B-AE93-64D9C82277C1}" type="presOf" srcId="{0145BECD-1552-445E-BDC1-BB98784C5575}" destId="{17BF8421-9580-47E5-B587-D920091C8F1D}" srcOrd="1" destOrd="0" presId="urn:microsoft.com/office/officeart/2005/8/layout/orgChart1"/>
    <dgm:cxn modelId="{33F90DC1-4A06-4430-980F-960E55382CD4}" type="presOf" srcId="{CF9A355C-B234-4AA9-ACCF-17E0F3E68D26}" destId="{DC2AB5CC-0C5E-4D16-8033-BC72DAADB15D}" srcOrd="0" destOrd="0" presId="urn:microsoft.com/office/officeart/2005/8/layout/orgChart1"/>
    <dgm:cxn modelId="{00BE24C3-E0EF-41FE-A2CE-7165DE23F231}" type="presOf" srcId="{45D16A82-F2EC-48C6-8A55-346C6DCF505D}" destId="{FE313CA3-7637-4FB7-A376-AA7DC8B534E4}" srcOrd="0" destOrd="0" presId="urn:microsoft.com/office/officeart/2005/8/layout/orgChart1"/>
    <dgm:cxn modelId="{C43006C6-A320-4E5E-9BB2-AA8103696EE4}" srcId="{150B9557-91E3-4140-BE3C-2A0599E0D054}" destId="{AD0D3BFF-9ECA-4CBF-B0E5-92AA64939AC0}" srcOrd="1" destOrd="0" parTransId="{263E26F1-54BB-4DA5-A731-49705BC083F6}" sibTransId="{EDDDBAA0-9C0B-48EA-AA86-919C567EB144}"/>
    <dgm:cxn modelId="{4B7895D4-727D-4C61-8E42-984B423480D0}" type="presOf" srcId="{150B9557-91E3-4140-BE3C-2A0599E0D054}" destId="{9A1917BE-F7E6-48D6-890A-CDA27F0F3718}" srcOrd="1" destOrd="0" presId="urn:microsoft.com/office/officeart/2005/8/layout/orgChart1"/>
    <dgm:cxn modelId="{2B0A79DE-6FCB-428C-A0B5-3A628C8DD420}" type="presOf" srcId="{0145BECD-1552-445E-BDC1-BB98784C5575}" destId="{46E90AA5-A88F-49AF-9E86-DEBA1AD923AE}" srcOrd="0" destOrd="0" presId="urn:microsoft.com/office/officeart/2005/8/layout/orgChart1"/>
    <dgm:cxn modelId="{412BA8E7-A8ED-4972-A4A8-1544B84F180E}" srcId="{150B9557-91E3-4140-BE3C-2A0599E0D054}" destId="{A42B275E-DAC4-42CF-8020-EB047E193A87}" srcOrd="0" destOrd="0" parTransId="{0D4FEBC1-7D50-4404-883D-3169795D0567}" sibTransId="{1D429938-BFA8-469A-AD2E-60FAB7B27F6A}"/>
    <dgm:cxn modelId="{57B923EB-3408-4198-A3AE-EDC65FDAD09F}" type="presOf" srcId="{263E26F1-54BB-4DA5-A731-49705BC083F6}" destId="{EE2BDFB2-4135-4B1A-A4EB-B44E4B377C56}" srcOrd="0" destOrd="0" presId="urn:microsoft.com/office/officeart/2005/8/layout/orgChart1"/>
    <dgm:cxn modelId="{4162DCEE-5F61-4691-859A-B81BB4D449C6}" type="presOf" srcId="{150B9557-91E3-4140-BE3C-2A0599E0D054}" destId="{F09E5364-43D3-43B1-B7A6-C2C9272A6A60}" srcOrd="0" destOrd="0" presId="urn:microsoft.com/office/officeart/2005/8/layout/orgChart1"/>
    <dgm:cxn modelId="{5222F4F6-4B55-41A0-9D06-7BF6A59E4388}" type="presOf" srcId="{9C28FE40-5F87-4F85-9BE8-19E58B630887}" destId="{EEDD8B86-8D2C-4891-AD07-57255FCF382A}" srcOrd="0" destOrd="0" presId="urn:microsoft.com/office/officeart/2005/8/layout/orgChart1"/>
    <dgm:cxn modelId="{B4F73A67-7B8A-4398-B916-B015D9C659AD}" type="presParOf" srcId="{A798C533-DA0B-4BB5-9726-427F75BE5184}" destId="{BC0358E7-43B8-4EE5-BF16-D536A02EDA58}" srcOrd="0" destOrd="0" presId="urn:microsoft.com/office/officeart/2005/8/layout/orgChart1"/>
    <dgm:cxn modelId="{7835A862-B84E-47C7-A14C-790F147AB190}" type="presParOf" srcId="{BC0358E7-43B8-4EE5-BF16-D536A02EDA58}" destId="{F5C68C41-E11F-40C0-9872-85F7B15F771F}" srcOrd="0" destOrd="0" presId="urn:microsoft.com/office/officeart/2005/8/layout/orgChart1"/>
    <dgm:cxn modelId="{7B5C57FE-C6D6-429D-A77D-08534D24D0E0}" type="presParOf" srcId="{F5C68C41-E11F-40C0-9872-85F7B15F771F}" destId="{F09E5364-43D3-43B1-B7A6-C2C9272A6A60}" srcOrd="0" destOrd="0" presId="urn:microsoft.com/office/officeart/2005/8/layout/orgChart1"/>
    <dgm:cxn modelId="{D163A65E-1791-4ABE-B4BA-5DC16DCFD870}" type="presParOf" srcId="{F5C68C41-E11F-40C0-9872-85F7B15F771F}" destId="{9A1917BE-F7E6-48D6-890A-CDA27F0F3718}" srcOrd="1" destOrd="0" presId="urn:microsoft.com/office/officeart/2005/8/layout/orgChart1"/>
    <dgm:cxn modelId="{61BFB459-1761-4253-9888-95FEF6D1E667}" type="presParOf" srcId="{BC0358E7-43B8-4EE5-BF16-D536A02EDA58}" destId="{F493DF28-8515-4867-8C15-1D7562EE68DB}" srcOrd="1" destOrd="0" presId="urn:microsoft.com/office/officeart/2005/8/layout/orgChart1"/>
    <dgm:cxn modelId="{54DC6A6F-96DB-428D-A56E-22BEEA4DD4CA}" type="presParOf" srcId="{F493DF28-8515-4867-8C15-1D7562EE68DB}" destId="{EE2BDFB2-4135-4B1A-A4EB-B44E4B377C56}" srcOrd="0" destOrd="0" presId="urn:microsoft.com/office/officeart/2005/8/layout/orgChart1"/>
    <dgm:cxn modelId="{58DA2E36-76C6-4CB9-BD33-42D30A231018}" type="presParOf" srcId="{F493DF28-8515-4867-8C15-1D7562EE68DB}" destId="{A181D9CD-C12F-42DA-BC08-53B57F85F51D}" srcOrd="1" destOrd="0" presId="urn:microsoft.com/office/officeart/2005/8/layout/orgChart1"/>
    <dgm:cxn modelId="{5252DE5A-6A5B-4C6F-930F-85ADC12A13B0}" type="presParOf" srcId="{A181D9CD-C12F-42DA-BC08-53B57F85F51D}" destId="{ECA87F16-309A-49D2-9081-5D9203BEA54C}" srcOrd="0" destOrd="0" presId="urn:microsoft.com/office/officeart/2005/8/layout/orgChart1"/>
    <dgm:cxn modelId="{771DD35F-34A1-4D85-9CA3-BB2DE3A6823A}" type="presParOf" srcId="{ECA87F16-309A-49D2-9081-5D9203BEA54C}" destId="{DDF27D0A-0483-4C13-9D48-88A19C39A494}" srcOrd="0" destOrd="0" presId="urn:microsoft.com/office/officeart/2005/8/layout/orgChart1"/>
    <dgm:cxn modelId="{B5AE5F95-A5EC-431E-B5D6-45394DE56215}" type="presParOf" srcId="{ECA87F16-309A-49D2-9081-5D9203BEA54C}" destId="{99B2AF82-24A4-4CA9-8F39-049954493C9C}" srcOrd="1" destOrd="0" presId="urn:microsoft.com/office/officeart/2005/8/layout/orgChart1"/>
    <dgm:cxn modelId="{F6BD94D2-C127-41F6-93E1-6F6B6F09A271}" type="presParOf" srcId="{A181D9CD-C12F-42DA-BC08-53B57F85F51D}" destId="{49328715-19B1-433A-9844-C7FFEA3969C0}" srcOrd="1" destOrd="0" presId="urn:microsoft.com/office/officeart/2005/8/layout/orgChart1"/>
    <dgm:cxn modelId="{3E12E8DC-703B-4E66-84C1-83C8B143B229}" type="presParOf" srcId="{A181D9CD-C12F-42DA-BC08-53B57F85F51D}" destId="{5F39208A-2881-4FA6-882F-1570F6AE6666}" srcOrd="2" destOrd="0" presId="urn:microsoft.com/office/officeart/2005/8/layout/orgChart1"/>
    <dgm:cxn modelId="{F9C98591-3515-4FDD-AA55-340FC0AFD591}" type="presParOf" srcId="{F493DF28-8515-4867-8C15-1D7562EE68DB}" destId="{FE313CA3-7637-4FB7-A376-AA7DC8B534E4}" srcOrd="2" destOrd="0" presId="urn:microsoft.com/office/officeart/2005/8/layout/orgChart1"/>
    <dgm:cxn modelId="{6528662B-E5F4-41D3-BCF1-581088D957FD}" type="presParOf" srcId="{F493DF28-8515-4867-8C15-1D7562EE68DB}" destId="{AF476F27-7B82-4CC7-8AC9-D0F9AA47B596}" srcOrd="3" destOrd="0" presId="urn:microsoft.com/office/officeart/2005/8/layout/orgChart1"/>
    <dgm:cxn modelId="{10C8DD29-4BEC-4D59-B301-BEC677AAD264}" type="presParOf" srcId="{AF476F27-7B82-4CC7-8AC9-D0F9AA47B596}" destId="{E0F347CB-7325-4C8B-9A84-B2B6E3D8D30B}" srcOrd="0" destOrd="0" presId="urn:microsoft.com/office/officeart/2005/8/layout/orgChart1"/>
    <dgm:cxn modelId="{733CC76F-E5CD-4199-9269-3EB7C523ED19}" type="presParOf" srcId="{E0F347CB-7325-4C8B-9A84-B2B6E3D8D30B}" destId="{EEDD8B86-8D2C-4891-AD07-57255FCF382A}" srcOrd="0" destOrd="0" presId="urn:microsoft.com/office/officeart/2005/8/layout/orgChart1"/>
    <dgm:cxn modelId="{3A0FB5CC-7E21-460C-B19C-6199C305F07A}" type="presParOf" srcId="{E0F347CB-7325-4C8B-9A84-B2B6E3D8D30B}" destId="{7AE6CEF9-049B-485F-A10B-D53F745FDC9E}" srcOrd="1" destOrd="0" presId="urn:microsoft.com/office/officeart/2005/8/layout/orgChart1"/>
    <dgm:cxn modelId="{2A7B00B8-6B36-4C38-998E-FD3D9E8E2D5C}" type="presParOf" srcId="{AF476F27-7B82-4CC7-8AC9-D0F9AA47B596}" destId="{1F79AABF-2633-41BC-AF99-66B08C90060E}" srcOrd="1" destOrd="0" presId="urn:microsoft.com/office/officeart/2005/8/layout/orgChart1"/>
    <dgm:cxn modelId="{FC1217E0-46D7-4937-B31A-19B9F3EF54D7}" type="presParOf" srcId="{AF476F27-7B82-4CC7-8AC9-D0F9AA47B596}" destId="{7038E2EB-56EC-46A6-B2C0-614277B20A42}" srcOrd="2" destOrd="0" presId="urn:microsoft.com/office/officeart/2005/8/layout/orgChart1"/>
    <dgm:cxn modelId="{F0E1542D-42A7-4BA0-A098-A36D3B23E81C}" type="presParOf" srcId="{F493DF28-8515-4867-8C15-1D7562EE68DB}" destId="{752D7EE8-8D15-40C9-8981-14D107B318B2}" srcOrd="4" destOrd="0" presId="urn:microsoft.com/office/officeart/2005/8/layout/orgChart1"/>
    <dgm:cxn modelId="{5D39F06D-D1A8-4961-879F-1FA0150D63EC}" type="presParOf" srcId="{F493DF28-8515-4867-8C15-1D7562EE68DB}" destId="{C32A3EF5-8AC2-4975-8B65-25197DB7B01F}" srcOrd="5" destOrd="0" presId="urn:microsoft.com/office/officeart/2005/8/layout/orgChart1"/>
    <dgm:cxn modelId="{FD32F607-0F12-4D2B-8DCC-95220069DD6E}" type="presParOf" srcId="{C32A3EF5-8AC2-4975-8B65-25197DB7B01F}" destId="{C0C551AC-D6C7-475D-A3F5-4B09C0F88D90}" srcOrd="0" destOrd="0" presId="urn:microsoft.com/office/officeart/2005/8/layout/orgChart1"/>
    <dgm:cxn modelId="{CD563B43-9CD5-4F17-A029-76A7DF9CD9EE}" type="presParOf" srcId="{C0C551AC-D6C7-475D-A3F5-4B09C0F88D90}" destId="{46E90AA5-A88F-49AF-9E86-DEBA1AD923AE}" srcOrd="0" destOrd="0" presId="urn:microsoft.com/office/officeart/2005/8/layout/orgChart1"/>
    <dgm:cxn modelId="{38001102-CEBA-41DB-94ED-162F1FA8AB9B}" type="presParOf" srcId="{C0C551AC-D6C7-475D-A3F5-4B09C0F88D90}" destId="{17BF8421-9580-47E5-B587-D920091C8F1D}" srcOrd="1" destOrd="0" presId="urn:microsoft.com/office/officeart/2005/8/layout/orgChart1"/>
    <dgm:cxn modelId="{3D997166-216A-47D7-838E-018811625963}" type="presParOf" srcId="{C32A3EF5-8AC2-4975-8B65-25197DB7B01F}" destId="{55B7F256-74D0-46CD-870D-1A4087575C80}" srcOrd="1" destOrd="0" presId="urn:microsoft.com/office/officeart/2005/8/layout/orgChart1"/>
    <dgm:cxn modelId="{2142DE20-067A-4059-93D4-D8E2619E859D}" type="presParOf" srcId="{C32A3EF5-8AC2-4975-8B65-25197DB7B01F}" destId="{35002E55-A68D-463E-9932-3148B9089828}" srcOrd="2" destOrd="0" presId="urn:microsoft.com/office/officeart/2005/8/layout/orgChart1"/>
    <dgm:cxn modelId="{0CC41636-3239-4180-989D-73009F0AED5E}" type="presParOf" srcId="{F493DF28-8515-4867-8C15-1D7562EE68DB}" destId="{DBA60F3E-A5D9-477F-8345-8CBAE7C3D811}" srcOrd="6" destOrd="0" presId="urn:microsoft.com/office/officeart/2005/8/layout/orgChart1"/>
    <dgm:cxn modelId="{F884B86F-3F68-4429-BDB7-9EB12FE34ABE}" type="presParOf" srcId="{F493DF28-8515-4867-8C15-1D7562EE68DB}" destId="{14D8E7E0-44CA-49CE-9E84-2C9AB75F8A17}" srcOrd="7" destOrd="0" presId="urn:microsoft.com/office/officeart/2005/8/layout/orgChart1"/>
    <dgm:cxn modelId="{CD87D70F-CF87-48A2-8C41-632B0CA06D53}" type="presParOf" srcId="{14D8E7E0-44CA-49CE-9E84-2C9AB75F8A17}" destId="{6A0AB5D4-CD46-4A3D-918A-DB2A8E953686}" srcOrd="0" destOrd="0" presId="urn:microsoft.com/office/officeart/2005/8/layout/orgChart1"/>
    <dgm:cxn modelId="{0C0A914A-CBAB-4F81-9342-D9DB3AE60F4C}" type="presParOf" srcId="{6A0AB5D4-CD46-4A3D-918A-DB2A8E953686}" destId="{DC2AB5CC-0C5E-4D16-8033-BC72DAADB15D}" srcOrd="0" destOrd="0" presId="urn:microsoft.com/office/officeart/2005/8/layout/orgChart1"/>
    <dgm:cxn modelId="{B39C6B52-B26A-4C78-B205-F655B2B390ED}" type="presParOf" srcId="{6A0AB5D4-CD46-4A3D-918A-DB2A8E953686}" destId="{F0B5D798-6520-4CC3-B325-596DD8F03368}" srcOrd="1" destOrd="0" presId="urn:microsoft.com/office/officeart/2005/8/layout/orgChart1"/>
    <dgm:cxn modelId="{567AE57F-3246-42C1-92AB-15041CBDB58A}" type="presParOf" srcId="{14D8E7E0-44CA-49CE-9E84-2C9AB75F8A17}" destId="{D987FBA9-46B4-4AFD-8E2C-382FE8A2318B}" srcOrd="1" destOrd="0" presId="urn:microsoft.com/office/officeart/2005/8/layout/orgChart1"/>
    <dgm:cxn modelId="{D5FC26B9-131E-407C-A10E-7AF5CAE03F7E}" type="presParOf" srcId="{14D8E7E0-44CA-49CE-9E84-2C9AB75F8A17}" destId="{9F43DD6A-9B6F-49F5-B655-094861687488}" srcOrd="2" destOrd="0" presId="urn:microsoft.com/office/officeart/2005/8/layout/orgChart1"/>
    <dgm:cxn modelId="{799B2EAB-ECEF-4D72-8790-E242B63B4B96}" type="presParOf" srcId="{BC0358E7-43B8-4EE5-BF16-D536A02EDA58}" destId="{BDBC6034-1336-41B2-8B4E-D7CA8C267725}" srcOrd="2" destOrd="0" presId="urn:microsoft.com/office/officeart/2005/8/layout/orgChart1"/>
    <dgm:cxn modelId="{F5BCEDB7-5B2C-483A-9986-5ABC45FE53E2}" type="presParOf" srcId="{BDBC6034-1336-41B2-8B4E-D7CA8C267725}" destId="{3970C693-8DAA-4CBE-9AFC-8CC642CB51EC}" srcOrd="0" destOrd="0" presId="urn:microsoft.com/office/officeart/2005/8/layout/orgChart1"/>
    <dgm:cxn modelId="{FC0032E7-B16A-4C3E-AB7D-5AB01DFD0C6B}" type="presParOf" srcId="{BDBC6034-1336-41B2-8B4E-D7CA8C267725}" destId="{587350CE-5CCA-4D61-8556-29C47B1C47C0}" srcOrd="1" destOrd="0" presId="urn:microsoft.com/office/officeart/2005/8/layout/orgChart1"/>
    <dgm:cxn modelId="{CEC9A8A1-8D06-410D-8C38-738CC297092B}" type="presParOf" srcId="{587350CE-5CCA-4D61-8556-29C47B1C47C0}" destId="{5BB4E590-D58B-446E-9FA7-C01EEC471BFA}" srcOrd="0" destOrd="0" presId="urn:microsoft.com/office/officeart/2005/8/layout/orgChart1"/>
    <dgm:cxn modelId="{DE934895-A728-4C60-BA8F-7DCE618C9585}" type="presParOf" srcId="{5BB4E590-D58B-446E-9FA7-C01EEC471BFA}" destId="{121178C1-3921-4CC4-B8EB-AEBC278611B5}" srcOrd="0" destOrd="0" presId="urn:microsoft.com/office/officeart/2005/8/layout/orgChart1"/>
    <dgm:cxn modelId="{C3FC99B9-8730-4394-985F-0A1B76B774DF}" type="presParOf" srcId="{5BB4E590-D58B-446E-9FA7-C01EEC471BFA}" destId="{45E597F3-357D-4AC6-9AF8-6EABC95B67D8}" srcOrd="1" destOrd="0" presId="urn:microsoft.com/office/officeart/2005/8/layout/orgChart1"/>
    <dgm:cxn modelId="{EAED28F0-7307-45F8-B77B-0F649329C8D8}" type="presParOf" srcId="{587350CE-5CCA-4D61-8556-29C47B1C47C0}" destId="{5F3A22CE-E69E-411F-9D5B-A78B6DDA5CD7}" srcOrd="1" destOrd="0" presId="urn:microsoft.com/office/officeart/2005/8/layout/orgChart1"/>
    <dgm:cxn modelId="{A411E23F-1F00-4511-9E1D-D11D52FFF930}" type="presParOf" srcId="{587350CE-5CCA-4D61-8556-29C47B1C47C0}" destId="{421CADC6-2147-4745-8BBE-57FA786AD61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0C693-8DAA-4CBE-9AFC-8CC642CB51EC}">
      <dsp:nvSpPr>
        <dsp:cNvPr id="0" name=""/>
        <dsp:cNvSpPr/>
      </dsp:nvSpPr>
      <dsp:spPr>
        <a:xfrm>
          <a:off x="2468680" y="841379"/>
          <a:ext cx="117163" cy="513286"/>
        </a:xfrm>
        <a:custGeom>
          <a:avLst/>
          <a:gdLst/>
          <a:ahLst/>
          <a:cxnLst/>
          <a:rect l="0" t="0" r="0" b="0"/>
          <a:pathLst>
            <a:path>
              <a:moveTo>
                <a:pt x="117163" y="0"/>
              </a:moveTo>
              <a:lnTo>
                <a:pt x="117163" y="513286"/>
              </a:lnTo>
              <a:lnTo>
                <a:pt x="0" y="513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60F3E-A5D9-477F-8345-8CBAE7C3D811}">
      <dsp:nvSpPr>
        <dsp:cNvPr id="0" name=""/>
        <dsp:cNvSpPr/>
      </dsp:nvSpPr>
      <dsp:spPr>
        <a:xfrm>
          <a:off x="2585843" y="841379"/>
          <a:ext cx="2025248" cy="1026572"/>
        </a:xfrm>
        <a:custGeom>
          <a:avLst/>
          <a:gdLst/>
          <a:ahLst/>
          <a:cxnLst/>
          <a:rect l="0" t="0" r="0" b="0"/>
          <a:pathLst>
            <a:path>
              <a:moveTo>
                <a:pt x="0" y="0"/>
              </a:moveTo>
              <a:lnTo>
                <a:pt x="0" y="909409"/>
              </a:lnTo>
              <a:lnTo>
                <a:pt x="2025248" y="909409"/>
              </a:lnTo>
              <a:lnTo>
                <a:pt x="2025248" y="10265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D7EE8-8D15-40C9-8981-14D107B318B2}">
      <dsp:nvSpPr>
        <dsp:cNvPr id="0" name=""/>
        <dsp:cNvSpPr/>
      </dsp:nvSpPr>
      <dsp:spPr>
        <a:xfrm>
          <a:off x="2585843" y="841379"/>
          <a:ext cx="675082" cy="1026572"/>
        </a:xfrm>
        <a:custGeom>
          <a:avLst/>
          <a:gdLst/>
          <a:ahLst/>
          <a:cxnLst/>
          <a:rect l="0" t="0" r="0" b="0"/>
          <a:pathLst>
            <a:path>
              <a:moveTo>
                <a:pt x="0" y="0"/>
              </a:moveTo>
              <a:lnTo>
                <a:pt x="0" y="909409"/>
              </a:lnTo>
              <a:lnTo>
                <a:pt x="675082" y="909409"/>
              </a:lnTo>
              <a:lnTo>
                <a:pt x="675082" y="10265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13CA3-7637-4FB7-A376-AA7DC8B534E4}">
      <dsp:nvSpPr>
        <dsp:cNvPr id="0" name=""/>
        <dsp:cNvSpPr/>
      </dsp:nvSpPr>
      <dsp:spPr>
        <a:xfrm>
          <a:off x="1910761" y="841379"/>
          <a:ext cx="675082" cy="1026572"/>
        </a:xfrm>
        <a:custGeom>
          <a:avLst/>
          <a:gdLst/>
          <a:ahLst/>
          <a:cxnLst/>
          <a:rect l="0" t="0" r="0" b="0"/>
          <a:pathLst>
            <a:path>
              <a:moveTo>
                <a:pt x="675082" y="0"/>
              </a:moveTo>
              <a:lnTo>
                <a:pt x="675082" y="909409"/>
              </a:lnTo>
              <a:lnTo>
                <a:pt x="0" y="909409"/>
              </a:lnTo>
              <a:lnTo>
                <a:pt x="0" y="10265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2BDFB2-4135-4B1A-A4EB-B44E4B377C56}">
      <dsp:nvSpPr>
        <dsp:cNvPr id="0" name=""/>
        <dsp:cNvSpPr/>
      </dsp:nvSpPr>
      <dsp:spPr>
        <a:xfrm>
          <a:off x="560595" y="841379"/>
          <a:ext cx="2025248" cy="1026572"/>
        </a:xfrm>
        <a:custGeom>
          <a:avLst/>
          <a:gdLst/>
          <a:ahLst/>
          <a:cxnLst/>
          <a:rect l="0" t="0" r="0" b="0"/>
          <a:pathLst>
            <a:path>
              <a:moveTo>
                <a:pt x="2025248" y="0"/>
              </a:moveTo>
              <a:lnTo>
                <a:pt x="2025248" y="909409"/>
              </a:lnTo>
              <a:lnTo>
                <a:pt x="0" y="909409"/>
              </a:lnTo>
              <a:lnTo>
                <a:pt x="0" y="10265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9E5364-43D3-43B1-B7A6-C2C9272A6A60}">
      <dsp:nvSpPr>
        <dsp:cNvPr id="0" name=""/>
        <dsp:cNvSpPr/>
      </dsp:nvSpPr>
      <dsp:spPr>
        <a:xfrm>
          <a:off x="2027924" y="283459"/>
          <a:ext cx="1115839" cy="557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Team Owner</a:t>
          </a:r>
        </a:p>
      </dsp:txBody>
      <dsp:txXfrm>
        <a:off x="2027924" y="283459"/>
        <a:ext cx="1115839" cy="557919"/>
      </dsp:txXfrm>
    </dsp:sp>
    <dsp:sp modelId="{DDF27D0A-0483-4C13-9D48-88A19C39A494}">
      <dsp:nvSpPr>
        <dsp:cNvPr id="0" name=""/>
        <dsp:cNvSpPr/>
      </dsp:nvSpPr>
      <dsp:spPr>
        <a:xfrm>
          <a:off x="2675" y="1867952"/>
          <a:ext cx="1115839" cy="557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Rota Holder (Employed Worker)</a:t>
          </a:r>
        </a:p>
      </dsp:txBody>
      <dsp:txXfrm>
        <a:off x="2675" y="1867952"/>
        <a:ext cx="1115839" cy="557919"/>
      </dsp:txXfrm>
    </dsp:sp>
    <dsp:sp modelId="{EEDD8B86-8D2C-4891-AD07-57255FCF382A}">
      <dsp:nvSpPr>
        <dsp:cNvPr id="0" name=""/>
        <dsp:cNvSpPr/>
      </dsp:nvSpPr>
      <dsp:spPr>
        <a:xfrm>
          <a:off x="1352841" y="1867952"/>
          <a:ext cx="1115839" cy="557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Team Member (Agency / PA)</a:t>
          </a:r>
        </a:p>
      </dsp:txBody>
      <dsp:txXfrm>
        <a:off x="1352841" y="1867952"/>
        <a:ext cx="1115839" cy="557919"/>
      </dsp:txXfrm>
    </dsp:sp>
    <dsp:sp modelId="{46E90AA5-A88F-49AF-9E86-DEBA1AD923AE}">
      <dsp:nvSpPr>
        <dsp:cNvPr id="0" name=""/>
        <dsp:cNvSpPr/>
      </dsp:nvSpPr>
      <dsp:spPr>
        <a:xfrm>
          <a:off x="2703007" y="1867952"/>
          <a:ext cx="1115839" cy="557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Profile Holder (Independent Worker)</a:t>
          </a:r>
        </a:p>
      </dsp:txBody>
      <dsp:txXfrm>
        <a:off x="2703007" y="1867952"/>
        <a:ext cx="1115839" cy="557919"/>
      </dsp:txXfrm>
    </dsp:sp>
    <dsp:sp modelId="{DC2AB5CC-0C5E-4D16-8033-BC72DAADB15D}">
      <dsp:nvSpPr>
        <dsp:cNvPr id="0" name=""/>
        <dsp:cNvSpPr/>
      </dsp:nvSpPr>
      <dsp:spPr>
        <a:xfrm>
          <a:off x="4053173" y="1867952"/>
          <a:ext cx="1115839" cy="557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Hat Holder (Independent Worker)</a:t>
          </a:r>
        </a:p>
      </dsp:txBody>
      <dsp:txXfrm>
        <a:off x="4053173" y="1867952"/>
        <a:ext cx="1115839" cy="557919"/>
      </dsp:txXfrm>
    </dsp:sp>
    <dsp:sp modelId="{121178C1-3921-4CC4-B8EB-AEBC278611B5}">
      <dsp:nvSpPr>
        <dsp:cNvPr id="0" name=""/>
        <dsp:cNvSpPr/>
      </dsp:nvSpPr>
      <dsp:spPr>
        <a:xfrm>
          <a:off x="1352841" y="1075706"/>
          <a:ext cx="1115839" cy="557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Advocate (Meeting Maker)</a:t>
          </a:r>
        </a:p>
      </dsp:txBody>
      <dsp:txXfrm>
        <a:off x="1352841" y="1075706"/>
        <a:ext cx="1115839" cy="5579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B2876-7F1D-41B9-A56A-F2541C291369}" type="datetimeFigureOut">
              <a:rPr lang="en-GB" smtClean="0"/>
              <a:t>12/02/2025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1CAB65-CF2E-42F9-BD28-13B8D7A40907}" type="slidenum">
              <a:rPr lang="en-GB" smtClean="0"/>
              <a:t>‹#›</a:t>
            </a:fld>
            <a:endParaRPr lang="en-GB"/>
          </a:p>
        </p:txBody>
      </p:sp>
    </p:spTree>
    <p:extLst>
      <p:ext uri="{BB962C8B-B14F-4D97-AF65-F5344CB8AC3E}">
        <p14:creationId xmlns:p14="http://schemas.microsoft.com/office/powerpoint/2010/main" val="272508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B5FAE-89BE-4F46-B7EC-82629D1D18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98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1CAB65-CF2E-42F9-BD28-13B8D7A40907}" type="slidenum">
              <a:rPr lang="en-GB" smtClean="0"/>
              <a:t>16</a:t>
            </a:fld>
            <a:endParaRPr lang="en-GB"/>
          </a:p>
        </p:txBody>
      </p:sp>
    </p:spTree>
    <p:extLst>
      <p:ext uri="{BB962C8B-B14F-4D97-AF65-F5344CB8AC3E}">
        <p14:creationId xmlns:p14="http://schemas.microsoft.com/office/powerpoint/2010/main" val="242869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B5FAE-89BE-4F46-B7EC-82629D1D18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32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B5FAE-89BE-4F46-B7EC-82629D1D18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67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B5FAE-89BE-4F46-B7EC-82629D1D18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67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round room and get people to share one of each thing they’ve named.</a:t>
            </a:r>
          </a:p>
          <a:p>
            <a:endParaRPr lang="en-GB" dirty="0"/>
          </a:p>
          <a:p>
            <a:r>
              <a:rPr lang="en-GB" dirty="0"/>
              <a:t>Give an example of each to get people going.</a:t>
            </a:r>
          </a:p>
        </p:txBody>
      </p:sp>
      <p:sp>
        <p:nvSpPr>
          <p:cNvPr id="4" name="Slide Number Placeholder 3"/>
          <p:cNvSpPr>
            <a:spLocks noGrp="1"/>
          </p:cNvSpPr>
          <p:nvPr>
            <p:ph type="sldNum" sz="quarter" idx="5"/>
          </p:nvPr>
        </p:nvSpPr>
        <p:spPr/>
        <p:txBody>
          <a:bodyPr/>
          <a:lstStyle/>
          <a:p>
            <a:fld id="{A61CAB65-CF2E-42F9-BD28-13B8D7A40907}" type="slidenum">
              <a:rPr lang="en-GB" smtClean="0"/>
              <a:t>9</a:t>
            </a:fld>
            <a:endParaRPr lang="en-GB"/>
          </a:p>
        </p:txBody>
      </p:sp>
    </p:spTree>
    <p:extLst>
      <p:ext uri="{BB962C8B-B14F-4D97-AF65-F5344CB8AC3E}">
        <p14:creationId xmlns:p14="http://schemas.microsoft.com/office/powerpoint/2010/main" val="321469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long chain: central gov disbursement of funding to LAs to providers to people back to providers creating unequal distributions of cost to supplement</a:t>
            </a:r>
            <a:br>
              <a:rPr lang="en-GB" dirty="0"/>
            </a:br>
            <a:r>
              <a:rPr lang="en-GB" dirty="0"/>
              <a:t>Examples of single point; one family member, one RM, one locus of decision-making and control (the more independent of the system, the more fragile it is). </a:t>
            </a:r>
            <a:r>
              <a:rPr lang="en-GB" dirty="0" err="1"/>
              <a:t>Eg</a:t>
            </a:r>
            <a:r>
              <a:rPr lang="en-GB" dirty="0"/>
              <a:t> rotas decided by other parties not subject to or only distantly subject to their effects. Funding decided by other parties only distantly subject to the effects.</a:t>
            </a:r>
          </a:p>
          <a:p>
            <a:endParaRPr lang="en-GB" dirty="0"/>
          </a:p>
          <a:p>
            <a:r>
              <a:rPr lang="en-GB" dirty="0"/>
              <a:t>Handout examples – package of 30 min double ups, the emails? Demonstrate: transactional relationships, low adaptive capacity (rigid expectations). Handout features of fragility &amp; resilience.</a:t>
            </a:r>
          </a:p>
          <a:p>
            <a:endParaRPr lang="en-GB" dirty="0"/>
          </a:p>
          <a:p>
            <a:r>
              <a:rPr lang="en-GB" dirty="0"/>
              <a:t>“</a:t>
            </a:r>
            <a:r>
              <a:rPr lang="en-GB" b="0" i="0" dirty="0">
                <a:solidFill>
                  <a:srgbClr val="C1C7D0"/>
                </a:solidFill>
                <a:effectLst/>
                <a:latin typeface="Public Sans"/>
              </a:rPr>
              <a:t>This was actually a good rota for me! Other days I would be doing these but then added on 3 people in lud foot/Kershaw area and Mytholmroyd with 0 or minimal travel time! I have anxiety just looking at that rota now 😆😆”</a:t>
            </a:r>
            <a:endParaRPr lang="en-GB" dirty="0"/>
          </a:p>
        </p:txBody>
      </p:sp>
      <p:sp>
        <p:nvSpPr>
          <p:cNvPr id="4" name="Slide Number Placeholder 3"/>
          <p:cNvSpPr>
            <a:spLocks noGrp="1"/>
          </p:cNvSpPr>
          <p:nvPr>
            <p:ph type="sldNum" sz="quarter" idx="5"/>
          </p:nvPr>
        </p:nvSpPr>
        <p:spPr/>
        <p:txBody>
          <a:bodyPr/>
          <a:lstStyle/>
          <a:p>
            <a:fld id="{A61CAB65-CF2E-42F9-BD28-13B8D7A40907}" type="slidenum">
              <a:rPr lang="en-GB" smtClean="0"/>
              <a:t>10</a:t>
            </a:fld>
            <a:endParaRPr lang="en-GB"/>
          </a:p>
        </p:txBody>
      </p:sp>
    </p:spTree>
    <p:extLst>
      <p:ext uri="{BB962C8B-B14F-4D97-AF65-F5344CB8AC3E}">
        <p14:creationId xmlns:p14="http://schemas.microsoft.com/office/powerpoint/2010/main" val="3168939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person syndrome, thinking about how this shows up in social care (family members, burnout, one superhero care worker etc, one manager per service who shoulders all the legal responsibility)</a:t>
            </a:r>
          </a:p>
          <a:p>
            <a:endParaRPr lang="en-GB" dirty="0"/>
          </a:p>
          <a:p>
            <a:r>
              <a:rPr lang="en-GB" dirty="0"/>
              <a:t>Handout; EC Rota screenshots. First page of cover policy? Also hats ref redundancy. Also welcome book</a:t>
            </a:r>
          </a:p>
        </p:txBody>
      </p:sp>
      <p:sp>
        <p:nvSpPr>
          <p:cNvPr id="4" name="Slide Number Placeholder 3"/>
          <p:cNvSpPr>
            <a:spLocks noGrp="1"/>
          </p:cNvSpPr>
          <p:nvPr>
            <p:ph type="sldNum" sz="quarter" idx="5"/>
          </p:nvPr>
        </p:nvSpPr>
        <p:spPr/>
        <p:txBody>
          <a:bodyPr/>
          <a:lstStyle/>
          <a:p>
            <a:fld id="{A61CAB65-CF2E-42F9-BD28-13B8D7A40907}" type="slidenum">
              <a:rPr lang="en-GB" smtClean="0"/>
              <a:t>11</a:t>
            </a:fld>
            <a:endParaRPr lang="en-GB"/>
          </a:p>
        </p:txBody>
      </p:sp>
    </p:spTree>
    <p:extLst>
      <p:ext uri="{BB962C8B-B14F-4D97-AF65-F5344CB8AC3E}">
        <p14:creationId xmlns:p14="http://schemas.microsoft.com/office/powerpoint/2010/main" val="384607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1CAB65-CF2E-42F9-BD28-13B8D7A40907}" type="slidenum">
              <a:rPr lang="en-GB" smtClean="0"/>
              <a:t>13</a:t>
            </a:fld>
            <a:endParaRPr lang="en-GB"/>
          </a:p>
        </p:txBody>
      </p:sp>
    </p:spTree>
    <p:extLst>
      <p:ext uri="{BB962C8B-B14F-4D97-AF65-F5344CB8AC3E}">
        <p14:creationId xmlns:p14="http://schemas.microsoft.com/office/powerpoint/2010/main" val="219634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B482-C78A-D2D6-D840-C7781A316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E616C-DC57-B469-60D9-31430D21D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DF31F-9F20-A84B-3F86-5550279D5140}"/>
              </a:ext>
            </a:extLst>
          </p:cNvPr>
          <p:cNvSpPr>
            <a:spLocks noGrp="1"/>
          </p:cNvSpPr>
          <p:nvPr>
            <p:ph type="body" idx="1"/>
          </p:nvPr>
        </p:nvSpPr>
        <p:spPr/>
        <p:txBody>
          <a:bodyPr/>
          <a:lstStyle/>
          <a:p>
            <a:r>
              <a:rPr lang="en-GB" dirty="0"/>
              <a:t>4 MIN: </a:t>
            </a:r>
          </a:p>
          <a:p>
            <a:r>
              <a:rPr lang="en-GB" dirty="0"/>
              <a:t>Pick out pay &amp; funding gap, consumer culture, anxious adult and accountability.</a:t>
            </a:r>
          </a:p>
          <a:p>
            <a:r>
              <a:rPr lang="en-GB" dirty="0"/>
              <a:t>Pick out relationship focus, recruitment pipeline, experiences of KS, SC and CB</a:t>
            </a:r>
          </a:p>
        </p:txBody>
      </p:sp>
      <p:sp>
        <p:nvSpPr>
          <p:cNvPr id="4" name="Slide Number Placeholder 3">
            <a:extLst>
              <a:ext uri="{FF2B5EF4-FFF2-40B4-BE49-F238E27FC236}">
                <a16:creationId xmlns:a16="http://schemas.microsoft.com/office/drawing/2014/main" id="{605DEE75-4BCB-630A-50A0-4B6610630FAB}"/>
              </a:ext>
            </a:extLst>
          </p:cNvPr>
          <p:cNvSpPr>
            <a:spLocks noGrp="1"/>
          </p:cNvSpPr>
          <p:nvPr>
            <p:ph type="sldNum" sz="quarter" idx="5"/>
          </p:nvPr>
        </p:nvSpPr>
        <p:spPr/>
        <p:txBody>
          <a:bodyPr/>
          <a:lstStyle/>
          <a:p>
            <a:fld id="{A61CAB65-CF2E-42F9-BD28-13B8D7A40907}" type="slidenum">
              <a:rPr lang="en-GB" smtClean="0"/>
              <a:t>14</a:t>
            </a:fld>
            <a:endParaRPr lang="en-GB"/>
          </a:p>
        </p:txBody>
      </p:sp>
    </p:spTree>
    <p:extLst>
      <p:ext uri="{BB962C8B-B14F-4D97-AF65-F5344CB8AC3E}">
        <p14:creationId xmlns:p14="http://schemas.microsoft.com/office/powerpoint/2010/main" val="4201397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DA-5C7E-1E4C-A6BF-C798C49470FE}"/>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BD00599-0CCB-DF42-844A-4A68D045EF7B}"/>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2CA553-3F2C-8641-BDA3-C3BE61C96D39}"/>
              </a:ext>
            </a:extLst>
          </p:cNvPr>
          <p:cNvSpPr>
            <a:spLocks noGrp="1"/>
          </p:cNvSpPr>
          <p:nvPr>
            <p:ph type="dt" sz="half" idx="10"/>
          </p:nvPr>
        </p:nvSpPr>
        <p:spPr>
          <a:xfrm>
            <a:off x="529107" y="6173784"/>
            <a:ext cx="2743200" cy="365125"/>
          </a:xfrm>
        </p:spPr>
        <p:txBody>
          <a:bodyPr/>
          <a:lstStyle>
            <a:lvl1pPr>
              <a:defRPr>
                <a:solidFill>
                  <a:schemeClr val="tx1"/>
                </a:solidFill>
              </a:defRPr>
            </a:lvl1pPr>
          </a:lstStyle>
          <a:p>
            <a:fld id="{1CEEF4F8-16C7-B347-BB89-406C474879ED}" type="datetimeFigureOut">
              <a:rPr lang="en-US" smtClean="0"/>
              <a:pPr/>
              <a:t>2/12/2025</a:t>
            </a:fld>
            <a:endParaRPr lang="en-US"/>
          </a:p>
        </p:txBody>
      </p:sp>
      <p:sp>
        <p:nvSpPr>
          <p:cNvPr id="5" name="Footer Placeholder 4">
            <a:extLst>
              <a:ext uri="{FF2B5EF4-FFF2-40B4-BE49-F238E27FC236}">
                <a16:creationId xmlns:a16="http://schemas.microsoft.com/office/drawing/2014/main" id="{16C6EE7A-3BEC-ED43-BD4F-D6D19DEC5481}"/>
              </a:ext>
            </a:extLst>
          </p:cNvPr>
          <p:cNvSpPr>
            <a:spLocks noGrp="1"/>
          </p:cNvSpPr>
          <p:nvPr>
            <p:ph type="ftr" sz="quarter" idx="11"/>
          </p:nvPr>
        </p:nvSpPr>
        <p:spPr>
          <a:xfrm>
            <a:off x="3272307" y="6173786"/>
            <a:ext cx="4114800" cy="365125"/>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219F0B6-2ACF-584A-A662-292CE26233AD}"/>
              </a:ext>
            </a:extLst>
          </p:cNvPr>
          <p:cNvSpPr>
            <a:spLocks noGrp="1"/>
          </p:cNvSpPr>
          <p:nvPr>
            <p:ph type="sldNum" sz="quarter" idx="12"/>
          </p:nvPr>
        </p:nvSpPr>
        <p:spPr>
          <a:xfrm>
            <a:off x="7387107" y="6173785"/>
            <a:ext cx="2472744" cy="365125"/>
          </a:xfrm>
        </p:spPr>
        <p:txBody>
          <a:bodyPr/>
          <a:lstStyle>
            <a:lvl1pPr>
              <a:defRPr>
                <a:solidFill>
                  <a:schemeClr val="tx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163913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Grey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297B-0C6E-494D-ABF5-357E810EB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1CA86-631A-8E42-AA75-372AA3311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0FB70D-2C35-934E-BFA8-3543958A3F50}"/>
              </a:ext>
            </a:extLst>
          </p:cNvPr>
          <p:cNvSpPr>
            <a:spLocks noGrp="1"/>
          </p:cNvSpPr>
          <p:nvPr>
            <p:ph type="dt" sz="half" idx="10"/>
          </p:nvPr>
        </p:nvSpPr>
        <p:spPr>
          <a:xfrm>
            <a:off x="541986" y="6474183"/>
            <a:ext cx="2743200" cy="365125"/>
          </a:xfrm>
        </p:spPr>
        <p:txBody>
          <a:bodyPr/>
          <a:lstStyle>
            <a:lvl1pPr>
              <a:defRPr>
                <a:solidFill>
                  <a:schemeClr val="tx2"/>
                </a:solidFill>
              </a:defRPr>
            </a:lvl1pPr>
          </a:lstStyle>
          <a:p>
            <a:fld id="{1CEEF4F8-16C7-B347-BB89-406C474879ED}" type="datetimeFigureOut">
              <a:rPr lang="en-US" smtClean="0"/>
              <a:pPr/>
              <a:t>2/12/2025</a:t>
            </a:fld>
            <a:endParaRPr lang="en-US"/>
          </a:p>
        </p:txBody>
      </p:sp>
      <p:sp>
        <p:nvSpPr>
          <p:cNvPr id="8" name="Footer Placeholder 4">
            <a:extLst>
              <a:ext uri="{FF2B5EF4-FFF2-40B4-BE49-F238E27FC236}">
                <a16:creationId xmlns:a16="http://schemas.microsoft.com/office/drawing/2014/main" id="{36BD23A3-01F8-6941-8EA6-7038EB3A0D9E}"/>
              </a:ext>
            </a:extLst>
          </p:cNvPr>
          <p:cNvSpPr>
            <a:spLocks noGrp="1"/>
          </p:cNvSpPr>
          <p:nvPr>
            <p:ph type="ftr" sz="quarter" idx="11"/>
          </p:nvPr>
        </p:nvSpPr>
        <p:spPr>
          <a:xfrm>
            <a:off x="4038600" y="6462556"/>
            <a:ext cx="4114800" cy="365125"/>
          </a:xfrm>
        </p:spPr>
        <p:txBody>
          <a:bodyPr/>
          <a:lstStyle>
            <a:lvl1pPr>
              <a:defRPr>
                <a:solidFill>
                  <a:schemeClr val="tx2"/>
                </a:solidFill>
              </a:defRPr>
            </a:lvl1pPr>
          </a:lstStyle>
          <a:p>
            <a:endParaRPr lang="en-US"/>
          </a:p>
        </p:txBody>
      </p:sp>
      <p:sp>
        <p:nvSpPr>
          <p:cNvPr id="9" name="Slide Number Placeholder 5">
            <a:extLst>
              <a:ext uri="{FF2B5EF4-FFF2-40B4-BE49-F238E27FC236}">
                <a16:creationId xmlns:a16="http://schemas.microsoft.com/office/drawing/2014/main" id="{DB56F617-E04E-DD45-B167-134D617241B3}"/>
              </a:ext>
            </a:extLst>
          </p:cNvPr>
          <p:cNvSpPr>
            <a:spLocks noGrp="1"/>
          </p:cNvSpPr>
          <p:nvPr>
            <p:ph type="sldNum" sz="quarter" idx="12"/>
          </p:nvPr>
        </p:nvSpPr>
        <p:spPr>
          <a:xfrm>
            <a:off x="8906814" y="6474182"/>
            <a:ext cx="2743200" cy="365125"/>
          </a:xfrm>
        </p:spPr>
        <p:txBody>
          <a:bodyPr/>
          <a:lstStyle>
            <a:lvl1pPr>
              <a:defRPr>
                <a:solidFill>
                  <a:schemeClr val="tx2"/>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14449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Grey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BB29-65C0-D548-8A49-D061F3BF5EE7}"/>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defRPr>
            </a:lvl1pPr>
          </a:lstStyle>
          <a:p>
            <a:r>
              <a:rPr lang="en-GB"/>
              <a:t>Click to edit Master </a:t>
            </a:r>
            <a:br>
              <a:rPr lang="en-GB"/>
            </a:br>
            <a:r>
              <a:rPr lang="en-GB"/>
              <a:t>title style</a:t>
            </a:r>
            <a:endParaRPr lang="en-US"/>
          </a:p>
        </p:txBody>
      </p:sp>
      <p:sp>
        <p:nvSpPr>
          <p:cNvPr id="3" name="Text Placeholder 2">
            <a:extLst>
              <a:ext uri="{FF2B5EF4-FFF2-40B4-BE49-F238E27FC236}">
                <a16:creationId xmlns:a16="http://schemas.microsoft.com/office/drawing/2014/main" id="{CD008778-72C5-A844-9526-CCCFD99DA08B}"/>
              </a:ext>
            </a:extLst>
          </p:cNvPr>
          <p:cNvSpPr>
            <a:spLocks noGrp="1"/>
          </p:cNvSpPr>
          <p:nvPr>
            <p:ph type="body" idx="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FA4D956-96DC-7144-9BC4-4980E5F3A8C7}"/>
              </a:ext>
            </a:extLst>
          </p:cNvPr>
          <p:cNvSpPr>
            <a:spLocks noGrp="1"/>
          </p:cNvSpPr>
          <p:nvPr>
            <p:ph type="dt" sz="half" idx="10"/>
          </p:nvPr>
        </p:nvSpPr>
        <p:spPr>
          <a:xfrm>
            <a:off x="541986" y="6474183"/>
            <a:ext cx="2743200" cy="365125"/>
          </a:xfrm>
        </p:spPr>
        <p:txBody>
          <a:bodyPr/>
          <a:lstStyle>
            <a:lvl1pPr>
              <a:defRPr>
                <a:solidFill>
                  <a:schemeClr val="tx2"/>
                </a:solidFill>
              </a:defRPr>
            </a:lvl1pPr>
          </a:lstStyle>
          <a:p>
            <a:fld id="{1CEEF4F8-16C7-B347-BB89-406C474879ED}" type="datetimeFigureOut">
              <a:rPr lang="en-US" smtClean="0"/>
              <a:pPr/>
              <a:t>2/12/2025</a:t>
            </a:fld>
            <a:endParaRPr lang="en-US"/>
          </a:p>
        </p:txBody>
      </p:sp>
      <p:sp>
        <p:nvSpPr>
          <p:cNvPr id="8" name="Footer Placeholder 4">
            <a:extLst>
              <a:ext uri="{FF2B5EF4-FFF2-40B4-BE49-F238E27FC236}">
                <a16:creationId xmlns:a16="http://schemas.microsoft.com/office/drawing/2014/main" id="{6207038A-FAF6-7040-99DD-12BB4EFD2D73}"/>
              </a:ext>
            </a:extLst>
          </p:cNvPr>
          <p:cNvSpPr>
            <a:spLocks noGrp="1"/>
          </p:cNvSpPr>
          <p:nvPr>
            <p:ph type="ftr" sz="quarter" idx="11"/>
          </p:nvPr>
        </p:nvSpPr>
        <p:spPr>
          <a:xfrm>
            <a:off x="4038600" y="6462556"/>
            <a:ext cx="4114800" cy="365125"/>
          </a:xfrm>
        </p:spPr>
        <p:txBody>
          <a:bodyPr/>
          <a:lstStyle>
            <a:lvl1pPr>
              <a:defRPr>
                <a:solidFill>
                  <a:schemeClr val="tx2"/>
                </a:solidFill>
              </a:defRPr>
            </a:lvl1pPr>
          </a:lstStyle>
          <a:p>
            <a:endParaRPr lang="en-US"/>
          </a:p>
        </p:txBody>
      </p:sp>
      <p:sp>
        <p:nvSpPr>
          <p:cNvPr id="9" name="Slide Number Placeholder 5">
            <a:extLst>
              <a:ext uri="{FF2B5EF4-FFF2-40B4-BE49-F238E27FC236}">
                <a16:creationId xmlns:a16="http://schemas.microsoft.com/office/drawing/2014/main" id="{CC483AD9-1D56-9D4E-9581-5C15FB813CCA}"/>
              </a:ext>
            </a:extLst>
          </p:cNvPr>
          <p:cNvSpPr>
            <a:spLocks noGrp="1"/>
          </p:cNvSpPr>
          <p:nvPr>
            <p:ph type="sldNum" sz="quarter" idx="12"/>
          </p:nvPr>
        </p:nvSpPr>
        <p:spPr>
          <a:xfrm>
            <a:off x="8906814" y="6474182"/>
            <a:ext cx="2743200" cy="365125"/>
          </a:xfrm>
        </p:spPr>
        <p:txBody>
          <a:bodyPr/>
          <a:lstStyle>
            <a:lvl1pPr>
              <a:defRPr>
                <a:solidFill>
                  <a:schemeClr val="tx2"/>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319593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Grey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D9A9-8FDA-4147-9B0E-1FA12F4A7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0955E-B8DB-1E46-9526-C4AF9E38C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995589-4B30-3444-A6B9-D81FCC3888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F2A04D64-2D80-9E45-9059-D67D7E4B487D}"/>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9" name="Footer Placeholder 4">
            <a:extLst>
              <a:ext uri="{FF2B5EF4-FFF2-40B4-BE49-F238E27FC236}">
                <a16:creationId xmlns:a16="http://schemas.microsoft.com/office/drawing/2014/main" id="{A53A6FCF-0217-E346-97D2-F243331C1A8E}"/>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8361770-76C8-CF4F-800A-51B82118DCCE}"/>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109213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Grey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723E-35D2-344F-B150-B84214814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A214C2-65C5-E34E-A597-29AD82EB1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BE9B12-0A37-B141-BA02-D2742758CE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4DE261-632C-BB4D-8F0A-804F8D9799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8D2A4-A533-484C-AE1E-720281531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1EDFD87-2A43-CB44-AD16-CC5517B07F3B}"/>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11" name="Footer Placeholder 4">
            <a:extLst>
              <a:ext uri="{FF2B5EF4-FFF2-40B4-BE49-F238E27FC236}">
                <a16:creationId xmlns:a16="http://schemas.microsoft.com/office/drawing/2014/main" id="{CBA66BA1-CAA0-7349-8D97-339853FD392F}"/>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B25A5E8-C0CA-474F-BFE5-626B7C5ABEE5}"/>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111859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Grey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39E2-9985-BE49-B905-3E18A9BF8F8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Date Placeholder 3">
            <a:extLst>
              <a:ext uri="{FF2B5EF4-FFF2-40B4-BE49-F238E27FC236}">
                <a16:creationId xmlns:a16="http://schemas.microsoft.com/office/drawing/2014/main" id="{8D832AEE-09A9-264E-9D75-1E2E89FD0495}"/>
              </a:ext>
            </a:extLst>
          </p:cNvPr>
          <p:cNvSpPr>
            <a:spLocks noGrp="1"/>
          </p:cNvSpPr>
          <p:nvPr>
            <p:ph type="dt" sz="half" idx="10"/>
          </p:nvPr>
        </p:nvSpPr>
        <p:spPr>
          <a:xfrm>
            <a:off x="541986" y="6474183"/>
            <a:ext cx="2743200" cy="365125"/>
          </a:xfrm>
        </p:spPr>
        <p:txBody>
          <a:bodyPr/>
          <a:lstStyle>
            <a:lvl1pPr>
              <a:defRPr>
                <a:solidFill>
                  <a:schemeClr val="tx2"/>
                </a:solidFill>
              </a:defRPr>
            </a:lvl1pPr>
          </a:lstStyle>
          <a:p>
            <a:fld id="{1CEEF4F8-16C7-B347-BB89-406C474879ED}" type="datetimeFigureOut">
              <a:rPr lang="en-US" smtClean="0"/>
              <a:pPr/>
              <a:t>2/12/2025</a:t>
            </a:fld>
            <a:endParaRPr lang="en-US"/>
          </a:p>
        </p:txBody>
      </p:sp>
      <p:sp>
        <p:nvSpPr>
          <p:cNvPr id="7" name="Footer Placeholder 4">
            <a:extLst>
              <a:ext uri="{FF2B5EF4-FFF2-40B4-BE49-F238E27FC236}">
                <a16:creationId xmlns:a16="http://schemas.microsoft.com/office/drawing/2014/main" id="{05F578DA-7798-DD44-BC9A-1FF387C9F416}"/>
              </a:ext>
            </a:extLst>
          </p:cNvPr>
          <p:cNvSpPr>
            <a:spLocks noGrp="1"/>
          </p:cNvSpPr>
          <p:nvPr>
            <p:ph type="ftr" sz="quarter" idx="11"/>
          </p:nvPr>
        </p:nvSpPr>
        <p:spPr>
          <a:xfrm>
            <a:off x="4038600" y="6462556"/>
            <a:ext cx="4114800" cy="365125"/>
          </a:xfrm>
        </p:spPr>
        <p:txBody>
          <a:bodyPr/>
          <a:lstStyle>
            <a:lvl1pPr>
              <a:defRPr>
                <a:solidFill>
                  <a:schemeClr val="tx2"/>
                </a:solidFill>
              </a:defRPr>
            </a:lvl1pPr>
          </a:lstStyle>
          <a:p>
            <a:endParaRPr lang="en-US"/>
          </a:p>
        </p:txBody>
      </p:sp>
      <p:sp>
        <p:nvSpPr>
          <p:cNvPr id="8" name="Slide Number Placeholder 5">
            <a:extLst>
              <a:ext uri="{FF2B5EF4-FFF2-40B4-BE49-F238E27FC236}">
                <a16:creationId xmlns:a16="http://schemas.microsoft.com/office/drawing/2014/main" id="{D58C6870-3C05-3A4E-8C41-E16AC1115B92}"/>
              </a:ext>
            </a:extLst>
          </p:cNvPr>
          <p:cNvSpPr>
            <a:spLocks noGrp="1"/>
          </p:cNvSpPr>
          <p:nvPr>
            <p:ph type="sldNum" sz="quarter" idx="12"/>
          </p:nvPr>
        </p:nvSpPr>
        <p:spPr>
          <a:xfrm>
            <a:off x="8906814" y="6474182"/>
            <a:ext cx="2743200" cy="365125"/>
          </a:xfrm>
        </p:spPr>
        <p:txBody>
          <a:bodyPr/>
          <a:lstStyle>
            <a:lvl1pPr>
              <a:defRPr>
                <a:solidFill>
                  <a:schemeClr val="tx2"/>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72671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Grey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35AFBA8-DDEE-344D-86B7-EB3B557B52A4}"/>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6" name="Footer Placeholder 4">
            <a:extLst>
              <a:ext uri="{FF2B5EF4-FFF2-40B4-BE49-F238E27FC236}">
                <a16:creationId xmlns:a16="http://schemas.microsoft.com/office/drawing/2014/main" id="{62DCF34F-3D80-2E4D-B2A7-76B86A5CA3CC}"/>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1692DF11-9C96-D740-9334-AD19B8921ADB}"/>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5401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Grey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330A-CB31-BD43-B831-90D1D04A4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96642F-CA70-7F4F-A2B1-1F89B2C54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FD471A-6DC3-7740-BBF8-15414A292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A50451AE-AECF-5445-A6BA-63E4420832A0}"/>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9" name="Footer Placeholder 4">
            <a:extLst>
              <a:ext uri="{FF2B5EF4-FFF2-40B4-BE49-F238E27FC236}">
                <a16:creationId xmlns:a16="http://schemas.microsoft.com/office/drawing/2014/main" id="{20B0CA83-0503-8A47-9FE0-F5940D43C8C7}"/>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BDCC4E7-8216-6A45-B197-50C71122594A}"/>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380125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Grey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F740-E8AC-1847-A6A7-26D1E4342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E3CFEB-B521-124C-9929-F7AA6BBBD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E790C64-3951-5848-BB93-D0543D3A2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38CEBF6-A92E-1F42-8C97-E93E7D80BF33}"/>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9" name="Footer Placeholder 4">
            <a:extLst>
              <a:ext uri="{FF2B5EF4-FFF2-40B4-BE49-F238E27FC236}">
                <a16:creationId xmlns:a16="http://schemas.microsoft.com/office/drawing/2014/main" id="{95A87605-9777-8047-8D43-14D6C00F7F68}"/>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E7F7ABE2-2051-3D48-9F8F-DD41411910EE}"/>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750516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0">
              <a:schemeClr val="accent6">
                <a:lumMod val="97000"/>
                <a:lumOff val="3000"/>
              </a:schemeClr>
            </a:gs>
            <a:gs pos="44000">
              <a:srgbClr val="A8D798">
                <a:lumMod val="94000"/>
                <a:lumOff val="6000"/>
              </a:srgbClr>
            </a:gs>
            <a:gs pos="100000">
              <a:schemeClr val="bg1"/>
            </a:gs>
          </a:gsLst>
          <a:lin ang="10800000" scaled="0"/>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E759DE-F811-5DAB-AC14-9653909A2CBD}"/>
              </a:ext>
            </a:extLst>
          </p:cNvPr>
          <p:cNvSpPr>
            <a:spLocks noGrp="1"/>
          </p:cNvSpPr>
          <p:nvPr>
            <p:ph type="subTitle" idx="1" hasCustomPrompt="1"/>
          </p:nvPr>
        </p:nvSpPr>
        <p:spPr>
          <a:xfrm>
            <a:off x="475133" y="2585031"/>
            <a:ext cx="10541209" cy="943068"/>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TextBox 3">
            <a:extLst>
              <a:ext uri="{FF2B5EF4-FFF2-40B4-BE49-F238E27FC236}">
                <a16:creationId xmlns:a16="http://schemas.microsoft.com/office/drawing/2014/main" id="{E56FC4BD-F078-C78D-CE9B-C087BE4DC6A4}"/>
              </a:ext>
            </a:extLst>
          </p:cNvPr>
          <p:cNvSpPr txBox="1"/>
          <p:nvPr userDrawn="1"/>
        </p:nvSpPr>
        <p:spPr>
          <a:xfrm>
            <a:off x="0" y="5247004"/>
            <a:ext cx="12192000" cy="1655999"/>
          </a:xfrm>
          <a:prstGeom prst="rect">
            <a:avLst/>
          </a:prstGeom>
          <a:solidFill>
            <a:schemeClr val="bg1"/>
          </a:solidFill>
        </p:spPr>
        <p:txBody>
          <a:bodyPr wrap="square" rtlCol="0">
            <a:spAutoFit/>
          </a:bodyPr>
          <a:lstStyle/>
          <a:p>
            <a:endParaRPr lang="en-US"/>
          </a:p>
        </p:txBody>
      </p:sp>
      <p:sp>
        <p:nvSpPr>
          <p:cNvPr id="10" name="Title 9">
            <a:extLst>
              <a:ext uri="{FF2B5EF4-FFF2-40B4-BE49-F238E27FC236}">
                <a16:creationId xmlns:a16="http://schemas.microsoft.com/office/drawing/2014/main" id="{63613291-5FB7-8C1F-67CB-214657BF1BA5}"/>
              </a:ext>
            </a:extLst>
          </p:cNvPr>
          <p:cNvSpPr>
            <a:spLocks noGrp="1"/>
          </p:cNvSpPr>
          <p:nvPr>
            <p:ph type="title" hasCustomPrompt="1"/>
          </p:nvPr>
        </p:nvSpPr>
        <p:spPr>
          <a:xfrm>
            <a:off x="475133" y="1146902"/>
            <a:ext cx="10541210" cy="1325563"/>
          </a:xfrm>
          <a:noFill/>
        </p:spPr>
        <p:txBody>
          <a:bodyPr>
            <a:normAutofit/>
          </a:bodyPr>
          <a:lstStyle>
            <a:lvl1pPr>
              <a:defRPr sz="4800">
                <a:solidFill>
                  <a:schemeClr val="accent6"/>
                </a:solidFill>
              </a:defRPr>
            </a:lvl1pPr>
          </a:lstStyle>
          <a:p>
            <a:r>
              <a:rPr lang="en-GB"/>
              <a:t>Cover slide (heading)</a:t>
            </a:r>
            <a:endParaRPr lang="en-US"/>
          </a:p>
        </p:txBody>
      </p:sp>
      <p:pic>
        <p:nvPicPr>
          <p:cNvPr id="6" name="Picture 5">
            <a:extLst>
              <a:ext uri="{FF2B5EF4-FFF2-40B4-BE49-F238E27FC236}">
                <a16:creationId xmlns:a16="http://schemas.microsoft.com/office/drawing/2014/main" id="{5A5E6213-BBE5-4D7D-9E0B-F9DD10A5178E}"/>
              </a:ext>
            </a:extLst>
          </p:cNvPr>
          <p:cNvPicPr>
            <a:picLocks noChangeAspect="1"/>
          </p:cNvPicPr>
          <p:nvPr userDrawn="1"/>
        </p:nvPicPr>
        <p:blipFill>
          <a:blip r:embed="rId2"/>
          <a:stretch>
            <a:fillRect/>
          </a:stretch>
        </p:blipFill>
        <p:spPr>
          <a:xfrm>
            <a:off x="9657809" y="3994696"/>
            <a:ext cx="2059057" cy="2531717"/>
          </a:xfrm>
          <a:prstGeom prst="rect">
            <a:avLst/>
          </a:prstGeom>
        </p:spPr>
      </p:pic>
      <p:pic>
        <p:nvPicPr>
          <p:cNvPr id="7" name="Picture 6">
            <a:extLst>
              <a:ext uri="{FF2B5EF4-FFF2-40B4-BE49-F238E27FC236}">
                <a16:creationId xmlns:a16="http://schemas.microsoft.com/office/drawing/2014/main" id="{CE84AA1E-AFA6-21AF-F88E-AEC2E64106A1}"/>
              </a:ext>
            </a:extLst>
          </p:cNvPr>
          <p:cNvPicPr>
            <a:picLocks noChangeAspect="1"/>
          </p:cNvPicPr>
          <p:nvPr userDrawn="1"/>
        </p:nvPicPr>
        <p:blipFill>
          <a:blip r:embed="rId3"/>
          <a:stretch>
            <a:fillRect/>
          </a:stretch>
        </p:blipFill>
        <p:spPr>
          <a:xfrm>
            <a:off x="686075" y="6106160"/>
            <a:ext cx="7772400" cy="517543"/>
          </a:xfrm>
          <a:prstGeom prst="rect">
            <a:avLst/>
          </a:prstGeom>
        </p:spPr>
      </p:pic>
    </p:spTree>
    <p:extLst>
      <p:ext uri="{BB962C8B-B14F-4D97-AF65-F5344CB8AC3E}">
        <p14:creationId xmlns:p14="http://schemas.microsoft.com/office/powerpoint/2010/main" val="28085905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E759DE-F811-5DAB-AC14-9653909A2CBD}"/>
              </a:ext>
            </a:extLst>
          </p:cNvPr>
          <p:cNvSpPr>
            <a:spLocks noGrp="1"/>
          </p:cNvSpPr>
          <p:nvPr>
            <p:ph type="subTitle" idx="1" hasCustomPrompt="1"/>
          </p:nvPr>
        </p:nvSpPr>
        <p:spPr>
          <a:xfrm>
            <a:off x="475134" y="2585031"/>
            <a:ext cx="10715380" cy="943068"/>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TextBox 3">
            <a:extLst>
              <a:ext uri="{FF2B5EF4-FFF2-40B4-BE49-F238E27FC236}">
                <a16:creationId xmlns:a16="http://schemas.microsoft.com/office/drawing/2014/main" id="{E56FC4BD-F078-C78D-CE9B-C087BE4DC6A4}"/>
              </a:ext>
            </a:extLst>
          </p:cNvPr>
          <p:cNvSpPr txBox="1"/>
          <p:nvPr userDrawn="1"/>
        </p:nvSpPr>
        <p:spPr>
          <a:xfrm>
            <a:off x="0" y="5354320"/>
            <a:ext cx="12192000" cy="1503680"/>
          </a:xfrm>
          <a:prstGeom prst="rect">
            <a:avLst/>
          </a:prstGeom>
          <a:solidFill>
            <a:schemeClr val="bg1"/>
          </a:solidFill>
        </p:spPr>
        <p:txBody>
          <a:bodyPr wrap="square" rtlCol="0">
            <a:spAutoFit/>
          </a:bodyPr>
          <a:lstStyle/>
          <a:p>
            <a:endParaRPr lang="en-US"/>
          </a:p>
        </p:txBody>
      </p:sp>
      <p:sp>
        <p:nvSpPr>
          <p:cNvPr id="10" name="Title 9">
            <a:extLst>
              <a:ext uri="{FF2B5EF4-FFF2-40B4-BE49-F238E27FC236}">
                <a16:creationId xmlns:a16="http://schemas.microsoft.com/office/drawing/2014/main" id="{63613291-5FB7-8C1F-67CB-214657BF1BA5}"/>
              </a:ext>
            </a:extLst>
          </p:cNvPr>
          <p:cNvSpPr>
            <a:spLocks noGrp="1"/>
          </p:cNvSpPr>
          <p:nvPr>
            <p:ph type="title" hasCustomPrompt="1"/>
          </p:nvPr>
        </p:nvSpPr>
        <p:spPr>
          <a:xfrm>
            <a:off x="475133" y="1146902"/>
            <a:ext cx="10715381" cy="1325563"/>
          </a:xfrm>
          <a:noFill/>
        </p:spPr>
        <p:txBody>
          <a:bodyPr>
            <a:normAutofit/>
          </a:bodyPr>
          <a:lstStyle>
            <a:lvl1pPr>
              <a:defRPr sz="4800">
                <a:solidFill>
                  <a:schemeClr val="accent6"/>
                </a:solidFill>
              </a:defRPr>
            </a:lvl1pPr>
          </a:lstStyle>
          <a:p>
            <a:r>
              <a:rPr lang="en-GB"/>
              <a:t>Alternative cover slide (heading)</a:t>
            </a:r>
            <a:endParaRPr lang="en-US"/>
          </a:p>
        </p:txBody>
      </p:sp>
      <p:pic>
        <p:nvPicPr>
          <p:cNvPr id="6" name="Picture 5" descr="A logo with a tree and text&#10;&#10;Description automatically generated">
            <a:extLst>
              <a:ext uri="{FF2B5EF4-FFF2-40B4-BE49-F238E27FC236}">
                <a16:creationId xmlns:a16="http://schemas.microsoft.com/office/drawing/2014/main" id="{8F911D36-51D9-80D4-D92E-02BEC1BB8D0A}"/>
              </a:ext>
            </a:extLst>
          </p:cNvPr>
          <p:cNvPicPr>
            <a:picLocks noChangeAspect="1"/>
          </p:cNvPicPr>
          <p:nvPr userDrawn="1"/>
        </p:nvPicPr>
        <p:blipFill>
          <a:blip r:embed="rId2"/>
          <a:stretch>
            <a:fillRect/>
          </a:stretch>
        </p:blipFill>
        <p:spPr>
          <a:xfrm>
            <a:off x="9670918" y="4231764"/>
            <a:ext cx="2045949" cy="2245111"/>
          </a:xfrm>
          <a:prstGeom prst="rect">
            <a:avLst/>
          </a:prstGeom>
        </p:spPr>
      </p:pic>
      <p:pic>
        <p:nvPicPr>
          <p:cNvPr id="2" name="Picture 1">
            <a:extLst>
              <a:ext uri="{FF2B5EF4-FFF2-40B4-BE49-F238E27FC236}">
                <a16:creationId xmlns:a16="http://schemas.microsoft.com/office/drawing/2014/main" id="{8C4869E9-5754-BA49-AE6F-5E40610D33BF}"/>
              </a:ext>
            </a:extLst>
          </p:cNvPr>
          <p:cNvPicPr>
            <a:picLocks noChangeAspect="1"/>
          </p:cNvPicPr>
          <p:nvPr userDrawn="1"/>
        </p:nvPicPr>
        <p:blipFill>
          <a:blip r:embed="rId3"/>
          <a:stretch>
            <a:fillRect/>
          </a:stretch>
        </p:blipFill>
        <p:spPr>
          <a:xfrm>
            <a:off x="686075" y="6106160"/>
            <a:ext cx="7772400" cy="517543"/>
          </a:xfrm>
          <a:prstGeom prst="rect">
            <a:avLst/>
          </a:prstGeom>
        </p:spPr>
      </p:pic>
    </p:spTree>
    <p:extLst>
      <p:ext uri="{BB962C8B-B14F-4D97-AF65-F5344CB8AC3E}">
        <p14:creationId xmlns:p14="http://schemas.microsoft.com/office/powerpoint/2010/main" val="35483582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297B-0C6E-494D-ABF5-357E810EB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1CA86-631A-8E42-AA75-372AA3311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0FB70D-2C35-934E-BFA8-3543958A3F50}"/>
              </a:ext>
            </a:extLst>
          </p:cNvPr>
          <p:cNvSpPr>
            <a:spLocks noGrp="1"/>
          </p:cNvSpPr>
          <p:nvPr>
            <p:ph type="dt" sz="half" idx="10"/>
          </p:nvPr>
        </p:nvSpPr>
        <p:spPr>
          <a:xfrm>
            <a:off x="541986" y="6474183"/>
            <a:ext cx="2743200" cy="365125"/>
          </a:xfrm>
        </p:spPr>
        <p:txBody>
          <a:bodyPr/>
          <a:lstStyle>
            <a:lvl1pPr>
              <a:defRPr>
                <a:solidFill>
                  <a:schemeClr val="accent1"/>
                </a:solidFill>
              </a:defRPr>
            </a:lvl1pPr>
          </a:lstStyle>
          <a:p>
            <a:fld id="{1CEEF4F8-16C7-B347-BB89-406C474879ED}" type="datetimeFigureOut">
              <a:rPr lang="en-US" smtClean="0"/>
              <a:pPr/>
              <a:t>2/12/2025</a:t>
            </a:fld>
            <a:endParaRPr lang="en-US"/>
          </a:p>
        </p:txBody>
      </p:sp>
      <p:sp>
        <p:nvSpPr>
          <p:cNvPr id="8" name="Footer Placeholder 4">
            <a:extLst>
              <a:ext uri="{FF2B5EF4-FFF2-40B4-BE49-F238E27FC236}">
                <a16:creationId xmlns:a16="http://schemas.microsoft.com/office/drawing/2014/main" id="{36BD23A3-01F8-6941-8EA6-7038EB3A0D9E}"/>
              </a:ext>
            </a:extLst>
          </p:cNvPr>
          <p:cNvSpPr>
            <a:spLocks noGrp="1"/>
          </p:cNvSpPr>
          <p:nvPr>
            <p:ph type="ftr" sz="quarter" idx="11"/>
          </p:nvPr>
        </p:nvSpPr>
        <p:spPr>
          <a:xfrm>
            <a:off x="4038600" y="6462556"/>
            <a:ext cx="4114800" cy="365125"/>
          </a:xfrm>
        </p:spPr>
        <p:txBody>
          <a:bodyPr/>
          <a:lstStyle>
            <a:lvl1pPr>
              <a:defRPr>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B56F617-E04E-DD45-B167-134D617241B3}"/>
              </a:ext>
            </a:extLst>
          </p:cNvPr>
          <p:cNvSpPr>
            <a:spLocks noGrp="1"/>
          </p:cNvSpPr>
          <p:nvPr>
            <p:ph type="sldNum" sz="quarter" idx="12"/>
          </p:nvPr>
        </p:nvSpPr>
        <p:spPr>
          <a:xfrm>
            <a:off x="8906814" y="6474182"/>
            <a:ext cx="2743200" cy="365125"/>
          </a:xfrm>
        </p:spPr>
        <p:txBody>
          <a:bodyPr/>
          <a:lstStyle>
            <a:lvl1pPr>
              <a:defRPr>
                <a:solidFill>
                  <a:schemeClr val="accent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199138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5339-91D1-4724-0A0F-DB8F59F2E814}"/>
              </a:ext>
            </a:extLst>
          </p:cNvPr>
          <p:cNvSpPr>
            <a:spLocks noGrp="1"/>
          </p:cNvSpPr>
          <p:nvPr>
            <p:ph type="title" hasCustomPrompt="1"/>
          </p:nvPr>
        </p:nvSpPr>
        <p:spPr>
          <a:xfrm>
            <a:off x="838201" y="365125"/>
            <a:ext cx="8709212" cy="1325563"/>
          </a:xfrm>
        </p:spPr>
        <p:txBody>
          <a:bodyPr/>
          <a:lstStyle>
            <a:lvl1pPr>
              <a:defRPr>
                <a:solidFill>
                  <a:schemeClr val="accent6"/>
                </a:solidFill>
              </a:defRPr>
            </a:lvl1pPr>
          </a:lstStyle>
          <a:p>
            <a:r>
              <a:rPr lang="en-GB"/>
              <a:t>Simple main slide heading</a:t>
            </a:r>
            <a:endParaRPr lang="en-US"/>
          </a:p>
        </p:txBody>
      </p:sp>
      <p:sp>
        <p:nvSpPr>
          <p:cNvPr id="3" name="Content Placeholder 2">
            <a:extLst>
              <a:ext uri="{FF2B5EF4-FFF2-40B4-BE49-F238E27FC236}">
                <a16:creationId xmlns:a16="http://schemas.microsoft.com/office/drawing/2014/main" id="{F3DCEF0D-70AB-218E-E17E-702B6F36D665}"/>
              </a:ext>
            </a:extLst>
          </p:cNvPr>
          <p:cNvSpPr>
            <a:spLocks noGrp="1"/>
          </p:cNvSpPr>
          <p:nvPr>
            <p:ph idx="1"/>
          </p:nvPr>
        </p:nvSpPr>
        <p:spPr>
          <a:xfrm>
            <a:off x="838201" y="1825624"/>
            <a:ext cx="8709212" cy="448596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logo with a tree and text&#10;&#10;Description automatically generated">
            <a:extLst>
              <a:ext uri="{FF2B5EF4-FFF2-40B4-BE49-F238E27FC236}">
                <a16:creationId xmlns:a16="http://schemas.microsoft.com/office/drawing/2014/main" id="{8404B248-3C0D-1B12-1ABD-6EBC9EE8CF9E}"/>
              </a:ext>
            </a:extLst>
          </p:cNvPr>
          <p:cNvPicPr>
            <a:picLocks noChangeAspect="1"/>
          </p:cNvPicPr>
          <p:nvPr userDrawn="1"/>
        </p:nvPicPr>
        <p:blipFill>
          <a:blip r:embed="rId2"/>
          <a:stretch>
            <a:fillRect/>
          </a:stretch>
        </p:blipFill>
        <p:spPr>
          <a:xfrm>
            <a:off x="10196265" y="4643897"/>
            <a:ext cx="1519752" cy="1667692"/>
          </a:xfrm>
          <a:prstGeom prst="rect">
            <a:avLst/>
          </a:prstGeom>
        </p:spPr>
      </p:pic>
    </p:spTree>
    <p:extLst>
      <p:ext uri="{BB962C8B-B14F-4D97-AF65-F5344CB8AC3E}">
        <p14:creationId xmlns:p14="http://schemas.microsoft.com/office/powerpoint/2010/main" val="278878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A black and green sign with blue text&#10;&#10;Description automatically generated">
            <a:extLst>
              <a:ext uri="{FF2B5EF4-FFF2-40B4-BE49-F238E27FC236}">
                <a16:creationId xmlns:a16="http://schemas.microsoft.com/office/drawing/2014/main" id="{6F15528C-486D-FD9C-D07B-B6202EA50B9A}"/>
              </a:ext>
            </a:extLst>
          </p:cNvPr>
          <p:cNvPicPr>
            <a:picLocks noChangeAspect="1"/>
          </p:cNvPicPr>
          <p:nvPr userDrawn="1"/>
        </p:nvPicPr>
        <p:blipFill>
          <a:blip r:embed="rId2"/>
          <a:stretch>
            <a:fillRect/>
          </a:stretch>
        </p:blipFill>
        <p:spPr>
          <a:xfrm>
            <a:off x="9890369" y="5740998"/>
            <a:ext cx="1519752" cy="751877"/>
          </a:xfrm>
          <a:prstGeom prst="rect">
            <a:avLst/>
          </a:prstGeom>
        </p:spPr>
      </p:pic>
      <p:sp>
        <p:nvSpPr>
          <p:cNvPr id="2" name="Title 1">
            <a:extLst>
              <a:ext uri="{FF2B5EF4-FFF2-40B4-BE49-F238E27FC236}">
                <a16:creationId xmlns:a16="http://schemas.microsoft.com/office/drawing/2014/main" id="{FD075339-91D1-4724-0A0F-DB8F59F2E814}"/>
              </a:ext>
            </a:extLst>
          </p:cNvPr>
          <p:cNvSpPr>
            <a:spLocks noGrp="1"/>
          </p:cNvSpPr>
          <p:nvPr>
            <p:ph type="title" hasCustomPrompt="1"/>
          </p:nvPr>
        </p:nvSpPr>
        <p:spPr>
          <a:xfrm>
            <a:off x="838200" y="365125"/>
            <a:ext cx="10571921" cy="1325563"/>
          </a:xfrm>
        </p:spPr>
        <p:txBody>
          <a:bodyPr/>
          <a:lstStyle>
            <a:lvl1pPr>
              <a:defRPr>
                <a:solidFill>
                  <a:schemeClr val="accent6"/>
                </a:solidFill>
              </a:defRPr>
            </a:lvl1pPr>
          </a:lstStyle>
          <a:p>
            <a:r>
              <a:rPr lang="en-GB"/>
              <a:t>Simple main slide heading</a:t>
            </a:r>
            <a:endParaRPr lang="en-US"/>
          </a:p>
        </p:txBody>
      </p:sp>
      <p:sp>
        <p:nvSpPr>
          <p:cNvPr id="3" name="Content Placeholder 2">
            <a:extLst>
              <a:ext uri="{FF2B5EF4-FFF2-40B4-BE49-F238E27FC236}">
                <a16:creationId xmlns:a16="http://schemas.microsoft.com/office/drawing/2014/main" id="{F3DCEF0D-70AB-218E-E17E-702B6F36D665}"/>
              </a:ext>
            </a:extLst>
          </p:cNvPr>
          <p:cNvSpPr>
            <a:spLocks noGrp="1"/>
          </p:cNvSpPr>
          <p:nvPr>
            <p:ph idx="1"/>
          </p:nvPr>
        </p:nvSpPr>
        <p:spPr>
          <a:xfrm>
            <a:off x="838201" y="1825625"/>
            <a:ext cx="10571920" cy="34122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1719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9BF80A-2D11-4CFE-D32F-9CE4ACA88294}"/>
              </a:ext>
            </a:extLst>
          </p:cNvPr>
          <p:cNvSpPr>
            <a:spLocks noGrp="1"/>
          </p:cNvSpPr>
          <p:nvPr>
            <p:ph type="pic" idx="1"/>
          </p:nvPr>
        </p:nvSpPr>
        <p:spPr>
          <a:xfrm>
            <a:off x="887506" y="987425"/>
            <a:ext cx="8579223" cy="52923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descr="A logo with a tree and text&#10;&#10;Description automatically generated">
            <a:extLst>
              <a:ext uri="{FF2B5EF4-FFF2-40B4-BE49-F238E27FC236}">
                <a16:creationId xmlns:a16="http://schemas.microsoft.com/office/drawing/2014/main" id="{919C4008-6C5E-48E5-2329-83D2A8771FFC}"/>
              </a:ext>
            </a:extLst>
          </p:cNvPr>
          <p:cNvPicPr>
            <a:picLocks noChangeAspect="1"/>
          </p:cNvPicPr>
          <p:nvPr userDrawn="1"/>
        </p:nvPicPr>
        <p:blipFill>
          <a:blip r:embed="rId2"/>
          <a:stretch>
            <a:fillRect/>
          </a:stretch>
        </p:blipFill>
        <p:spPr>
          <a:xfrm>
            <a:off x="10196265" y="4643897"/>
            <a:ext cx="1519752" cy="1667692"/>
          </a:xfrm>
          <a:prstGeom prst="rect">
            <a:avLst/>
          </a:prstGeom>
        </p:spPr>
      </p:pic>
    </p:spTree>
    <p:extLst>
      <p:ext uri="{BB962C8B-B14F-4D97-AF65-F5344CB8AC3E}">
        <p14:creationId xmlns:p14="http://schemas.microsoft.com/office/powerpoint/2010/main" val="393523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3D7DAA-316A-2C2E-1A80-EB58C7282EE9}"/>
              </a:ext>
            </a:extLst>
          </p:cNvPr>
          <p:cNvSpPr>
            <a:spLocks noGrp="1"/>
          </p:cNvSpPr>
          <p:nvPr>
            <p:ph type="title" hasCustomPrompt="1"/>
          </p:nvPr>
        </p:nvSpPr>
        <p:spPr>
          <a:xfrm>
            <a:off x="624839" y="688472"/>
            <a:ext cx="10942320" cy="609398"/>
          </a:xfrm>
        </p:spPr>
        <p:txBody>
          <a:bodyPr lIns="0" tIns="0" rIns="0" bIns="0">
            <a:spAutoFit/>
          </a:bodyPr>
          <a:lstStyle>
            <a:lvl1pPr algn="ctr">
              <a:defRPr>
                <a:solidFill>
                  <a:schemeClr val="tx1"/>
                </a:solidFill>
              </a:defRPr>
            </a:lvl1pPr>
          </a:lstStyle>
          <a:p>
            <a:r>
              <a:rPr lang="en-GB"/>
              <a:t>Alternative last slide heading</a:t>
            </a:r>
            <a:endParaRPr lang="en-US"/>
          </a:p>
        </p:txBody>
      </p:sp>
      <p:pic>
        <p:nvPicPr>
          <p:cNvPr id="3" name="Picture 2" descr="A group of logos and symbols&#10;&#10;Description automatically generated">
            <a:extLst>
              <a:ext uri="{FF2B5EF4-FFF2-40B4-BE49-F238E27FC236}">
                <a16:creationId xmlns:a16="http://schemas.microsoft.com/office/drawing/2014/main" id="{DA5EC7D4-171B-F464-F6AC-FB4DA764D2AA}"/>
              </a:ext>
            </a:extLst>
          </p:cNvPr>
          <p:cNvPicPr>
            <a:picLocks noChangeAspect="1"/>
          </p:cNvPicPr>
          <p:nvPr userDrawn="1"/>
        </p:nvPicPr>
        <p:blipFill>
          <a:blip r:embed="rId2"/>
          <a:stretch>
            <a:fillRect/>
          </a:stretch>
        </p:blipFill>
        <p:spPr>
          <a:xfrm>
            <a:off x="1399760" y="1554623"/>
            <a:ext cx="9392478" cy="4614905"/>
          </a:xfrm>
          <a:prstGeom prst="rect">
            <a:avLst/>
          </a:prstGeom>
        </p:spPr>
      </p:pic>
    </p:spTree>
    <p:extLst>
      <p:ext uri="{BB962C8B-B14F-4D97-AF65-F5344CB8AC3E}">
        <p14:creationId xmlns:p14="http://schemas.microsoft.com/office/powerpoint/2010/main" val="2575282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solidFill>
        <a:effectLst/>
      </p:bgPr>
    </p:bg>
    <p:spTree>
      <p:nvGrpSpPr>
        <p:cNvPr id="1" name=""/>
        <p:cNvGrpSpPr/>
        <p:nvPr/>
      </p:nvGrpSpPr>
      <p:grpSpPr>
        <a:xfrm>
          <a:off x="0" y="0"/>
          <a:ext cx="0" cy="0"/>
          <a:chOff x="0" y="0"/>
          <a:chExt cx="0" cy="0"/>
        </a:xfrm>
      </p:grpSpPr>
      <p:pic>
        <p:nvPicPr>
          <p:cNvPr id="15" name="Picture 14" descr="A logo with a tree and text&#10;&#10;Description automatically generated">
            <a:extLst>
              <a:ext uri="{FF2B5EF4-FFF2-40B4-BE49-F238E27FC236}">
                <a16:creationId xmlns:a16="http://schemas.microsoft.com/office/drawing/2014/main" id="{3DC9DDC8-6D18-144B-8FC4-EF31BF860322}"/>
              </a:ext>
            </a:extLst>
          </p:cNvPr>
          <p:cNvPicPr>
            <a:picLocks noChangeAspect="1"/>
          </p:cNvPicPr>
          <p:nvPr userDrawn="1"/>
        </p:nvPicPr>
        <p:blipFill>
          <a:blip r:embed="rId2"/>
          <a:stretch>
            <a:fillRect/>
          </a:stretch>
        </p:blipFill>
        <p:spPr>
          <a:xfrm>
            <a:off x="9108994" y="3509963"/>
            <a:ext cx="2531677" cy="2785513"/>
          </a:xfrm>
          <a:prstGeom prst="rect">
            <a:avLst/>
          </a:prstGeom>
        </p:spPr>
      </p:pic>
    </p:spTree>
    <p:extLst>
      <p:ext uri="{BB962C8B-B14F-4D97-AF65-F5344CB8AC3E}">
        <p14:creationId xmlns:p14="http://schemas.microsoft.com/office/powerpoint/2010/main" val="268578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492616" y="476250"/>
            <a:ext cx="5513178" cy="648749"/>
          </a:xfrm>
        </p:spPr>
        <p:txBody>
          <a:bodyPr anchor="t"/>
          <a:lstStyle>
            <a:lvl1pPr>
              <a:lnSpc>
                <a:spcPts val="2268"/>
              </a:lnSpc>
              <a:defRPr lang="en-US" sz="2268" b="1" i="0" kern="1200" cap="all" spc="0" baseline="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14" name="Straight Connector 13"/>
          <p:cNvCxnSpPr/>
          <p:nvPr/>
        </p:nvCxnSpPr>
        <p:spPr>
          <a:xfrm>
            <a:off x="492615"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86419"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2615" y="6303100"/>
            <a:ext cx="1120698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492614" y="1268412"/>
            <a:ext cx="7266066" cy="4510915"/>
          </a:xfrm>
        </p:spPr>
        <p:txBody>
          <a:bodyPr/>
          <a:lstStyle>
            <a:lvl1pPr marL="180000" indent="-180000">
              <a:lnSpc>
                <a:spcPct val="100000"/>
              </a:lnSpc>
              <a:spcBef>
                <a:spcPts val="1200"/>
              </a:spcBef>
              <a:spcAft>
                <a:spcPts val="600"/>
              </a:spcAft>
              <a:buFont typeface="Arial" charset="0"/>
              <a:buChar char="•"/>
              <a:defRPr sz="1600">
                <a:latin typeface="Calibri" panose="020F0502020204030204" pitchFamily="34" charset="0"/>
                <a:cs typeface="Calibri" panose="020F0502020204030204" pitchFamily="34" charset="0"/>
              </a:defRPr>
            </a:lvl1pPr>
            <a:lvl2pPr marL="457190" indent="-180000">
              <a:lnSpc>
                <a:spcPct val="100000"/>
              </a:lnSpc>
              <a:spcBef>
                <a:spcPts val="0"/>
              </a:spcBef>
              <a:spcAft>
                <a:spcPts val="600"/>
              </a:spcAft>
              <a:buSzPct val="100000"/>
              <a:buFont typeface="Courier New" panose="02070309020205020404" pitchFamily="49" charset="0"/>
              <a:buChar char="o"/>
              <a:defRPr lang="en-US" sz="1400" b="0"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85843" indent="-180000">
              <a:lnSpc>
                <a:spcPct val="100000"/>
              </a:lnSpc>
              <a:spcBef>
                <a:spcPts val="0"/>
              </a:spcBef>
              <a:spcAft>
                <a:spcPts val="600"/>
              </a:spcAft>
              <a:buFont typeface="Wingdings" panose="05000000000000000000" pitchFamily="2" charset="2"/>
              <a:buChar char="§"/>
              <a:tabLst/>
              <a:defRPr lang="en-US" sz="1200" b="0"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14458" indent="-180000">
              <a:lnSpc>
                <a:spcPct val="100000"/>
              </a:lnSpc>
              <a:spcBef>
                <a:spcPts val="0"/>
              </a:spcBef>
              <a:spcAft>
                <a:spcPts val="600"/>
              </a:spcAft>
              <a:buFont typeface="Courier New" panose="02070309020205020404" pitchFamily="49" charset="0"/>
              <a:buChar char="o"/>
              <a:tabLst/>
              <a:defRPr sz="1100">
                <a:latin typeface="Calibri" panose="020F0502020204030204" pitchFamily="34" charset="0"/>
                <a:cs typeface="Calibri" panose="020F0502020204030204" pitchFamily="34" charset="0"/>
              </a:defRPr>
            </a:lvl4pPr>
            <a:lvl5pPr marL="1143072" indent="228614">
              <a:lnSpc>
                <a:spcPct val="100000"/>
              </a:lnSpc>
              <a:spcBef>
                <a:spcPts val="0"/>
              </a:spcBef>
              <a:spcAft>
                <a:spcPts val="600"/>
              </a:spcAft>
              <a:tabLst/>
              <a:defRPr sz="1400">
                <a:latin typeface="InterFace" panose="020B0503020203020204" pitchFamily="34" charset="0"/>
                <a:cs typeface="InterFac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3"/>
          </p:nvPr>
        </p:nvSpPr>
        <p:spPr>
          <a:xfrm>
            <a:off x="10052291" y="6433733"/>
            <a:ext cx="1647308" cy="289195"/>
          </a:xfrm>
          <a:prstGeom prst="rect">
            <a:avLst/>
          </a:prstGeom>
        </p:spPr>
        <p:txBody>
          <a:bodyPr/>
          <a:lstStyle>
            <a:lvl1pPr>
              <a:defRPr>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6098C5-2FD7-BA4E-AC25-5D402AD180CA}" type="slidenum">
              <a:rPr kumimoji="0" lang="en-GB" sz="1000" b="0" i="0" u="none" strike="noStrike" kern="1200" cap="none" spc="0" normalizeH="0" baseline="0" noProof="0" smtClean="0">
                <a:ln>
                  <a:noFill/>
                </a:ln>
                <a:solidFill>
                  <a:srgbClr val="262626"/>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endParaRPr>
          </a:p>
        </p:txBody>
      </p:sp>
      <p:sp>
        <p:nvSpPr>
          <p:cNvPr id="11" name="Subtitle 2"/>
          <p:cNvSpPr>
            <a:spLocks noGrp="1"/>
          </p:cNvSpPr>
          <p:nvPr>
            <p:ph type="subTitle" idx="1"/>
          </p:nvPr>
        </p:nvSpPr>
        <p:spPr>
          <a:xfrm>
            <a:off x="6190446" y="476250"/>
            <a:ext cx="5509153" cy="648000"/>
          </a:xfrm>
        </p:spPr>
        <p:txBody>
          <a:bodyPr/>
          <a:lstStyle>
            <a:lvl1pPr marL="0" indent="0" algn="l">
              <a:lnSpc>
                <a:spcPts val="1179"/>
              </a:lnSpc>
              <a:spcBef>
                <a:spcPts val="0"/>
              </a:spcBef>
              <a:buNone/>
              <a:defRPr sz="998">
                <a:latin typeface="Calibri" panose="020F0502020204030204" pitchFamily="34" charset="0"/>
                <a:cs typeface="Calibri" panose="020F0502020204030204" pitchFamily="34" charset="0"/>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927EC29D-B659-464F-B2FB-970C2AA6A4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615" y="6209250"/>
            <a:ext cx="864999" cy="648749"/>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F8B9F16-2373-5457-23D2-22D8842904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3290" y="6331718"/>
            <a:ext cx="1232093" cy="423036"/>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716D0FB2-3D8C-9934-6780-20E6C27866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598" y="6331719"/>
            <a:ext cx="879035" cy="423035"/>
          </a:xfrm>
          <a:prstGeom prst="rect">
            <a:avLst/>
          </a:prstGeom>
        </p:spPr>
      </p:pic>
    </p:spTree>
    <p:extLst>
      <p:ext uri="{BB962C8B-B14F-4D97-AF65-F5344CB8AC3E}">
        <p14:creationId xmlns:p14="http://schemas.microsoft.com/office/powerpoint/2010/main" val="797866288"/>
      </p:ext>
    </p:extLst>
  </p:cSld>
  <p:clrMapOvr>
    <a:masterClrMapping/>
  </p:clrMapOvr>
  <p:extLst>
    <p:ext uri="{DCECCB84-F9BA-43D5-87BE-67443E8EF086}">
      <p15:sldGuideLst xmlns:p15="http://schemas.microsoft.com/office/powerpoint/2012/main">
        <p15:guide id="1" orient="horz" pos="30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492616" y="476250"/>
            <a:ext cx="5513178" cy="648749"/>
          </a:xfrm>
        </p:spPr>
        <p:txBody>
          <a:bodyPr anchor="t"/>
          <a:lstStyle>
            <a:lvl1pPr>
              <a:lnSpc>
                <a:spcPts val="2268"/>
              </a:lnSpc>
              <a:defRPr lang="en-US" sz="2268" b="1" i="0" kern="1200" cap="all" spc="0" baseline="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14" name="Straight Connector 13"/>
          <p:cNvCxnSpPr/>
          <p:nvPr/>
        </p:nvCxnSpPr>
        <p:spPr>
          <a:xfrm>
            <a:off x="492615"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86419"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2615" y="6303100"/>
            <a:ext cx="1120698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492614" y="1268412"/>
            <a:ext cx="7266066" cy="4510915"/>
          </a:xfrm>
        </p:spPr>
        <p:txBody>
          <a:bodyPr/>
          <a:lstStyle>
            <a:lvl1pPr marL="180000" indent="-180000">
              <a:lnSpc>
                <a:spcPct val="100000"/>
              </a:lnSpc>
              <a:spcBef>
                <a:spcPts val="1200"/>
              </a:spcBef>
              <a:spcAft>
                <a:spcPts val="600"/>
              </a:spcAft>
              <a:buFont typeface="Arial" charset="0"/>
              <a:buChar char="•"/>
              <a:defRPr sz="1600">
                <a:latin typeface="Calibri" panose="020F0502020204030204" pitchFamily="34" charset="0"/>
                <a:cs typeface="Calibri" panose="020F0502020204030204" pitchFamily="34" charset="0"/>
              </a:defRPr>
            </a:lvl1pPr>
            <a:lvl2pPr marL="457190" indent="-180000">
              <a:lnSpc>
                <a:spcPct val="100000"/>
              </a:lnSpc>
              <a:spcBef>
                <a:spcPts val="0"/>
              </a:spcBef>
              <a:spcAft>
                <a:spcPts val="600"/>
              </a:spcAft>
              <a:buSzPct val="100000"/>
              <a:buFont typeface="Courier New" panose="02070309020205020404" pitchFamily="49" charset="0"/>
              <a:buChar char="o"/>
              <a:defRPr lang="en-US" sz="1400" b="0"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85843" indent="-180000">
              <a:lnSpc>
                <a:spcPct val="100000"/>
              </a:lnSpc>
              <a:spcBef>
                <a:spcPts val="0"/>
              </a:spcBef>
              <a:spcAft>
                <a:spcPts val="600"/>
              </a:spcAft>
              <a:buFont typeface="Wingdings" panose="05000000000000000000" pitchFamily="2" charset="2"/>
              <a:buChar char="§"/>
              <a:tabLst/>
              <a:defRPr lang="en-US" sz="1200" b="0"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14458" indent="-180000">
              <a:lnSpc>
                <a:spcPct val="100000"/>
              </a:lnSpc>
              <a:spcBef>
                <a:spcPts val="0"/>
              </a:spcBef>
              <a:spcAft>
                <a:spcPts val="600"/>
              </a:spcAft>
              <a:buFont typeface="Courier New" panose="02070309020205020404" pitchFamily="49" charset="0"/>
              <a:buChar char="o"/>
              <a:tabLst/>
              <a:defRPr sz="1100">
                <a:latin typeface="Calibri" panose="020F0502020204030204" pitchFamily="34" charset="0"/>
                <a:cs typeface="Calibri" panose="020F0502020204030204" pitchFamily="34" charset="0"/>
              </a:defRPr>
            </a:lvl4pPr>
            <a:lvl5pPr marL="1143072" indent="228614">
              <a:lnSpc>
                <a:spcPct val="100000"/>
              </a:lnSpc>
              <a:spcBef>
                <a:spcPts val="0"/>
              </a:spcBef>
              <a:spcAft>
                <a:spcPts val="600"/>
              </a:spcAft>
              <a:tabLst/>
              <a:defRPr sz="1400">
                <a:latin typeface="InterFace" panose="020B0503020203020204" pitchFamily="34" charset="0"/>
                <a:cs typeface="InterFac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3"/>
          </p:nvPr>
        </p:nvSpPr>
        <p:spPr>
          <a:xfrm>
            <a:off x="10052291" y="6433733"/>
            <a:ext cx="1647308" cy="289195"/>
          </a:xfrm>
          <a:prstGeom prst="rect">
            <a:avLst/>
          </a:prstGeom>
        </p:spPr>
        <p:txBody>
          <a:bodyPr/>
          <a:lstStyle>
            <a:lvl1pPr>
              <a:defRPr>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6098C5-2FD7-BA4E-AC25-5D402AD180CA}" type="slidenum">
              <a:rPr kumimoji="0" lang="en-GB" sz="1000" b="0" i="0" u="none" strike="noStrike" kern="1200" cap="none" spc="0" normalizeH="0" baseline="0" noProof="0" smtClean="0">
                <a:ln>
                  <a:noFill/>
                </a:ln>
                <a:solidFill>
                  <a:srgbClr val="262626"/>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endParaRPr>
          </a:p>
        </p:txBody>
      </p:sp>
      <p:sp>
        <p:nvSpPr>
          <p:cNvPr id="11" name="Subtitle 2"/>
          <p:cNvSpPr>
            <a:spLocks noGrp="1"/>
          </p:cNvSpPr>
          <p:nvPr>
            <p:ph type="subTitle" idx="1"/>
          </p:nvPr>
        </p:nvSpPr>
        <p:spPr>
          <a:xfrm>
            <a:off x="6190446" y="476250"/>
            <a:ext cx="5509153" cy="648000"/>
          </a:xfrm>
        </p:spPr>
        <p:txBody>
          <a:bodyPr/>
          <a:lstStyle>
            <a:lvl1pPr marL="0" indent="0" algn="l">
              <a:lnSpc>
                <a:spcPts val="1179"/>
              </a:lnSpc>
              <a:spcBef>
                <a:spcPts val="0"/>
              </a:spcBef>
              <a:buNone/>
              <a:defRPr sz="998">
                <a:latin typeface="Calibri" panose="020F0502020204030204" pitchFamily="34" charset="0"/>
                <a:cs typeface="Calibri" panose="020F0502020204030204" pitchFamily="34" charset="0"/>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78FC9C43-5C3E-415D-8CB2-F766520907AA}"/>
              </a:ext>
            </a:extLst>
          </p:cNvPr>
          <p:cNvSpPr>
            <a:spLocks noGrp="1"/>
          </p:cNvSpPr>
          <p:nvPr>
            <p:ph type="ftr" sz="quarter" idx="3"/>
          </p:nvPr>
        </p:nvSpPr>
        <p:spPr>
          <a:xfrm>
            <a:off x="2139923" y="6433733"/>
            <a:ext cx="7912367" cy="289195"/>
          </a:xfrm>
          <a:prstGeom prst="rect">
            <a:avLst/>
          </a:prstGeom>
        </p:spPr>
        <p:txBody>
          <a:bodyPr vert="horz" lIns="0" tIns="0" rIns="0" bIns="0" rtlCol="0" anchor="t"/>
          <a:lstStyle>
            <a:lvl1pPr algn="ctr" rtl="0">
              <a:defRPr sz="800" b="1" i="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all" spc="0" normalizeH="0" baseline="0" noProof="0">
                <a:ln>
                  <a:noFill/>
                </a:ln>
                <a:solidFill>
                  <a:srgbClr val="262626"/>
                </a:solidFill>
                <a:effectLst/>
                <a:uLnTx/>
                <a:uFillTx/>
                <a:latin typeface="Calibri" panose="020F0502020204030204" pitchFamily="34" charset="0"/>
                <a:cs typeface="Calibri" panose="020F0502020204030204" pitchFamily="34" charset="0"/>
              </a:rPr>
              <a:t>Strictly Private and Confidential</a:t>
            </a:r>
          </a:p>
        </p:txBody>
      </p:sp>
      <p:pic>
        <p:nvPicPr>
          <p:cNvPr id="17" name="Picture 16">
            <a:extLst>
              <a:ext uri="{FF2B5EF4-FFF2-40B4-BE49-F238E27FC236}">
                <a16:creationId xmlns:a16="http://schemas.microsoft.com/office/drawing/2014/main" id="{927EC29D-B659-464F-B2FB-970C2AA6A4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615" y="6209250"/>
            <a:ext cx="864999" cy="648749"/>
          </a:xfrm>
          <a:prstGeom prst="rect">
            <a:avLst/>
          </a:prstGeom>
        </p:spPr>
      </p:pic>
    </p:spTree>
    <p:extLst>
      <p:ext uri="{BB962C8B-B14F-4D97-AF65-F5344CB8AC3E}">
        <p14:creationId xmlns:p14="http://schemas.microsoft.com/office/powerpoint/2010/main" val="4111233359"/>
      </p:ext>
    </p:extLst>
  </p:cSld>
  <p:clrMapOvr>
    <a:masterClrMapping/>
  </p:clrMapOvr>
  <p:extLst>
    <p:ext uri="{DCECCB84-F9BA-43D5-87BE-67443E8EF086}">
      <p15:sldGuideLst xmlns:p15="http://schemas.microsoft.com/office/powerpoint/2012/main">
        <p15:guide id="1" orient="horz" pos="30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Break - BLUE GREY">
    <p:bg>
      <p:bgPr>
        <a:solidFill>
          <a:schemeClr val="accent5"/>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92615" y="327714"/>
            <a:ext cx="551317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86419" y="327714"/>
            <a:ext cx="551317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266EC1-1F03-406A-87F8-DFF692075AEB}"/>
              </a:ext>
            </a:extLst>
          </p:cNvPr>
          <p:cNvCxnSpPr/>
          <p:nvPr/>
        </p:nvCxnSpPr>
        <p:spPr>
          <a:xfrm>
            <a:off x="492615" y="6303100"/>
            <a:ext cx="1120698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FE41A45-C1C4-46C5-9C4C-FCA1FA7D4074}"/>
              </a:ext>
            </a:extLst>
          </p:cNvPr>
          <p:cNvSpPr>
            <a:spLocks noGrp="1"/>
          </p:cNvSpPr>
          <p:nvPr>
            <p:ph type="title"/>
          </p:nvPr>
        </p:nvSpPr>
        <p:spPr>
          <a:xfrm>
            <a:off x="492615" y="477000"/>
            <a:ext cx="5513178" cy="648000"/>
          </a:xfrm>
        </p:spPr>
        <p:txBody>
          <a:bodyPr anchor="t"/>
          <a:lstStyle>
            <a:lvl1pPr>
              <a:lnSpc>
                <a:spcPts val="2268"/>
              </a:lnSpc>
              <a:defRPr lang="en-US" sz="2268" b="1" i="0" kern="1200" cap="all" spc="0" baseline="0" smtClean="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19C82A06-B629-463C-919A-33F992416CA0}"/>
              </a:ext>
            </a:extLst>
          </p:cNvPr>
          <p:cNvPicPr>
            <a:picLocks noChangeAspect="1"/>
          </p:cNvPicPr>
          <p:nvPr/>
        </p:nvPicPr>
        <p:blipFill>
          <a:blip r:embed="rId2" cstate="hqprint">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92615" y="6209250"/>
            <a:ext cx="864999" cy="648749"/>
          </a:xfrm>
          <a:prstGeom prst="rect">
            <a:avLst/>
          </a:prstGeom>
        </p:spPr>
      </p:pic>
    </p:spTree>
    <p:extLst>
      <p:ext uri="{BB962C8B-B14F-4D97-AF65-F5344CB8AC3E}">
        <p14:creationId xmlns:p14="http://schemas.microsoft.com/office/powerpoint/2010/main" val="2953158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RBG Title Slide">
    <p:spTree>
      <p:nvGrpSpPr>
        <p:cNvPr id="1" name=""/>
        <p:cNvGrpSpPr/>
        <p:nvPr/>
      </p:nvGrpSpPr>
      <p:grpSpPr>
        <a:xfrm>
          <a:off x="0" y="0"/>
          <a:ext cx="0" cy="0"/>
          <a:chOff x="0" y="0"/>
          <a:chExt cx="0" cy="0"/>
        </a:xfrm>
      </p:grpSpPr>
      <p:pic>
        <p:nvPicPr>
          <p:cNvPr id="5" name="Picture 4" descr="A large white building&#10;&#10;Description generated with very high confidence">
            <a:extLst>
              <a:ext uri="{FF2B5EF4-FFF2-40B4-BE49-F238E27FC236}">
                <a16:creationId xmlns:a16="http://schemas.microsoft.com/office/drawing/2014/main" id="{39F8B1AE-57AE-48DE-9332-000577082838}"/>
              </a:ext>
            </a:extLst>
          </p:cNvPr>
          <p:cNvPicPr>
            <a:picLocks noChangeAspect="1"/>
          </p:cNvPicPr>
          <p:nvPr/>
        </p:nvPicPr>
        <p:blipFill rotWithShape="1">
          <a:blip r:embed="rId2">
            <a:extLst>
              <a:ext uri="{28A0092B-C50C-407E-A947-70E740481C1C}">
                <a14:useLocalDpi xmlns:a14="http://schemas.microsoft.com/office/drawing/2010/main" val="0"/>
              </a:ext>
            </a:extLst>
          </a:blip>
          <a:srcRect l="12486" r="14998" b="4724"/>
          <a:stretch/>
        </p:blipFill>
        <p:spPr>
          <a:xfrm>
            <a:off x="1" y="0"/>
            <a:ext cx="12192000" cy="6858000"/>
          </a:xfrm>
          <a:prstGeom prst="rect">
            <a:avLst/>
          </a:prstGeom>
        </p:spPr>
      </p:pic>
      <p:sp>
        <p:nvSpPr>
          <p:cNvPr id="6" name="Rectangle 5">
            <a:extLst>
              <a:ext uri="{FF2B5EF4-FFF2-40B4-BE49-F238E27FC236}">
                <a16:creationId xmlns:a16="http://schemas.microsoft.com/office/drawing/2014/main" id="{516AB204-5B2B-4766-BD97-024ACC88689B}"/>
              </a:ext>
            </a:extLst>
          </p:cNvPr>
          <p:cNvSpPr/>
          <p:nvPr/>
        </p:nvSpPr>
        <p:spPr>
          <a:xfrm>
            <a:off x="0" y="0"/>
            <a:ext cx="12192000"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2ED656D-FF06-4976-BBFA-202D9BC96396}"/>
              </a:ext>
            </a:extLst>
          </p:cNvPr>
          <p:cNvSpPr>
            <a:spLocks noGrp="1"/>
          </p:cNvSpPr>
          <p:nvPr>
            <p:ph type="title"/>
          </p:nvPr>
        </p:nvSpPr>
        <p:spPr>
          <a:xfrm>
            <a:off x="492616" y="476250"/>
            <a:ext cx="5511164" cy="648749"/>
          </a:xfrm>
        </p:spPr>
        <p:txBody>
          <a:bodyPr anchor="ctr"/>
          <a:lstStyle>
            <a:lvl1pPr>
              <a:defRPr sz="4000"/>
            </a:lvl1pPr>
          </a:lstStyle>
          <a:p>
            <a:r>
              <a:rPr lang="en-US" sz="4000"/>
              <a:t>Click to edit Master title style</a:t>
            </a:r>
            <a:endParaRPr lang="en-GB" sz="4000"/>
          </a:p>
        </p:txBody>
      </p:sp>
      <p:cxnSp>
        <p:nvCxnSpPr>
          <p:cNvPr id="8" name="Straight Connector 7">
            <a:extLst>
              <a:ext uri="{FF2B5EF4-FFF2-40B4-BE49-F238E27FC236}">
                <a16:creationId xmlns:a16="http://schemas.microsoft.com/office/drawing/2014/main" id="{39ED3B9E-AB92-4434-9C28-B4D7A23BEB47}"/>
              </a:ext>
            </a:extLst>
          </p:cNvPr>
          <p:cNvCxnSpPr/>
          <p:nvPr/>
        </p:nvCxnSpPr>
        <p:spPr>
          <a:xfrm>
            <a:off x="492615"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892DFF7-A702-456F-A488-59FA82C96951}"/>
              </a:ext>
            </a:extLst>
          </p:cNvPr>
          <p:cNvCxnSpPr/>
          <p:nvPr/>
        </p:nvCxnSpPr>
        <p:spPr>
          <a:xfrm>
            <a:off x="6186419"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668517-BCD1-4AF5-9487-6B1CBC2B7863}"/>
              </a:ext>
            </a:extLst>
          </p:cNvPr>
          <p:cNvCxnSpPr/>
          <p:nvPr/>
        </p:nvCxnSpPr>
        <p:spPr>
          <a:xfrm>
            <a:off x="492615" y="6303100"/>
            <a:ext cx="1120698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F7BF0F7-D8D3-4785-9648-2C96AAF7B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15" y="6209250"/>
            <a:ext cx="864999" cy="648749"/>
          </a:xfrm>
          <a:prstGeom prst="rect">
            <a:avLst/>
          </a:prstGeom>
        </p:spPr>
      </p:pic>
      <p:sp>
        <p:nvSpPr>
          <p:cNvPr id="14" name="Footer Placeholder 4">
            <a:extLst>
              <a:ext uri="{FF2B5EF4-FFF2-40B4-BE49-F238E27FC236}">
                <a16:creationId xmlns:a16="http://schemas.microsoft.com/office/drawing/2014/main" id="{E1EB1FA0-9DF7-44B7-BAB1-0F6F586A1BE1}"/>
              </a:ext>
            </a:extLst>
          </p:cNvPr>
          <p:cNvSpPr>
            <a:spLocks noGrp="1"/>
          </p:cNvSpPr>
          <p:nvPr>
            <p:ph type="ftr" sz="quarter" idx="3"/>
          </p:nvPr>
        </p:nvSpPr>
        <p:spPr>
          <a:xfrm>
            <a:off x="2139923" y="6433733"/>
            <a:ext cx="7912367" cy="289195"/>
          </a:xfrm>
          <a:prstGeom prst="rect">
            <a:avLst/>
          </a:prstGeom>
        </p:spPr>
        <p:txBody>
          <a:bodyPr vert="horz" lIns="0" tIns="0" rIns="0" bIns="0" rtlCol="0" anchor="t"/>
          <a:lstStyle>
            <a:lvl1pPr algn="ctr" rtl="0">
              <a:defRPr sz="800" b="1" i="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all" spc="0" normalizeH="0" baseline="0" noProof="0">
                <a:ln>
                  <a:noFill/>
                </a:ln>
                <a:solidFill>
                  <a:srgbClr val="262626"/>
                </a:solidFill>
                <a:effectLst/>
                <a:uLnTx/>
                <a:uFillTx/>
                <a:latin typeface="Calibri" panose="020F0502020204030204" pitchFamily="34" charset="0"/>
                <a:cs typeface="Calibri" panose="020F0502020204030204" pitchFamily="34" charset="0"/>
              </a:rPr>
              <a:t>Strictly Private and Confidential</a:t>
            </a:r>
          </a:p>
        </p:txBody>
      </p:sp>
    </p:spTree>
    <p:extLst>
      <p:ext uri="{BB962C8B-B14F-4D97-AF65-F5344CB8AC3E}">
        <p14:creationId xmlns:p14="http://schemas.microsoft.com/office/powerpoint/2010/main" val="368081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492616" y="476250"/>
            <a:ext cx="5513178" cy="648749"/>
          </a:xfrm>
        </p:spPr>
        <p:txBody>
          <a:bodyPr anchor="t"/>
          <a:lstStyle>
            <a:lvl1pPr>
              <a:lnSpc>
                <a:spcPts val="2268"/>
              </a:lnSpc>
              <a:defRPr lang="en-US" sz="2268" b="1" i="0" kern="1200" cap="all" spc="0" baseline="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14" name="Straight Connector 13"/>
          <p:cNvCxnSpPr/>
          <p:nvPr/>
        </p:nvCxnSpPr>
        <p:spPr>
          <a:xfrm>
            <a:off x="492615"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86419" y="327714"/>
            <a:ext cx="551317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2615" y="6303100"/>
            <a:ext cx="1120698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492614" y="1268412"/>
            <a:ext cx="7266066" cy="4510915"/>
          </a:xfrm>
        </p:spPr>
        <p:txBody>
          <a:bodyPr/>
          <a:lstStyle>
            <a:lvl1pPr marL="180000" indent="-180000">
              <a:lnSpc>
                <a:spcPct val="100000"/>
              </a:lnSpc>
              <a:spcBef>
                <a:spcPts val="1200"/>
              </a:spcBef>
              <a:spcAft>
                <a:spcPts val="600"/>
              </a:spcAft>
              <a:buFont typeface="Arial" charset="0"/>
              <a:buChar char="•"/>
              <a:defRPr sz="1600">
                <a:latin typeface="Calibri" panose="020F0502020204030204" pitchFamily="34" charset="0"/>
                <a:cs typeface="Calibri" panose="020F0502020204030204" pitchFamily="34" charset="0"/>
              </a:defRPr>
            </a:lvl1pPr>
            <a:lvl2pPr marL="457190" indent="-180000">
              <a:lnSpc>
                <a:spcPct val="100000"/>
              </a:lnSpc>
              <a:spcBef>
                <a:spcPts val="0"/>
              </a:spcBef>
              <a:spcAft>
                <a:spcPts val="600"/>
              </a:spcAft>
              <a:buSzPct val="100000"/>
              <a:buFont typeface="Courier New" panose="02070309020205020404" pitchFamily="49" charset="0"/>
              <a:buChar char="o"/>
              <a:defRPr lang="en-US" sz="1400" b="0"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85843" indent="-180000">
              <a:lnSpc>
                <a:spcPct val="100000"/>
              </a:lnSpc>
              <a:spcBef>
                <a:spcPts val="0"/>
              </a:spcBef>
              <a:spcAft>
                <a:spcPts val="600"/>
              </a:spcAft>
              <a:buFont typeface="Wingdings" panose="05000000000000000000" pitchFamily="2" charset="2"/>
              <a:buChar char="§"/>
              <a:tabLst/>
              <a:defRPr lang="en-US" sz="1200" b="0" i="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14458" indent="-180000">
              <a:lnSpc>
                <a:spcPct val="100000"/>
              </a:lnSpc>
              <a:spcBef>
                <a:spcPts val="0"/>
              </a:spcBef>
              <a:spcAft>
                <a:spcPts val="600"/>
              </a:spcAft>
              <a:buFont typeface="Courier New" panose="02070309020205020404" pitchFamily="49" charset="0"/>
              <a:buChar char="o"/>
              <a:tabLst/>
              <a:defRPr sz="1100">
                <a:latin typeface="Calibri" panose="020F0502020204030204" pitchFamily="34" charset="0"/>
                <a:cs typeface="Calibri" panose="020F0502020204030204" pitchFamily="34" charset="0"/>
              </a:defRPr>
            </a:lvl4pPr>
            <a:lvl5pPr marL="1143072" indent="228614">
              <a:lnSpc>
                <a:spcPct val="100000"/>
              </a:lnSpc>
              <a:spcBef>
                <a:spcPts val="0"/>
              </a:spcBef>
              <a:spcAft>
                <a:spcPts val="600"/>
              </a:spcAft>
              <a:tabLst/>
              <a:defRPr sz="1400">
                <a:latin typeface="InterFace" panose="020B0503020203020204" pitchFamily="34" charset="0"/>
                <a:cs typeface="InterFac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3"/>
          </p:nvPr>
        </p:nvSpPr>
        <p:spPr>
          <a:xfrm>
            <a:off x="10052291" y="6433733"/>
            <a:ext cx="1647308" cy="289195"/>
          </a:xfrm>
          <a:prstGeom prst="rect">
            <a:avLst/>
          </a:prstGeom>
        </p:spPr>
        <p:txBody>
          <a:bodyPr/>
          <a:lstStyle>
            <a:lvl1pPr>
              <a:defRPr>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6098C5-2FD7-BA4E-AC25-5D402AD180CA}" type="slidenum">
              <a:rPr kumimoji="0" lang="en-GB" sz="1000" b="0" i="0" u="none" strike="noStrike" kern="1200" cap="none" spc="0" normalizeH="0" baseline="0" noProof="0" smtClean="0">
                <a:ln>
                  <a:noFill/>
                </a:ln>
                <a:solidFill>
                  <a:srgbClr val="262626"/>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endParaRPr>
          </a:p>
        </p:txBody>
      </p:sp>
      <p:sp>
        <p:nvSpPr>
          <p:cNvPr id="11" name="Subtitle 2"/>
          <p:cNvSpPr>
            <a:spLocks noGrp="1"/>
          </p:cNvSpPr>
          <p:nvPr>
            <p:ph type="subTitle" idx="1"/>
          </p:nvPr>
        </p:nvSpPr>
        <p:spPr>
          <a:xfrm>
            <a:off x="6190446" y="476250"/>
            <a:ext cx="5509153" cy="648000"/>
          </a:xfrm>
        </p:spPr>
        <p:txBody>
          <a:bodyPr/>
          <a:lstStyle>
            <a:lvl1pPr marL="0" indent="0" algn="l">
              <a:lnSpc>
                <a:spcPts val="1179"/>
              </a:lnSpc>
              <a:spcBef>
                <a:spcPts val="0"/>
              </a:spcBef>
              <a:buNone/>
              <a:defRPr sz="998">
                <a:latin typeface="Calibri" panose="020F0502020204030204" pitchFamily="34" charset="0"/>
                <a:cs typeface="Calibri" panose="020F0502020204030204" pitchFamily="34" charset="0"/>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927EC29D-B659-464F-B2FB-970C2AA6A4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615" y="6209250"/>
            <a:ext cx="864999" cy="648749"/>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F8B9F16-2373-5457-23D2-22D8842904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3290" y="6331718"/>
            <a:ext cx="1232093" cy="423036"/>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716D0FB2-3D8C-9934-6780-20E6C27866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598" y="6331719"/>
            <a:ext cx="879035" cy="423035"/>
          </a:xfrm>
          <a:prstGeom prst="rect">
            <a:avLst/>
          </a:prstGeom>
        </p:spPr>
      </p:pic>
    </p:spTree>
    <p:extLst>
      <p:ext uri="{BB962C8B-B14F-4D97-AF65-F5344CB8AC3E}">
        <p14:creationId xmlns:p14="http://schemas.microsoft.com/office/powerpoint/2010/main" val="3236733241"/>
      </p:ext>
    </p:extLst>
  </p:cSld>
  <p:clrMapOvr>
    <a:masterClrMapping/>
  </p:clrMapOvr>
  <p:extLst>
    <p:ext uri="{DCECCB84-F9BA-43D5-87BE-67443E8EF086}">
      <p15:sldGuideLst xmlns:p15="http://schemas.microsoft.com/office/powerpoint/2012/main">
        <p15:guide id="1" orient="horz" pos="30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BB29-65C0-D548-8A49-D061F3BF5EE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D008778-72C5-A844-9526-CCCFD99DA0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FA4D956-96DC-7144-9BC4-4980E5F3A8C7}"/>
              </a:ext>
            </a:extLst>
          </p:cNvPr>
          <p:cNvSpPr>
            <a:spLocks noGrp="1"/>
          </p:cNvSpPr>
          <p:nvPr>
            <p:ph type="dt" sz="half" idx="10"/>
          </p:nvPr>
        </p:nvSpPr>
        <p:spPr>
          <a:xfrm>
            <a:off x="541986" y="6474183"/>
            <a:ext cx="2743200" cy="365125"/>
          </a:xfrm>
        </p:spPr>
        <p:txBody>
          <a:bodyPr/>
          <a:lstStyle>
            <a:lvl1pPr>
              <a:defRPr>
                <a:solidFill>
                  <a:schemeClr val="tx2"/>
                </a:solidFill>
              </a:defRPr>
            </a:lvl1pPr>
          </a:lstStyle>
          <a:p>
            <a:fld id="{1CEEF4F8-16C7-B347-BB89-406C474879ED}" type="datetimeFigureOut">
              <a:rPr lang="en-US" smtClean="0"/>
              <a:pPr/>
              <a:t>2/12/2025</a:t>
            </a:fld>
            <a:endParaRPr lang="en-US"/>
          </a:p>
        </p:txBody>
      </p:sp>
      <p:sp>
        <p:nvSpPr>
          <p:cNvPr id="8" name="Footer Placeholder 4">
            <a:extLst>
              <a:ext uri="{FF2B5EF4-FFF2-40B4-BE49-F238E27FC236}">
                <a16:creationId xmlns:a16="http://schemas.microsoft.com/office/drawing/2014/main" id="{6207038A-FAF6-7040-99DD-12BB4EFD2D73}"/>
              </a:ext>
            </a:extLst>
          </p:cNvPr>
          <p:cNvSpPr>
            <a:spLocks noGrp="1"/>
          </p:cNvSpPr>
          <p:nvPr>
            <p:ph type="ftr" sz="quarter" idx="11"/>
          </p:nvPr>
        </p:nvSpPr>
        <p:spPr>
          <a:xfrm>
            <a:off x="4038600" y="6462556"/>
            <a:ext cx="4114800" cy="365125"/>
          </a:xfrm>
        </p:spPr>
        <p:txBody>
          <a:bodyPr/>
          <a:lstStyle>
            <a:lvl1pPr>
              <a:defRPr>
                <a:solidFill>
                  <a:schemeClr val="tx2"/>
                </a:solidFill>
              </a:defRPr>
            </a:lvl1pPr>
          </a:lstStyle>
          <a:p>
            <a:endParaRPr lang="en-US"/>
          </a:p>
        </p:txBody>
      </p:sp>
      <p:sp>
        <p:nvSpPr>
          <p:cNvPr id="9" name="Slide Number Placeholder 5">
            <a:extLst>
              <a:ext uri="{FF2B5EF4-FFF2-40B4-BE49-F238E27FC236}">
                <a16:creationId xmlns:a16="http://schemas.microsoft.com/office/drawing/2014/main" id="{CC483AD9-1D56-9D4E-9581-5C15FB813CCA}"/>
              </a:ext>
            </a:extLst>
          </p:cNvPr>
          <p:cNvSpPr>
            <a:spLocks noGrp="1"/>
          </p:cNvSpPr>
          <p:nvPr>
            <p:ph type="sldNum" sz="quarter" idx="12"/>
          </p:nvPr>
        </p:nvSpPr>
        <p:spPr>
          <a:xfrm>
            <a:off x="8906814" y="6474182"/>
            <a:ext cx="2743200" cy="365125"/>
          </a:xfrm>
        </p:spPr>
        <p:txBody>
          <a:bodyPr/>
          <a:lstStyle>
            <a:lvl1pPr>
              <a:defRPr>
                <a:solidFill>
                  <a:schemeClr val="tx2"/>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4217959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Break - BLUE GREY">
    <p:bg>
      <p:bgPr>
        <a:solidFill>
          <a:schemeClr val="accent5"/>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92615" y="327714"/>
            <a:ext cx="551317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86419" y="327714"/>
            <a:ext cx="551317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266EC1-1F03-406A-87F8-DFF692075AEB}"/>
              </a:ext>
            </a:extLst>
          </p:cNvPr>
          <p:cNvCxnSpPr/>
          <p:nvPr/>
        </p:nvCxnSpPr>
        <p:spPr>
          <a:xfrm>
            <a:off x="492615" y="6303100"/>
            <a:ext cx="1120698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FE41A45-C1C4-46C5-9C4C-FCA1FA7D4074}"/>
              </a:ext>
            </a:extLst>
          </p:cNvPr>
          <p:cNvSpPr>
            <a:spLocks noGrp="1"/>
          </p:cNvSpPr>
          <p:nvPr>
            <p:ph type="title"/>
          </p:nvPr>
        </p:nvSpPr>
        <p:spPr>
          <a:xfrm>
            <a:off x="492615" y="477000"/>
            <a:ext cx="5513178" cy="648000"/>
          </a:xfrm>
        </p:spPr>
        <p:txBody>
          <a:bodyPr anchor="t"/>
          <a:lstStyle>
            <a:lvl1pPr>
              <a:lnSpc>
                <a:spcPts val="2268"/>
              </a:lnSpc>
              <a:defRPr lang="en-US" sz="2268" b="1" i="0" kern="1200" cap="all" spc="0" baseline="0" smtClean="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19C82A06-B629-463C-919A-33F992416CA0}"/>
              </a:ext>
            </a:extLst>
          </p:cNvPr>
          <p:cNvPicPr>
            <a:picLocks noChangeAspect="1"/>
          </p:cNvPicPr>
          <p:nvPr/>
        </p:nvPicPr>
        <p:blipFill>
          <a:blip r:embed="rId2" cstate="hqprint">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92615" y="6209250"/>
            <a:ext cx="864999" cy="648749"/>
          </a:xfrm>
          <a:prstGeom prst="rect">
            <a:avLst/>
          </a:prstGeom>
        </p:spPr>
      </p:pic>
    </p:spTree>
    <p:extLst>
      <p:ext uri="{BB962C8B-B14F-4D97-AF65-F5344CB8AC3E}">
        <p14:creationId xmlns:p14="http://schemas.microsoft.com/office/powerpoint/2010/main" val="347787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D9A9-8FDA-4147-9B0E-1FA12F4A7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0955E-B8DB-1E46-9526-C4AF9E38C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995589-4B30-3444-A6B9-D81FCC3888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F2A04D64-2D80-9E45-9059-D67D7E4B487D}"/>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9" name="Footer Placeholder 4">
            <a:extLst>
              <a:ext uri="{FF2B5EF4-FFF2-40B4-BE49-F238E27FC236}">
                <a16:creationId xmlns:a16="http://schemas.microsoft.com/office/drawing/2014/main" id="{A53A6FCF-0217-E346-97D2-F243331C1A8E}"/>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8361770-76C8-CF4F-800A-51B82118DCCE}"/>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03261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723E-35D2-344F-B150-B84214814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A214C2-65C5-E34E-A597-29AD82EB1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BE9B12-0A37-B141-BA02-D2742758CE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4DE261-632C-BB4D-8F0A-804F8D9799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8D2A4-A533-484C-AE1E-720281531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1EDFD87-2A43-CB44-AD16-CC5517B07F3B}"/>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11" name="Footer Placeholder 4">
            <a:extLst>
              <a:ext uri="{FF2B5EF4-FFF2-40B4-BE49-F238E27FC236}">
                <a16:creationId xmlns:a16="http://schemas.microsoft.com/office/drawing/2014/main" id="{CBA66BA1-CAA0-7349-8D97-339853FD392F}"/>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B25A5E8-C0CA-474F-BFE5-626B7C5ABEE5}"/>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46235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39E2-9985-BE49-B905-3E18A9BF8F8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Date Placeholder 3">
            <a:extLst>
              <a:ext uri="{FF2B5EF4-FFF2-40B4-BE49-F238E27FC236}">
                <a16:creationId xmlns:a16="http://schemas.microsoft.com/office/drawing/2014/main" id="{8D832AEE-09A9-264E-9D75-1E2E89FD0495}"/>
              </a:ext>
            </a:extLst>
          </p:cNvPr>
          <p:cNvSpPr>
            <a:spLocks noGrp="1"/>
          </p:cNvSpPr>
          <p:nvPr>
            <p:ph type="dt" sz="half" idx="10"/>
          </p:nvPr>
        </p:nvSpPr>
        <p:spPr>
          <a:xfrm>
            <a:off x="541986" y="6474183"/>
            <a:ext cx="2743200" cy="365125"/>
          </a:xfrm>
        </p:spPr>
        <p:txBody>
          <a:bodyPr/>
          <a:lstStyle>
            <a:lvl1pPr>
              <a:defRPr>
                <a:solidFill>
                  <a:schemeClr val="tx2"/>
                </a:solidFill>
              </a:defRPr>
            </a:lvl1pPr>
          </a:lstStyle>
          <a:p>
            <a:fld id="{1CEEF4F8-16C7-B347-BB89-406C474879ED}" type="datetimeFigureOut">
              <a:rPr lang="en-US" smtClean="0"/>
              <a:pPr/>
              <a:t>2/12/2025</a:t>
            </a:fld>
            <a:endParaRPr lang="en-US"/>
          </a:p>
        </p:txBody>
      </p:sp>
      <p:sp>
        <p:nvSpPr>
          <p:cNvPr id="7" name="Footer Placeholder 4">
            <a:extLst>
              <a:ext uri="{FF2B5EF4-FFF2-40B4-BE49-F238E27FC236}">
                <a16:creationId xmlns:a16="http://schemas.microsoft.com/office/drawing/2014/main" id="{05F578DA-7798-DD44-BC9A-1FF387C9F416}"/>
              </a:ext>
            </a:extLst>
          </p:cNvPr>
          <p:cNvSpPr>
            <a:spLocks noGrp="1"/>
          </p:cNvSpPr>
          <p:nvPr>
            <p:ph type="ftr" sz="quarter" idx="11"/>
          </p:nvPr>
        </p:nvSpPr>
        <p:spPr>
          <a:xfrm>
            <a:off x="4038600" y="6462556"/>
            <a:ext cx="4114800" cy="365125"/>
          </a:xfrm>
        </p:spPr>
        <p:txBody>
          <a:bodyPr/>
          <a:lstStyle>
            <a:lvl1pPr>
              <a:defRPr>
                <a:solidFill>
                  <a:schemeClr val="tx2"/>
                </a:solidFill>
              </a:defRPr>
            </a:lvl1pPr>
          </a:lstStyle>
          <a:p>
            <a:endParaRPr lang="en-US"/>
          </a:p>
        </p:txBody>
      </p:sp>
      <p:sp>
        <p:nvSpPr>
          <p:cNvPr id="8" name="Slide Number Placeholder 5">
            <a:extLst>
              <a:ext uri="{FF2B5EF4-FFF2-40B4-BE49-F238E27FC236}">
                <a16:creationId xmlns:a16="http://schemas.microsoft.com/office/drawing/2014/main" id="{D58C6870-3C05-3A4E-8C41-E16AC1115B92}"/>
              </a:ext>
            </a:extLst>
          </p:cNvPr>
          <p:cNvSpPr>
            <a:spLocks noGrp="1"/>
          </p:cNvSpPr>
          <p:nvPr>
            <p:ph type="sldNum" sz="quarter" idx="12"/>
          </p:nvPr>
        </p:nvSpPr>
        <p:spPr>
          <a:xfrm>
            <a:off x="8906814" y="6474182"/>
            <a:ext cx="2743200" cy="365125"/>
          </a:xfrm>
        </p:spPr>
        <p:txBody>
          <a:bodyPr/>
          <a:lstStyle>
            <a:lvl1pPr>
              <a:defRPr>
                <a:solidFill>
                  <a:schemeClr val="tx2"/>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4090969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023B3ED-8B81-6E43-8FB4-4E7A2AD9D10A}"/>
              </a:ext>
            </a:extLst>
          </p:cNvPr>
          <p:cNvSpPr>
            <a:spLocks noGrp="1"/>
          </p:cNvSpPr>
          <p:nvPr>
            <p:ph type="dt" sz="half" idx="10"/>
          </p:nvPr>
        </p:nvSpPr>
        <p:spPr>
          <a:xfrm>
            <a:off x="541986" y="6474183"/>
            <a:ext cx="2743200" cy="365125"/>
          </a:xfrm>
        </p:spPr>
        <p:txBody>
          <a:bodyPr/>
          <a:lstStyle>
            <a:lvl1pPr>
              <a:defRPr>
                <a:solidFill>
                  <a:schemeClr val="accent1"/>
                </a:solidFill>
              </a:defRPr>
            </a:lvl1pPr>
          </a:lstStyle>
          <a:p>
            <a:fld id="{1CEEF4F8-16C7-B347-BB89-406C474879ED}" type="datetimeFigureOut">
              <a:rPr lang="en-US" smtClean="0"/>
              <a:pPr/>
              <a:t>2/12/2025</a:t>
            </a:fld>
            <a:endParaRPr lang="en-US"/>
          </a:p>
        </p:txBody>
      </p:sp>
      <p:sp>
        <p:nvSpPr>
          <p:cNvPr id="6" name="Footer Placeholder 4">
            <a:extLst>
              <a:ext uri="{FF2B5EF4-FFF2-40B4-BE49-F238E27FC236}">
                <a16:creationId xmlns:a16="http://schemas.microsoft.com/office/drawing/2014/main" id="{369EE751-FFF7-3E4E-961C-E5A7635FFD00}"/>
              </a:ext>
            </a:extLst>
          </p:cNvPr>
          <p:cNvSpPr>
            <a:spLocks noGrp="1"/>
          </p:cNvSpPr>
          <p:nvPr>
            <p:ph type="ftr" sz="quarter" idx="11"/>
          </p:nvPr>
        </p:nvSpPr>
        <p:spPr>
          <a:xfrm>
            <a:off x="4038600" y="6462556"/>
            <a:ext cx="4114800" cy="365125"/>
          </a:xfrm>
        </p:spPr>
        <p:txBody>
          <a:bodyPr/>
          <a:lstStyle>
            <a:lvl1pPr>
              <a:defRPr>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376639A1-8DD6-D744-AD48-8B453218C7CF}"/>
              </a:ext>
            </a:extLst>
          </p:cNvPr>
          <p:cNvSpPr>
            <a:spLocks noGrp="1"/>
          </p:cNvSpPr>
          <p:nvPr>
            <p:ph type="sldNum" sz="quarter" idx="12"/>
          </p:nvPr>
        </p:nvSpPr>
        <p:spPr>
          <a:xfrm>
            <a:off x="8906814" y="6474182"/>
            <a:ext cx="2743200" cy="365125"/>
          </a:xfrm>
        </p:spPr>
        <p:txBody>
          <a:bodyPr/>
          <a:lstStyle>
            <a:lvl1pPr>
              <a:defRPr>
                <a:solidFill>
                  <a:schemeClr val="accent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83828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330A-CB31-BD43-B831-90D1D04A4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96642F-CA70-7F4F-A2B1-1F89B2C54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FD471A-6DC3-7740-BBF8-15414A292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A50451AE-AECF-5445-A6BA-63E4420832A0}"/>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9" name="Footer Placeholder 4">
            <a:extLst>
              <a:ext uri="{FF2B5EF4-FFF2-40B4-BE49-F238E27FC236}">
                <a16:creationId xmlns:a16="http://schemas.microsoft.com/office/drawing/2014/main" id="{20B0CA83-0503-8A47-9FE0-F5940D43C8C7}"/>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BDCC4E7-8216-6A45-B197-50C71122594A}"/>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12623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F740-E8AC-1847-A6A7-26D1E4342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E3CFEB-B521-124C-9929-F7AA6BBBD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E790C64-3951-5848-BB93-D0543D3A2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38CEBF6-A92E-1F42-8C97-E93E7D80BF33}"/>
              </a:ext>
            </a:extLst>
          </p:cNvPr>
          <p:cNvSpPr>
            <a:spLocks noGrp="1"/>
          </p:cNvSpPr>
          <p:nvPr>
            <p:ph type="dt" sz="half" idx="10"/>
          </p:nvPr>
        </p:nvSpPr>
        <p:spPr>
          <a:xfrm>
            <a:off x="541986" y="6474183"/>
            <a:ext cx="2743200" cy="365125"/>
          </a:xfrm>
        </p:spPr>
        <p:txBody>
          <a:bodyPr/>
          <a:lstStyle>
            <a:lvl1pPr>
              <a:defRPr>
                <a:solidFill>
                  <a:schemeClr val="bg1"/>
                </a:solidFill>
              </a:defRPr>
            </a:lvl1pPr>
          </a:lstStyle>
          <a:p>
            <a:fld id="{1CEEF4F8-16C7-B347-BB89-406C474879ED}" type="datetimeFigureOut">
              <a:rPr lang="en-US" smtClean="0"/>
              <a:pPr/>
              <a:t>2/12/2025</a:t>
            </a:fld>
            <a:endParaRPr lang="en-US"/>
          </a:p>
        </p:txBody>
      </p:sp>
      <p:sp>
        <p:nvSpPr>
          <p:cNvPr id="9" name="Footer Placeholder 4">
            <a:extLst>
              <a:ext uri="{FF2B5EF4-FFF2-40B4-BE49-F238E27FC236}">
                <a16:creationId xmlns:a16="http://schemas.microsoft.com/office/drawing/2014/main" id="{95A87605-9777-8047-8D43-14D6C00F7F68}"/>
              </a:ext>
            </a:extLst>
          </p:cNvPr>
          <p:cNvSpPr>
            <a:spLocks noGrp="1"/>
          </p:cNvSpPr>
          <p:nvPr>
            <p:ph type="ftr" sz="quarter" idx="11"/>
          </p:nvPr>
        </p:nvSpPr>
        <p:spPr>
          <a:xfrm>
            <a:off x="4038600" y="6462556"/>
            <a:ext cx="4114800" cy="365125"/>
          </a:xfr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E7F7ABE2-2051-3D48-9F8F-DD41411910EE}"/>
              </a:ext>
            </a:extLst>
          </p:cNvPr>
          <p:cNvSpPr>
            <a:spLocks noGrp="1"/>
          </p:cNvSpPr>
          <p:nvPr>
            <p:ph type="sldNum" sz="quarter" idx="12"/>
          </p:nvPr>
        </p:nvSpPr>
        <p:spPr>
          <a:xfrm>
            <a:off x="8906814" y="6474182"/>
            <a:ext cx="2743200" cy="365125"/>
          </a:xfrm>
        </p:spPr>
        <p:txBody>
          <a:bodyPr/>
          <a:lstStyle>
            <a:lvl1pPr>
              <a:defRPr>
                <a:solidFill>
                  <a:schemeClr val="bg1"/>
                </a:solidFill>
              </a:defRPr>
            </a:lvl1pPr>
          </a:lstStyle>
          <a:p>
            <a:fld id="{DCD01A7D-AF4C-F748-A7AE-F19F203D9538}" type="slidenum">
              <a:rPr lang="en-US" smtClean="0"/>
              <a:pPr/>
              <a:t>‹#›</a:t>
            </a:fld>
            <a:endParaRPr lang="en-US"/>
          </a:p>
        </p:txBody>
      </p:sp>
    </p:spTree>
    <p:extLst>
      <p:ext uri="{BB962C8B-B14F-4D97-AF65-F5344CB8AC3E}">
        <p14:creationId xmlns:p14="http://schemas.microsoft.com/office/powerpoint/2010/main" val="2947426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D877E-9ED7-D542-A3CD-57459F634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8928BF-C89B-F643-B0A3-E81BC8783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A5735-CF44-2B44-ACD5-6361BD6A4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EF4F8-16C7-B347-BB89-406C474879ED}" type="datetimeFigureOut">
              <a:rPr lang="en-US" smtClean="0"/>
              <a:t>2/12/2025</a:t>
            </a:fld>
            <a:endParaRPr lang="en-US"/>
          </a:p>
        </p:txBody>
      </p:sp>
      <p:sp>
        <p:nvSpPr>
          <p:cNvPr id="5" name="Footer Placeholder 4">
            <a:extLst>
              <a:ext uri="{FF2B5EF4-FFF2-40B4-BE49-F238E27FC236}">
                <a16:creationId xmlns:a16="http://schemas.microsoft.com/office/drawing/2014/main" id="{A61D951E-1F21-E24B-ACD5-D8F1A3D24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5E1F7D-D71E-8446-A70B-86A347D6A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01A7D-AF4C-F748-A7AE-F19F203D9538}" type="slidenum">
              <a:rPr lang="en-US" smtClean="0"/>
              <a:t>‹#›</a:t>
            </a:fld>
            <a:endParaRPr lang="en-US"/>
          </a:p>
        </p:txBody>
      </p:sp>
    </p:spTree>
    <p:extLst>
      <p:ext uri="{BB962C8B-B14F-4D97-AF65-F5344CB8AC3E}">
        <p14:creationId xmlns:p14="http://schemas.microsoft.com/office/powerpoint/2010/main" val="46786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1" r:id="rId10"/>
    <p:sldLayoutId id="2147483672" r:id="rId11"/>
    <p:sldLayoutId id="2147483662" r:id="rId12"/>
    <p:sldLayoutId id="2147483663" r:id="rId13"/>
    <p:sldLayoutId id="2147483664"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77470-EF7B-A488-3C3F-568C3C4772B8}"/>
              </a:ext>
            </a:extLst>
          </p:cNvPr>
          <p:cNvSpPr>
            <a:spLocks noGrp="1"/>
          </p:cNvSpPr>
          <p:nvPr>
            <p:ph type="title"/>
          </p:nvPr>
        </p:nvSpPr>
        <p:spPr>
          <a:xfrm>
            <a:off x="838200" y="365125"/>
            <a:ext cx="8668871"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CB88D6-AB06-AE23-F5E3-764C12D36342}"/>
              </a:ext>
            </a:extLst>
          </p:cNvPr>
          <p:cNvSpPr>
            <a:spLocks noGrp="1"/>
          </p:cNvSpPr>
          <p:nvPr>
            <p:ph type="body" idx="1"/>
          </p:nvPr>
        </p:nvSpPr>
        <p:spPr>
          <a:xfrm>
            <a:off x="838200" y="1825624"/>
            <a:ext cx="8668871" cy="448596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91758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615" y="447422"/>
            <a:ext cx="11206984" cy="65317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492615" y="1353256"/>
            <a:ext cx="11206984"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139923" y="6433733"/>
            <a:ext cx="7912367" cy="289195"/>
          </a:xfrm>
          <a:prstGeom prst="rect">
            <a:avLst/>
          </a:prstGeom>
        </p:spPr>
        <p:txBody>
          <a:bodyPr vert="horz" lIns="0" tIns="0" rIns="0" bIns="0" rtlCol="0" anchor="t"/>
          <a:lstStyle>
            <a:lvl1pPr algn="ctr" rtl="0">
              <a:defRPr sz="800" b="1" i="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all" spc="0" normalizeH="0" baseline="0" noProof="0">
                <a:ln>
                  <a:noFill/>
                </a:ln>
                <a:solidFill>
                  <a:srgbClr val="262626"/>
                </a:solidFill>
                <a:effectLst/>
                <a:uLnTx/>
                <a:uFillTx/>
                <a:latin typeface="Calibri" panose="020F0502020204030204" pitchFamily="34" charset="0"/>
                <a:cs typeface="Calibri" panose="020F0502020204030204" pitchFamily="34" charset="0"/>
              </a:rPr>
              <a:t>Strictly Private and Confidential</a:t>
            </a:r>
          </a:p>
        </p:txBody>
      </p:sp>
      <p:sp>
        <p:nvSpPr>
          <p:cNvPr id="9" name="Slide Number Placeholder 8">
            <a:extLst>
              <a:ext uri="{FF2B5EF4-FFF2-40B4-BE49-F238E27FC236}">
                <a16:creationId xmlns:a16="http://schemas.microsoft.com/office/drawing/2014/main" id="{2DFDA0E9-D24C-4C1F-9521-6762BA56F9B1}"/>
              </a:ext>
            </a:extLst>
          </p:cNvPr>
          <p:cNvSpPr>
            <a:spLocks noGrp="1"/>
          </p:cNvSpPr>
          <p:nvPr>
            <p:ph type="sldNum" sz="quarter" idx="4"/>
          </p:nvPr>
        </p:nvSpPr>
        <p:spPr>
          <a:xfrm>
            <a:off x="8961065" y="6433733"/>
            <a:ext cx="2743200" cy="287742"/>
          </a:xfrm>
          <a:prstGeom prst="rect">
            <a:avLst/>
          </a:prstGeom>
        </p:spPr>
        <p:txBody>
          <a:bodyPr vert="horz" lIns="0" tIns="0" rIns="0" bIns="0" rtlCol="0" anchor="t"/>
          <a:lstStyle>
            <a:lvl1pPr algn="r">
              <a:defRPr sz="1000">
                <a:solidFill>
                  <a:schemeClr val="tx1"/>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11085B-3421-47C2-8B54-8F3EF5CC7CB0}" type="slidenum">
              <a:rPr kumimoji="0" lang="en-GB" sz="1000" b="0" i="0" u="none" strike="noStrike" kern="1200" cap="none" spc="0" normalizeH="0" baseline="0" noProof="0" smtClean="0">
                <a:ln>
                  <a:noFill/>
                </a:ln>
                <a:solidFill>
                  <a:srgbClr val="262626"/>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58336609-A950-453B-8CC6-C82F60F6455B}"/>
              </a:ext>
            </a:extLst>
          </p:cNvPr>
          <p:cNvGrpSpPr/>
          <p:nvPr/>
        </p:nvGrpSpPr>
        <p:grpSpPr>
          <a:xfrm>
            <a:off x="-2347415" y="6732"/>
            <a:ext cx="2169994" cy="3425977"/>
            <a:chOff x="-2169994" y="962168"/>
            <a:chExt cx="2169994" cy="3425977"/>
          </a:xfrm>
        </p:grpSpPr>
        <p:sp>
          <p:nvSpPr>
            <p:cNvPr id="8" name="Rectangle 7">
              <a:extLst>
                <a:ext uri="{FF2B5EF4-FFF2-40B4-BE49-F238E27FC236}">
                  <a16:creationId xmlns:a16="http://schemas.microsoft.com/office/drawing/2014/main" id="{40E779F7-A396-46EF-9217-B18F3A66DF2B}"/>
                </a:ext>
              </a:extLst>
            </p:cNvPr>
            <p:cNvSpPr/>
            <p:nvPr/>
          </p:nvSpPr>
          <p:spPr>
            <a:xfrm>
              <a:off x="-2169994" y="962168"/>
              <a:ext cx="2169994" cy="342597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2B2B76"/>
                  </a:solidFill>
                  <a:effectLst/>
                  <a:uLnTx/>
                  <a:uFillTx/>
                  <a:latin typeface="Calibri" panose="020F0502020204030204" pitchFamily="34" charset="0"/>
                  <a:ea typeface="+mn-ea"/>
                  <a:cs typeface="Calibri" panose="020F0502020204030204" pitchFamily="34" charset="0"/>
                </a:rPr>
                <a:t>RBG colour palette</a:t>
              </a:r>
            </a:p>
          </p:txBody>
        </p:sp>
        <p:grpSp>
          <p:nvGrpSpPr>
            <p:cNvPr id="10" name="Group 9">
              <a:extLst>
                <a:ext uri="{FF2B5EF4-FFF2-40B4-BE49-F238E27FC236}">
                  <a16:creationId xmlns:a16="http://schemas.microsoft.com/office/drawing/2014/main" id="{7AE9C124-0C75-44F9-8C3A-FCF3DE7B047B}"/>
                </a:ext>
              </a:extLst>
            </p:cNvPr>
            <p:cNvGrpSpPr/>
            <p:nvPr/>
          </p:nvGrpSpPr>
          <p:grpSpPr>
            <a:xfrm>
              <a:off x="-1644530" y="1428619"/>
              <a:ext cx="1442578" cy="780732"/>
              <a:chOff x="-1729233" y="2886713"/>
              <a:chExt cx="1442578" cy="780732"/>
            </a:xfrm>
          </p:grpSpPr>
          <p:sp>
            <p:nvSpPr>
              <p:cNvPr id="19" name="Rectangle 18">
                <a:extLst>
                  <a:ext uri="{FF2B5EF4-FFF2-40B4-BE49-F238E27FC236}">
                    <a16:creationId xmlns:a16="http://schemas.microsoft.com/office/drawing/2014/main" id="{58592E9D-DBE6-469D-9DA2-7E05276B2F3C}"/>
                  </a:ext>
                </a:extLst>
              </p:cNvPr>
              <p:cNvSpPr/>
              <p:nvPr/>
            </p:nvSpPr>
            <p:spPr>
              <a:xfrm>
                <a:off x="-1729233" y="2930186"/>
                <a:ext cx="273054" cy="273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E883BCE-636B-457E-AD56-94E165701D55}"/>
                  </a:ext>
                </a:extLst>
              </p:cNvPr>
              <p:cNvSpPr/>
              <p:nvPr/>
            </p:nvSpPr>
            <p:spPr>
              <a:xfrm>
                <a:off x="-1374309" y="2886713"/>
                <a:ext cx="360000" cy="360000"/>
              </a:xfrm>
              <a:prstGeom prst="rect">
                <a:avLst/>
              </a:prstGeom>
              <a:solidFill>
                <a:srgbClr val="C00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C125F90-6E33-4417-A3A3-E150EEF91DCB}"/>
                  </a:ext>
                </a:extLst>
              </p:cNvPr>
              <p:cNvSpPr/>
              <p:nvPr/>
            </p:nvSpPr>
            <p:spPr>
              <a:xfrm>
                <a:off x="-932439" y="2930186"/>
                <a:ext cx="273054" cy="273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03D8B5F-5578-4CE1-A8DE-0E3872503535}"/>
                  </a:ext>
                </a:extLst>
              </p:cNvPr>
              <p:cNvSpPr/>
              <p:nvPr/>
            </p:nvSpPr>
            <p:spPr>
              <a:xfrm>
                <a:off x="-577515" y="2930186"/>
                <a:ext cx="273054" cy="2730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140A4DC-A3F0-44D7-8ADB-5B4096D9B15E}"/>
                  </a:ext>
                </a:extLst>
              </p:cNvPr>
              <p:cNvSpPr/>
              <p:nvPr/>
            </p:nvSpPr>
            <p:spPr>
              <a:xfrm>
                <a:off x="-559709" y="3394391"/>
                <a:ext cx="273054" cy="2730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0E544EBA-AA14-456E-BB4A-6663FAE2C0B8}"/>
                </a:ext>
              </a:extLst>
            </p:cNvPr>
            <p:cNvSpPr/>
            <p:nvPr/>
          </p:nvSpPr>
          <p:spPr>
            <a:xfrm>
              <a:off x="-1289606" y="2357029"/>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C159E1C-224E-4426-9FAC-CA5BE1830435}"/>
                </a:ext>
              </a:extLst>
            </p:cNvPr>
            <p:cNvGrpSpPr/>
            <p:nvPr/>
          </p:nvGrpSpPr>
          <p:grpSpPr>
            <a:xfrm>
              <a:off x="-1644530" y="1892824"/>
              <a:ext cx="1424772" cy="803128"/>
              <a:chOff x="-1729233" y="2886713"/>
              <a:chExt cx="1424772" cy="803128"/>
            </a:xfrm>
          </p:grpSpPr>
          <p:sp>
            <p:nvSpPr>
              <p:cNvPr id="14" name="Rectangle 13">
                <a:extLst>
                  <a:ext uri="{FF2B5EF4-FFF2-40B4-BE49-F238E27FC236}">
                    <a16:creationId xmlns:a16="http://schemas.microsoft.com/office/drawing/2014/main" id="{BB412206-ADFC-4A89-A085-FC23C77CED3F}"/>
                  </a:ext>
                </a:extLst>
              </p:cNvPr>
              <p:cNvSpPr/>
              <p:nvPr/>
            </p:nvSpPr>
            <p:spPr>
              <a:xfrm>
                <a:off x="-1729233" y="2930186"/>
                <a:ext cx="273054" cy="2730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D77BCD5-B94B-4185-8046-D0EBB7C5EEA8}"/>
                  </a:ext>
                </a:extLst>
              </p:cNvPr>
              <p:cNvSpPr/>
              <p:nvPr/>
            </p:nvSpPr>
            <p:spPr>
              <a:xfrm>
                <a:off x="-1374309" y="2886713"/>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1662E4-F264-4DD5-AEDF-D25F07768C52}"/>
                  </a:ext>
                </a:extLst>
              </p:cNvPr>
              <p:cNvSpPr/>
              <p:nvPr/>
            </p:nvSpPr>
            <p:spPr>
              <a:xfrm>
                <a:off x="-932439" y="2930186"/>
                <a:ext cx="273054" cy="2730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35B841-1425-4122-9392-B723EF61E2AD}"/>
                  </a:ext>
                </a:extLst>
              </p:cNvPr>
              <p:cNvSpPr/>
              <p:nvPr/>
            </p:nvSpPr>
            <p:spPr>
              <a:xfrm>
                <a:off x="-1727835" y="3409757"/>
                <a:ext cx="273054" cy="27305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81B5B3A-E41C-432D-A522-4E4BD3234EAA}"/>
                  </a:ext>
                </a:extLst>
              </p:cNvPr>
              <p:cNvSpPr/>
              <p:nvPr/>
            </p:nvSpPr>
            <p:spPr>
              <a:xfrm>
                <a:off x="-931041" y="3409757"/>
                <a:ext cx="273054" cy="2730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6ED5162-C8A1-4E8C-AE22-AA5BADAAAA84}"/>
                  </a:ext>
                </a:extLst>
              </p:cNvPr>
              <p:cNvSpPr/>
              <p:nvPr/>
            </p:nvSpPr>
            <p:spPr>
              <a:xfrm>
                <a:off x="-577515" y="3416787"/>
                <a:ext cx="273054" cy="27305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83608481-D662-4237-9CBB-9DD7D50C1B77}"/>
                </a:ext>
              </a:extLst>
            </p:cNvPr>
            <p:cNvSpPr/>
            <p:nvPr/>
          </p:nvSpPr>
          <p:spPr>
            <a:xfrm>
              <a:off x="-1289606" y="2818925"/>
              <a:ext cx="360000" cy="360000"/>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D304595E-1F80-4813-8B6A-F67B5C33A2A4}"/>
              </a:ext>
            </a:extLst>
          </p:cNvPr>
          <p:cNvSpPr txBox="1"/>
          <p:nvPr/>
        </p:nvSpPr>
        <p:spPr>
          <a:xfrm>
            <a:off x="-2300813" y="2905314"/>
            <a:ext cx="2169994" cy="527395"/>
          </a:xfrm>
          <a:prstGeom prst="rect">
            <a:avLst/>
          </a:prstGeom>
          <a:noFill/>
        </p:spPr>
        <p:txBody>
          <a:bodyPr wrap="square" lIns="0" tIns="0" rIns="0" bIns="0" rtlCol="0" anchor="t">
            <a:noAutofit/>
          </a:bodyPr>
          <a:lstStyle/>
          <a:p>
            <a:pPr marL="230400" marR="0" lvl="0" indent="-230400" algn="l" defTabSz="914400" rtl="0" eaLnBrk="1" fontAlgn="auto" latinLnBrk="0" hangingPunct="1">
              <a:lnSpc>
                <a:spcPts val="1905"/>
              </a:lnSpc>
              <a:spcBef>
                <a:spcPts val="0"/>
              </a:spcBef>
              <a:spcAft>
                <a:spcPts val="0"/>
              </a:spcAft>
              <a:buClrTx/>
              <a:buSzTx/>
              <a:buFont typeface="Arial" charset="0"/>
              <a:buChar char="•"/>
              <a:tabLst/>
              <a:defRPr/>
            </a:pPr>
            <a:endParaRPr kumimoji="0" lang="en-GB" sz="1200" b="0" i="0" u="none" strike="noStrike" kern="1200" cap="none" spc="0" normalizeH="0" baseline="0" noProof="0">
              <a:ln>
                <a:noFill/>
              </a:ln>
              <a:solidFill>
                <a:srgbClr val="262626"/>
              </a:solidFill>
              <a:effectLst/>
              <a:uLnTx/>
              <a:uFillTx/>
              <a:latin typeface="Calibri" panose="020F0502020204030204" pitchFamily="34" charset="0"/>
              <a:ea typeface="InterFace" charset="0"/>
              <a:cs typeface="Calibri" panose="020F0502020204030204" pitchFamily="34" charset="0"/>
            </a:endParaRPr>
          </a:p>
        </p:txBody>
      </p:sp>
      <p:sp>
        <p:nvSpPr>
          <p:cNvPr id="23" name="Rectangle 22">
            <a:extLst>
              <a:ext uri="{FF2B5EF4-FFF2-40B4-BE49-F238E27FC236}">
                <a16:creationId xmlns:a16="http://schemas.microsoft.com/office/drawing/2014/main" id="{04C85C5E-FAC6-4547-A1B1-31CA10B30122}"/>
              </a:ext>
            </a:extLst>
          </p:cNvPr>
          <p:cNvSpPr/>
          <p:nvPr/>
        </p:nvSpPr>
        <p:spPr>
          <a:xfrm>
            <a:off x="-1696466" y="2354163"/>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F01CF22-FE37-49D4-934F-93DB4745B452}"/>
              </a:ext>
            </a:extLst>
          </p:cNvPr>
          <p:cNvSpPr/>
          <p:nvPr/>
        </p:nvSpPr>
        <p:spPr>
          <a:xfrm>
            <a:off x="-1242710" y="2354163"/>
            <a:ext cx="360000" cy="360000"/>
          </a:xfrm>
          <a:prstGeom prst="rect">
            <a:avLst/>
          </a:prstGeom>
          <a:solidFill>
            <a:srgbClr val="BBE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EACB678-C4A6-4E18-87D0-FE5293A26B3A}"/>
              </a:ext>
            </a:extLst>
          </p:cNvPr>
          <p:cNvSpPr/>
          <p:nvPr/>
        </p:nvSpPr>
        <p:spPr>
          <a:xfrm>
            <a:off x="-788954" y="2397636"/>
            <a:ext cx="273054" cy="273054"/>
          </a:xfrm>
          <a:prstGeom prst="rect">
            <a:avLst/>
          </a:prstGeom>
          <a:solidFill>
            <a:srgbClr val="88D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A8D9140-ACA1-4D5A-B74B-073A71339099}"/>
              </a:ext>
            </a:extLst>
          </p:cNvPr>
          <p:cNvSpPr/>
          <p:nvPr/>
        </p:nvSpPr>
        <p:spPr>
          <a:xfrm>
            <a:off x="-2063276" y="2397636"/>
            <a:ext cx="273054" cy="273054"/>
          </a:xfrm>
          <a:prstGeom prst="rect">
            <a:avLst/>
          </a:prstGeom>
          <a:solidFill>
            <a:srgbClr val="D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6A46E60E-AD38-484B-A4E7-7C925282BFCD}"/>
              </a:ext>
            </a:extLst>
          </p:cNvPr>
          <p:cNvCxnSpPr/>
          <p:nvPr/>
        </p:nvCxnSpPr>
        <p:spPr>
          <a:xfrm>
            <a:off x="-2204812" y="1817062"/>
            <a:ext cx="192578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533C338-DE57-4B65-BB21-501F401AA83D}"/>
              </a:ext>
            </a:extLst>
          </p:cNvPr>
          <p:cNvSpPr txBox="1"/>
          <p:nvPr/>
        </p:nvSpPr>
        <p:spPr>
          <a:xfrm>
            <a:off x="-1743872" y="2841699"/>
            <a:ext cx="962908" cy="273053"/>
          </a:xfrm>
          <a:prstGeom prst="rect">
            <a:avLst/>
          </a:prstGeom>
          <a:noFill/>
        </p:spPr>
        <p:txBody>
          <a:bodyPr wrap="square" lIns="0" tIns="0" rIns="0" bIns="0" rtlCol="0" anchor="t">
            <a:noAutofit/>
          </a:bodyPr>
          <a:lstStyle/>
          <a:p>
            <a:pPr marL="0" marR="0" lvl="0" indent="0" algn="l" defTabSz="914400" rtl="0" eaLnBrk="1" fontAlgn="auto" latinLnBrk="0" hangingPunct="1">
              <a:lnSpc>
                <a:spcPts val="1905"/>
              </a:lnSpc>
              <a:spcBef>
                <a:spcPts val="0"/>
              </a:spcBef>
              <a:spcAft>
                <a:spcPts val="0"/>
              </a:spcAft>
              <a:buClrTx/>
              <a:buSzTx/>
              <a:buFont typeface="Arial" charset="0"/>
              <a:buNone/>
              <a:tabLst/>
              <a:defRPr/>
            </a:pPr>
            <a:r>
              <a:rPr kumimoji="0" lang="en-GB" sz="1200" b="0" i="0" u="none" strike="noStrike" kern="1200" cap="none" spc="0" normalizeH="0" baseline="0" noProof="0">
                <a:ln>
                  <a:noFill/>
                </a:ln>
                <a:solidFill>
                  <a:srgbClr val="262626"/>
                </a:solidFill>
                <a:effectLst/>
                <a:uLnTx/>
                <a:uFillTx/>
                <a:latin typeface="Calibri" panose="020F0502020204030204" pitchFamily="34" charset="0"/>
                <a:ea typeface="InterFace" charset="0"/>
                <a:cs typeface="Calibri" panose="020F0502020204030204" pitchFamily="34" charset="0"/>
              </a:rPr>
              <a:t>RAG COLOURS</a:t>
            </a:r>
          </a:p>
        </p:txBody>
      </p:sp>
    </p:spTree>
    <p:extLst>
      <p:ext uri="{BB962C8B-B14F-4D97-AF65-F5344CB8AC3E}">
        <p14:creationId xmlns:p14="http://schemas.microsoft.com/office/powerpoint/2010/main" val="11301745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dt="0"/>
  <p:txStyles>
    <p:titleStyle>
      <a:lvl1pPr algn="l" defTabSz="914406" rtl="0" eaLnBrk="1" latinLnBrk="0" hangingPunct="1">
        <a:lnSpc>
          <a:spcPct val="90000"/>
        </a:lnSpc>
        <a:spcBef>
          <a:spcPct val="0"/>
        </a:spcBef>
        <a:buNone/>
        <a:defRPr sz="2268" b="1" i="0" kern="120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14" indent="-228614" algn="l" defTabSz="914406" rtl="0" eaLnBrk="1" latinLnBrk="0" hangingPunct="1">
        <a:lnSpc>
          <a:spcPts val="1905"/>
        </a:lnSpc>
        <a:spcBef>
          <a:spcPts val="0"/>
        </a:spcBef>
        <a:buFont typeface="Arial" charset="0"/>
        <a:buChar char="•"/>
        <a:defRPr sz="1542"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190"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85779"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14367"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142956"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615" y="447422"/>
            <a:ext cx="11206984" cy="65317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492615" y="1353256"/>
            <a:ext cx="11206984"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139923" y="6433733"/>
            <a:ext cx="7912367" cy="289195"/>
          </a:xfrm>
          <a:prstGeom prst="rect">
            <a:avLst/>
          </a:prstGeom>
        </p:spPr>
        <p:txBody>
          <a:bodyPr vert="horz" lIns="0" tIns="0" rIns="0" bIns="0" rtlCol="0" anchor="t"/>
          <a:lstStyle>
            <a:lvl1pPr algn="ctr" rtl="0">
              <a:defRPr sz="800" b="1" i="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all" spc="0" normalizeH="0" baseline="0" noProof="0">
                <a:ln>
                  <a:noFill/>
                </a:ln>
                <a:solidFill>
                  <a:srgbClr val="262626"/>
                </a:solidFill>
                <a:effectLst/>
                <a:uLnTx/>
                <a:uFillTx/>
                <a:latin typeface="Calibri" panose="020F0502020204030204" pitchFamily="34" charset="0"/>
                <a:cs typeface="Calibri" panose="020F0502020204030204" pitchFamily="34" charset="0"/>
              </a:rPr>
              <a:t>Strictly Private and Confidential</a:t>
            </a:r>
          </a:p>
        </p:txBody>
      </p:sp>
      <p:sp>
        <p:nvSpPr>
          <p:cNvPr id="9" name="Slide Number Placeholder 8">
            <a:extLst>
              <a:ext uri="{FF2B5EF4-FFF2-40B4-BE49-F238E27FC236}">
                <a16:creationId xmlns:a16="http://schemas.microsoft.com/office/drawing/2014/main" id="{2DFDA0E9-D24C-4C1F-9521-6762BA56F9B1}"/>
              </a:ext>
            </a:extLst>
          </p:cNvPr>
          <p:cNvSpPr>
            <a:spLocks noGrp="1"/>
          </p:cNvSpPr>
          <p:nvPr>
            <p:ph type="sldNum" sz="quarter" idx="4"/>
          </p:nvPr>
        </p:nvSpPr>
        <p:spPr>
          <a:xfrm>
            <a:off x="8961065" y="6433733"/>
            <a:ext cx="2743200" cy="287742"/>
          </a:xfrm>
          <a:prstGeom prst="rect">
            <a:avLst/>
          </a:prstGeom>
        </p:spPr>
        <p:txBody>
          <a:bodyPr vert="horz" lIns="0" tIns="0" rIns="0" bIns="0" rtlCol="0" anchor="t"/>
          <a:lstStyle>
            <a:lvl1pPr algn="r">
              <a:defRPr sz="1000">
                <a:solidFill>
                  <a:schemeClr val="tx1"/>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11085B-3421-47C2-8B54-8F3EF5CC7CB0}" type="slidenum">
              <a:rPr kumimoji="0" lang="en-GB" sz="1000" b="0" i="0" u="none" strike="noStrike" kern="1200" cap="none" spc="0" normalizeH="0" baseline="0" noProof="0" smtClean="0">
                <a:ln>
                  <a:noFill/>
                </a:ln>
                <a:solidFill>
                  <a:srgbClr val="262626"/>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58336609-A950-453B-8CC6-C82F60F6455B}"/>
              </a:ext>
            </a:extLst>
          </p:cNvPr>
          <p:cNvGrpSpPr/>
          <p:nvPr/>
        </p:nvGrpSpPr>
        <p:grpSpPr>
          <a:xfrm>
            <a:off x="-2347415" y="6732"/>
            <a:ext cx="2169994" cy="3425977"/>
            <a:chOff x="-2169994" y="962168"/>
            <a:chExt cx="2169994" cy="3425977"/>
          </a:xfrm>
        </p:grpSpPr>
        <p:sp>
          <p:nvSpPr>
            <p:cNvPr id="8" name="Rectangle 7">
              <a:extLst>
                <a:ext uri="{FF2B5EF4-FFF2-40B4-BE49-F238E27FC236}">
                  <a16:creationId xmlns:a16="http://schemas.microsoft.com/office/drawing/2014/main" id="{40E779F7-A396-46EF-9217-B18F3A66DF2B}"/>
                </a:ext>
              </a:extLst>
            </p:cNvPr>
            <p:cNvSpPr/>
            <p:nvPr/>
          </p:nvSpPr>
          <p:spPr>
            <a:xfrm>
              <a:off x="-2169994" y="962168"/>
              <a:ext cx="2169994" cy="342597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2B2B76"/>
                  </a:solidFill>
                  <a:effectLst/>
                  <a:uLnTx/>
                  <a:uFillTx/>
                  <a:latin typeface="Calibri" panose="020F0502020204030204" pitchFamily="34" charset="0"/>
                  <a:ea typeface="+mn-ea"/>
                  <a:cs typeface="Calibri" panose="020F0502020204030204" pitchFamily="34" charset="0"/>
                </a:rPr>
                <a:t>RBG colour palette</a:t>
              </a:r>
            </a:p>
          </p:txBody>
        </p:sp>
        <p:grpSp>
          <p:nvGrpSpPr>
            <p:cNvPr id="10" name="Group 9">
              <a:extLst>
                <a:ext uri="{FF2B5EF4-FFF2-40B4-BE49-F238E27FC236}">
                  <a16:creationId xmlns:a16="http://schemas.microsoft.com/office/drawing/2014/main" id="{7AE9C124-0C75-44F9-8C3A-FCF3DE7B047B}"/>
                </a:ext>
              </a:extLst>
            </p:cNvPr>
            <p:cNvGrpSpPr/>
            <p:nvPr/>
          </p:nvGrpSpPr>
          <p:grpSpPr>
            <a:xfrm>
              <a:off x="-1644530" y="1428619"/>
              <a:ext cx="1442578" cy="780732"/>
              <a:chOff x="-1729233" y="2886713"/>
              <a:chExt cx="1442578" cy="780732"/>
            </a:xfrm>
          </p:grpSpPr>
          <p:sp>
            <p:nvSpPr>
              <p:cNvPr id="19" name="Rectangle 18">
                <a:extLst>
                  <a:ext uri="{FF2B5EF4-FFF2-40B4-BE49-F238E27FC236}">
                    <a16:creationId xmlns:a16="http://schemas.microsoft.com/office/drawing/2014/main" id="{58592E9D-DBE6-469D-9DA2-7E05276B2F3C}"/>
                  </a:ext>
                </a:extLst>
              </p:cNvPr>
              <p:cNvSpPr/>
              <p:nvPr/>
            </p:nvSpPr>
            <p:spPr>
              <a:xfrm>
                <a:off x="-1729233" y="2930186"/>
                <a:ext cx="273054" cy="273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E883BCE-636B-457E-AD56-94E165701D55}"/>
                  </a:ext>
                </a:extLst>
              </p:cNvPr>
              <p:cNvSpPr/>
              <p:nvPr/>
            </p:nvSpPr>
            <p:spPr>
              <a:xfrm>
                <a:off x="-1374309" y="2886713"/>
                <a:ext cx="360000" cy="360000"/>
              </a:xfrm>
              <a:prstGeom prst="rect">
                <a:avLst/>
              </a:prstGeom>
              <a:solidFill>
                <a:srgbClr val="C00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C125F90-6E33-4417-A3A3-E150EEF91DCB}"/>
                  </a:ext>
                </a:extLst>
              </p:cNvPr>
              <p:cNvSpPr/>
              <p:nvPr/>
            </p:nvSpPr>
            <p:spPr>
              <a:xfrm>
                <a:off x="-932439" y="2930186"/>
                <a:ext cx="273054" cy="273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03D8B5F-5578-4CE1-A8DE-0E3872503535}"/>
                  </a:ext>
                </a:extLst>
              </p:cNvPr>
              <p:cNvSpPr/>
              <p:nvPr/>
            </p:nvSpPr>
            <p:spPr>
              <a:xfrm>
                <a:off x="-577515" y="2930186"/>
                <a:ext cx="273054" cy="2730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140A4DC-A3F0-44D7-8ADB-5B4096D9B15E}"/>
                  </a:ext>
                </a:extLst>
              </p:cNvPr>
              <p:cNvSpPr/>
              <p:nvPr/>
            </p:nvSpPr>
            <p:spPr>
              <a:xfrm>
                <a:off x="-559709" y="3394391"/>
                <a:ext cx="273054" cy="2730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0E544EBA-AA14-456E-BB4A-6663FAE2C0B8}"/>
                </a:ext>
              </a:extLst>
            </p:cNvPr>
            <p:cNvSpPr/>
            <p:nvPr/>
          </p:nvSpPr>
          <p:spPr>
            <a:xfrm>
              <a:off x="-1289606" y="2357029"/>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C159E1C-224E-4426-9FAC-CA5BE1830435}"/>
                </a:ext>
              </a:extLst>
            </p:cNvPr>
            <p:cNvGrpSpPr/>
            <p:nvPr/>
          </p:nvGrpSpPr>
          <p:grpSpPr>
            <a:xfrm>
              <a:off x="-1644530" y="1892824"/>
              <a:ext cx="1424772" cy="803128"/>
              <a:chOff x="-1729233" y="2886713"/>
              <a:chExt cx="1424772" cy="803128"/>
            </a:xfrm>
          </p:grpSpPr>
          <p:sp>
            <p:nvSpPr>
              <p:cNvPr id="14" name="Rectangle 13">
                <a:extLst>
                  <a:ext uri="{FF2B5EF4-FFF2-40B4-BE49-F238E27FC236}">
                    <a16:creationId xmlns:a16="http://schemas.microsoft.com/office/drawing/2014/main" id="{BB412206-ADFC-4A89-A085-FC23C77CED3F}"/>
                  </a:ext>
                </a:extLst>
              </p:cNvPr>
              <p:cNvSpPr/>
              <p:nvPr/>
            </p:nvSpPr>
            <p:spPr>
              <a:xfrm>
                <a:off x="-1729233" y="2930186"/>
                <a:ext cx="273054" cy="2730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D77BCD5-B94B-4185-8046-D0EBB7C5EEA8}"/>
                  </a:ext>
                </a:extLst>
              </p:cNvPr>
              <p:cNvSpPr/>
              <p:nvPr/>
            </p:nvSpPr>
            <p:spPr>
              <a:xfrm>
                <a:off x="-1374309" y="2886713"/>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1662E4-F264-4DD5-AEDF-D25F07768C52}"/>
                  </a:ext>
                </a:extLst>
              </p:cNvPr>
              <p:cNvSpPr/>
              <p:nvPr/>
            </p:nvSpPr>
            <p:spPr>
              <a:xfrm>
                <a:off x="-932439" y="2930186"/>
                <a:ext cx="273054" cy="2730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35B841-1425-4122-9392-B723EF61E2AD}"/>
                  </a:ext>
                </a:extLst>
              </p:cNvPr>
              <p:cNvSpPr/>
              <p:nvPr/>
            </p:nvSpPr>
            <p:spPr>
              <a:xfrm>
                <a:off x="-1727835" y="3409757"/>
                <a:ext cx="273054" cy="27305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81B5B3A-E41C-432D-A522-4E4BD3234EAA}"/>
                  </a:ext>
                </a:extLst>
              </p:cNvPr>
              <p:cNvSpPr/>
              <p:nvPr/>
            </p:nvSpPr>
            <p:spPr>
              <a:xfrm>
                <a:off x="-931041" y="3409757"/>
                <a:ext cx="273054" cy="2730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6ED5162-C8A1-4E8C-AE22-AA5BADAAAA84}"/>
                  </a:ext>
                </a:extLst>
              </p:cNvPr>
              <p:cNvSpPr/>
              <p:nvPr/>
            </p:nvSpPr>
            <p:spPr>
              <a:xfrm>
                <a:off x="-577515" y="3416787"/>
                <a:ext cx="273054" cy="27305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83608481-D662-4237-9CBB-9DD7D50C1B77}"/>
                </a:ext>
              </a:extLst>
            </p:cNvPr>
            <p:cNvSpPr/>
            <p:nvPr/>
          </p:nvSpPr>
          <p:spPr>
            <a:xfrm>
              <a:off x="-1289606" y="2818925"/>
              <a:ext cx="360000" cy="360000"/>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D304595E-1F80-4813-8B6A-F67B5C33A2A4}"/>
              </a:ext>
            </a:extLst>
          </p:cNvPr>
          <p:cNvSpPr txBox="1"/>
          <p:nvPr/>
        </p:nvSpPr>
        <p:spPr>
          <a:xfrm>
            <a:off x="-2300813" y="2905314"/>
            <a:ext cx="2169994" cy="527395"/>
          </a:xfrm>
          <a:prstGeom prst="rect">
            <a:avLst/>
          </a:prstGeom>
          <a:noFill/>
        </p:spPr>
        <p:txBody>
          <a:bodyPr wrap="square" lIns="0" tIns="0" rIns="0" bIns="0" rtlCol="0" anchor="t">
            <a:noAutofit/>
          </a:bodyPr>
          <a:lstStyle/>
          <a:p>
            <a:pPr marL="230400" marR="0" lvl="0" indent="-230400" algn="l" defTabSz="914400" rtl="0" eaLnBrk="1" fontAlgn="auto" latinLnBrk="0" hangingPunct="1">
              <a:lnSpc>
                <a:spcPts val="1905"/>
              </a:lnSpc>
              <a:spcBef>
                <a:spcPts val="0"/>
              </a:spcBef>
              <a:spcAft>
                <a:spcPts val="0"/>
              </a:spcAft>
              <a:buClrTx/>
              <a:buSzTx/>
              <a:buFont typeface="Arial" charset="0"/>
              <a:buChar char="•"/>
              <a:tabLst/>
              <a:defRPr/>
            </a:pPr>
            <a:endParaRPr kumimoji="0" lang="en-GB" sz="1200" b="0" i="0" u="none" strike="noStrike" kern="1200" cap="none" spc="0" normalizeH="0" baseline="0" noProof="0">
              <a:ln>
                <a:noFill/>
              </a:ln>
              <a:solidFill>
                <a:srgbClr val="262626"/>
              </a:solidFill>
              <a:effectLst/>
              <a:uLnTx/>
              <a:uFillTx/>
              <a:latin typeface="Calibri" panose="020F0502020204030204" pitchFamily="34" charset="0"/>
              <a:ea typeface="InterFace" charset="0"/>
              <a:cs typeface="Calibri" panose="020F0502020204030204" pitchFamily="34" charset="0"/>
            </a:endParaRPr>
          </a:p>
        </p:txBody>
      </p:sp>
      <p:sp>
        <p:nvSpPr>
          <p:cNvPr id="23" name="Rectangle 22">
            <a:extLst>
              <a:ext uri="{FF2B5EF4-FFF2-40B4-BE49-F238E27FC236}">
                <a16:creationId xmlns:a16="http://schemas.microsoft.com/office/drawing/2014/main" id="{04C85C5E-FAC6-4547-A1B1-31CA10B30122}"/>
              </a:ext>
            </a:extLst>
          </p:cNvPr>
          <p:cNvSpPr/>
          <p:nvPr/>
        </p:nvSpPr>
        <p:spPr>
          <a:xfrm>
            <a:off x="-1696466" y="2354163"/>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F01CF22-FE37-49D4-934F-93DB4745B452}"/>
              </a:ext>
            </a:extLst>
          </p:cNvPr>
          <p:cNvSpPr/>
          <p:nvPr/>
        </p:nvSpPr>
        <p:spPr>
          <a:xfrm>
            <a:off x="-1242710" y="2354163"/>
            <a:ext cx="360000" cy="360000"/>
          </a:xfrm>
          <a:prstGeom prst="rect">
            <a:avLst/>
          </a:prstGeom>
          <a:solidFill>
            <a:srgbClr val="BBE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EACB678-C4A6-4E18-87D0-FE5293A26B3A}"/>
              </a:ext>
            </a:extLst>
          </p:cNvPr>
          <p:cNvSpPr/>
          <p:nvPr/>
        </p:nvSpPr>
        <p:spPr>
          <a:xfrm>
            <a:off x="-788954" y="2397636"/>
            <a:ext cx="273054" cy="273054"/>
          </a:xfrm>
          <a:prstGeom prst="rect">
            <a:avLst/>
          </a:prstGeom>
          <a:solidFill>
            <a:srgbClr val="88D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A8D9140-ACA1-4D5A-B74B-073A71339099}"/>
              </a:ext>
            </a:extLst>
          </p:cNvPr>
          <p:cNvSpPr/>
          <p:nvPr/>
        </p:nvSpPr>
        <p:spPr>
          <a:xfrm>
            <a:off x="-2063276" y="2397636"/>
            <a:ext cx="273054" cy="273054"/>
          </a:xfrm>
          <a:prstGeom prst="rect">
            <a:avLst/>
          </a:prstGeom>
          <a:solidFill>
            <a:srgbClr val="D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6A46E60E-AD38-484B-A4E7-7C925282BFCD}"/>
              </a:ext>
            </a:extLst>
          </p:cNvPr>
          <p:cNvCxnSpPr/>
          <p:nvPr/>
        </p:nvCxnSpPr>
        <p:spPr>
          <a:xfrm>
            <a:off x="-2204812" y="1817062"/>
            <a:ext cx="192578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533C338-DE57-4B65-BB21-501F401AA83D}"/>
              </a:ext>
            </a:extLst>
          </p:cNvPr>
          <p:cNvSpPr txBox="1"/>
          <p:nvPr/>
        </p:nvSpPr>
        <p:spPr>
          <a:xfrm>
            <a:off x="-1743872" y="2841699"/>
            <a:ext cx="962908" cy="273053"/>
          </a:xfrm>
          <a:prstGeom prst="rect">
            <a:avLst/>
          </a:prstGeom>
          <a:noFill/>
        </p:spPr>
        <p:txBody>
          <a:bodyPr wrap="square" lIns="0" tIns="0" rIns="0" bIns="0" rtlCol="0" anchor="t">
            <a:noAutofit/>
          </a:bodyPr>
          <a:lstStyle/>
          <a:p>
            <a:pPr marL="0" marR="0" lvl="0" indent="0" algn="l" defTabSz="914400" rtl="0" eaLnBrk="1" fontAlgn="auto" latinLnBrk="0" hangingPunct="1">
              <a:lnSpc>
                <a:spcPts val="1905"/>
              </a:lnSpc>
              <a:spcBef>
                <a:spcPts val="0"/>
              </a:spcBef>
              <a:spcAft>
                <a:spcPts val="0"/>
              </a:spcAft>
              <a:buClrTx/>
              <a:buSzTx/>
              <a:buFont typeface="Arial" charset="0"/>
              <a:buNone/>
              <a:tabLst/>
              <a:defRPr/>
            </a:pPr>
            <a:r>
              <a:rPr kumimoji="0" lang="en-GB" sz="1200" b="0" i="0" u="none" strike="noStrike" kern="1200" cap="none" spc="0" normalizeH="0" baseline="0" noProof="0">
                <a:ln>
                  <a:noFill/>
                </a:ln>
                <a:solidFill>
                  <a:srgbClr val="262626"/>
                </a:solidFill>
                <a:effectLst/>
                <a:uLnTx/>
                <a:uFillTx/>
                <a:latin typeface="Calibri" panose="020F0502020204030204" pitchFamily="34" charset="0"/>
                <a:ea typeface="InterFace" charset="0"/>
                <a:cs typeface="Calibri" panose="020F0502020204030204" pitchFamily="34" charset="0"/>
              </a:rPr>
              <a:t>RAG COLOURS</a:t>
            </a:r>
          </a:p>
        </p:txBody>
      </p:sp>
    </p:spTree>
    <p:extLst>
      <p:ext uri="{BB962C8B-B14F-4D97-AF65-F5344CB8AC3E}">
        <p14:creationId xmlns:p14="http://schemas.microsoft.com/office/powerpoint/2010/main" val="2291546852"/>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dt="0"/>
  <p:txStyles>
    <p:titleStyle>
      <a:lvl1pPr algn="l" defTabSz="914406" rtl="0" eaLnBrk="1" latinLnBrk="0" hangingPunct="1">
        <a:lnSpc>
          <a:spcPct val="90000"/>
        </a:lnSpc>
        <a:spcBef>
          <a:spcPct val="0"/>
        </a:spcBef>
        <a:buNone/>
        <a:defRPr sz="2268" b="1" i="0" kern="120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14" indent="-228614" algn="l" defTabSz="914406" rtl="0" eaLnBrk="1" latinLnBrk="0" hangingPunct="1">
        <a:lnSpc>
          <a:spcPts val="1905"/>
        </a:lnSpc>
        <a:spcBef>
          <a:spcPts val="0"/>
        </a:spcBef>
        <a:buFont typeface="Arial" charset="0"/>
        <a:buChar char="•"/>
        <a:defRPr sz="1542"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190"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85779"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14367"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142956" indent="-228602" algn="l" defTabSz="914406" rtl="0" eaLnBrk="1" latinLnBrk="0" hangingPunct="1">
        <a:lnSpc>
          <a:spcPts val="1361"/>
        </a:lnSpc>
        <a:spcBef>
          <a:spcPts val="0"/>
        </a:spcBef>
        <a:buFont typeface="Arial" panose="020B0604020202020204" pitchFamily="34" charset="0"/>
        <a:buChar char="•"/>
        <a:defRPr sz="1089"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7FFE6312_FC8411F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D4DCD7-1786-9C42-5D85-30782470A2E9}"/>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2ECE2031-3C7D-4E3D-213D-6AD9C7C4F751}"/>
              </a:ext>
            </a:extLst>
          </p:cNvPr>
          <p:cNvSpPr>
            <a:spLocks noGrp="1"/>
          </p:cNvSpPr>
          <p:nvPr>
            <p:ph type="ctrTitle"/>
          </p:nvPr>
        </p:nvSpPr>
        <p:spPr>
          <a:xfrm>
            <a:off x="1524000" y="165642"/>
            <a:ext cx="9144000" cy="2387600"/>
          </a:xfrm>
        </p:spPr>
        <p:txBody>
          <a:bodyPr>
            <a:normAutofit fontScale="90000"/>
          </a:bodyPr>
          <a:lstStyle/>
          <a:p>
            <a:r>
              <a:rPr lang="en-US" b="1" dirty="0"/>
              <a:t>Commissioning for people, resilience and relationships</a:t>
            </a:r>
            <a:endParaRPr lang="en-US" dirty="0"/>
          </a:p>
        </p:txBody>
      </p:sp>
      <p:sp>
        <p:nvSpPr>
          <p:cNvPr id="2" name="Subtitle 1">
            <a:extLst>
              <a:ext uri="{FF2B5EF4-FFF2-40B4-BE49-F238E27FC236}">
                <a16:creationId xmlns:a16="http://schemas.microsoft.com/office/drawing/2014/main" id="{19CD52E9-1FE4-75F7-9D57-C236A147722C}"/>
              </a:ext>
            </a:extLst>
          </p:cNvPr>
          <p:cNvSpPr>
            <a:spLocks noGrp="1"/>
          </p:cNvSpPr>
          <p:nvPr>
            <p:ph type="subTitle" idx="1"/>
          </p:nvPr>
        </p:nvSpPr>
        <p:spPr>
          <a:xfrm>
            <a:off x="1524000" y="2553242"/>
            <a:ext cx="9144000" cy="1655762"/>
          </a:xfrm>
        </p:spPr>
        <p:txBody>
          <a:bodyPr/>
          <a:lstStyle/>
          <a:p>
            <a:endParaRPr lang="en-GB" dirty="0"/>
          </a:p>
          <a:p>
            <a:r>
              <a:rPr lang="en-GB" dirty="0"/>
              <a:t>Lisa Wilson – Integrated Director of Commissioning (Adults) </a:t>
            </a:r>
          </a:p>
          <a:p>
            <a:r>
              <a:rPr lang="en-GB" dirty="0"/>
              <a:t>Emma Back – Equal Care Coop </a:t>
            </a:r>
          </a:p>
        </p:txBody>
      </p:sp>
      <p:pic>
        <p:nvPicPr>
          <p:cNvPr id="7" name="Content Placeholder 8" descr="A black background with red text&#10;&#10;Description automatically generated">
            <a:extLst>
              <a:ext uri="{FF2B5EF4-FFF2-40B4-BE49-F238E27FC236}">
                <a16:creationId xmlns:a16="http://schemas.microsoft.com/office/drawing/2014/main" id="{3438C1A9-F010-25C0-017F-2F58EFDD0851}"/>
              </a:ext>
            </a:extLst>
          </p:cNvPr>
          <p:cNvPicPr>
            <a:picLocks noChangeAspect="1"/>
          </p:cNvPicPr>
          <p:nvPr/>
        </p:nvPicPr>
        <p:blipFill>
          <a:blip r:embed="rId3"/>
          <a:stretch>
            <a:fillRect/>
          </a:stretch>
        </p:blipFill>
        <p:spPr>
          <a:xfrm>
            <a:off x="8366053" y="5919469"/>
            <a:ext cx="2204546" cy="772889"/>
          </a:xfrm>
          <a:prstGeom prst="rect">
            <a:avLst/>
          </a:prstGeom>
        </p:spPr>
      </p:pic>
    </p:spTree>
    <p:extLst>
      <p:ext uri="{BB962C8B-B14F-4D97-AF65-F5344CB8AC3E}">
        <p14:creationId xmlns:p14="http://schemas.microsoft.com/office/powerpoint/2010/main" val="4092912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91248-01D2-74C7-6CC2-F9AA7B0B158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33AD0DA2-7F78-B7CF-E067-6C28103369AE}"/>
              </a:ext>
            </a:extLst>
          </p:cNvPr>
          <p:cNvSpPr txBox="1">
            <a:spLocks/>
          </p:cNvSpPr>
          <p:nvPr/>
        </p:nvSpPr>
        <p:spPr>
          <a:xfrm>
            <a:off x="379803" y="203200"/>
            <a:ext cx="11561826" cy="9312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Fragility: Characteristics</a:t>
            </a:r>
          </a:p>
        </p:txBody>
      </p:sp>
      <p:sp>
        <p:nvSpPr>
          <p:cNvPr id="3" name="TextBox 2">
            <a:extLst>
              <a:ext uri="{FF2B5EF4-FFF2-40B4-BE49-F238E27FC236}">
                <a16:creationId xmlns:a16="http://schemas.microsoft.com/office/drawing/2014/main" id="{EF2B0BED-3D3C-AE91-37CA-5B727449FDF3}"/>
              </a:ext>
            </a:extLst>
          </p:cNvPr>
          <p:cNvSpPr txBox="1"/>
          <p:nvPr/>
        </p:nvSpPr>
        <p:spPr>
          <a:xfrm>
            <a:off x="3734873" y="3386176"/>
            <a:ext cx="8079844" cy="2308324"/>
          </a:xfrm>
          <a:prstGeom prst="rect">
            <a:avLst/>
          </a:prstGeom>
          <a:solidFill>
            <a:schemeClr val="bg1"/>
          </a:solidFill>
        </p:spPr>
        <p:txBody>
          <a:bodyPr wrap="square" rtlCol="0">
            <a:spAutoFit/>
          </a:bodyPr>
          <a:lstStyle/>
          <a:p>
            <a:r>
              <a:rPr lang="en-GB" b="0" i="1" dirty="0">
                <a:solidFill>
                  <a:schemeClr val="tx2">
                    <a:lumMod val="50000"/>
                  </a:schemeClr>
                </a:solidFill>
                <a:effectLst/>
                <a:latin typeface="+mj-lt"/>
              </a:rPr>
              <a:t>Public Accounts Committee: Reforming Adult Social Care in England (March 2024)</a:t>
            </a:r>
            <a:endParaRPr lang="en-GB" i="1" dirty="0">
              <a:solidFill>
                <a:schemeClr val="tx2">
                  <a:lumMod val="50000"/>
                </a:schemeClr>
              </a:solidFill>
              <a:latin typeface="+mj-lt"/>
            </a:endParaRPr>
          </a:p>
          <a:p>
            <a:r>
              <a:rPr lang="en-GB" b="1" i="0" dirty="0">
                <a:solidFill>
                  <a:schemeClr val="tx2">
                    <a:lumMod val="50000"/>
                  </a:schemeClr>
                </a:solidFill>
                <a:effectLst/>
                <a:latin typeface="+mj-lt"/>
              </a:rPr>
              <a:t>AID DROPS</a:t>
            </a:r>
            <a:r>
              <a:rPr lang="en-GB" b="0" i="0" dirty="0">
                <a:solidFill>
                  <a:schemeClr val="tx2">
                    <a:lumMod val="50000"/>
                  </a:schemeClr>
                </a:solidFill>
                <a:effectLst/>
                <a:latin typeface="+mj-lt"/>
              </a:rPr>
              <a:t>: “multiple short-term, top-up funding announcements for adult social care in response to crises.”</a:t>
            </a:r>
          </a:p>
          <a:p>
            <a:r>
              <a:rPr lang="en-GB" b="1" dirty="0">
                <a:solidFill>
                  <a:schemeClr val="tx2">
                    <a:lumMod val="50000"/>
                  </a:schemeClr>
                </a:solidFill>
                <a:latin typeface="+mj-lt"/>
              </a:rPr>
              <a:t>DISPLACEMENT</a:t>
            </a:r>
            <a:r>
              <a:rPr lang="en-GB" dirty="0">
                <a:solidFill>
                  <a:schemeClr val="tx2">
                    <a:lumMod val="50000"/>
                  </a:schemeClr>
                </a:solidFill>
                <a:latin typeface="+mj-lt"/>
              </a:rPr>
              <a:t>: The Department “</a:t>
            </a:r>
            <a:r>
              <a:rPr lang="en-GB" b="0" i="0" dirty="0">
                <a:solidFill>
                  <a:schemeClr val="tx2">
                    <a:lumMod val="50000"/>
                  </a:schemeClr>
                </a:solidFill>
                <a:effectLst/>
                <a:latin typeface="+mj-lt"/>
              </a:rPr>
              <a:t>said that profits in social care were to be made more on the self-funder side than on local government funded care.</a:t>
            </a:r>
            <a:r>
              <a:rPr lang="en-GB" dirty="0">
                <a:solidFill>
                  <a:schemeClr val="tx2">
                    <a:lumMod val="50000"/>
                  </a:schemeClr>
                </a:solidFill>
                <a:latin typeface="+mj-lt"/>
              </a:rPr>
              <a:t>”</a:t>
            </a:r>
          </a:p>
          <a:p>
            <a:r>
              <a:rPr lang="en-GB" b="1" dirty="0">
                <a:solidFill>
                  <a:schemeClr val="tx2">
                    <a:lumMod val="50000"/>
                  </a:schemeClr>
                </a:solidFill>
                <a:latin typeface="+mj-lt"/>
              </a:rPr>
              <a:t>VOLATILITY / TRANSACTIONAL</a:t>
            </a:r>
            <a:r>
              <a:rPr lang="en-GB" dirty="0">
                <a:solidFill>
                  <a:schemeClr val="tx2">
                    <a:lumMod val="50000"/>
                  </a:schemeClr>
                </a:solidFill>
                <a:latin typeface="+mj-lt"/>
              </a:rPr>
              <a:t>: “</a:t>
            </a:r>
            <a:r>
              <a:rPr lang="en-GB" b="0" i="0" dirty="0">
                <a:solidFill>
                  <a:schemeClr val="tx2">
                    <a:lumMod val="50000"/>
                  </a:schemeClr>
                </a:solidFill>
                <a:effectLst/>
                <a:latin typeface="+mj-lt"/>
              </a:rPr>
              <a:t>last year just under one-fifth of directors responsible for social care reported they were not confident they could meet their statutory duties for care in 2024–25.”</a:t>
            </a:r>
            <a:endParaRPr lang="en-GB" dirty="0">
              <a:solidFill>
                <a:schemeClr val="tx2">
                  <a:lumMod val="50000"/>
                </a:schemeClr>
              </a:solidFill>
              <a:latin typeface="+mj-lt"/>
            </a:endParaRPr>
          </a:p>
        </p:txBody>
      </p:sp>
      <p:sp>
        <p:nvSpPr>
          <p:cNvPr id="4" name="TextBox 3">
            <a:extLst>
              <a:ext uri="{FF2B5EF4-FFF2-40B4-BE49-F238E27FC236}">
                <a16:creationId xmlns:a16="http://schemas.microsoft.com/office/drawing/2014/main" id="{E7AAD20E-9063-DF9B-3460-9B769546C8B3}"/>
              </a:ext>
            </a:extLst>
          </p:cNvPr>
          <p:cNvSpPr txBox="1"/>
          <p:nvPr/>
        </p:nvSpPr>
        <p:spPr>
          <a:xfrm>
            <a:off x="3734873" y="1120676"/>
            <a:ext cx="7512879" cy="2308324"/>
          </a:xfrm>
          <a:prstGeom prst="rect">
            <a:avLst/>
          </a:prstGeom>
          <a:solidFill>
            <a:schemeClr val="tx1">
              <a:lumMod val="20000"/>
              <a:lumOff val="80000"/>
            </a:schemeClr>
          </a:solidFill>
        </p:spPr>
        <p:txBody>
          <a:bodyPr wrap="square" rtlCol="0">
            <a:spAutoFit/>
          </a:bodyPr>
          <a:lstStyle/>
          <a:p>
            <a:pPr marL="285750" indent="-285750">
              <a:buFont typeface="Arial" panose="020B0604020202020204" pitchFamily="34" charset="0"/>
              <a:buChar char="•"/>
            </a:pPr>
            <a:r>
              <a:rPr lang="en-GB" dirty="0">
                <a:solidFill>
                  <a:schemeClr val="tx2">
                    <a:lumMod val="50000"/>
                  </a:schemeClr>
                </a:solidFill>
                <a:latin typeface="+mj-lt"/>
              </a:rPr>
              <a:t>‘Long chain’ dependencies </a:t>
            </a:r>
          </a:p>
          <a:p>
            <a:pPr marL="285750" indent="-285750">
              <a:buFont typeface="Arial" panose="020B0604020202020204" pitchFamily="34" charset="0"/>
              <a:buChar char="•"/>
            </a:pPr>
            <a:r>
              <a:rPr lang="en-GB" dirty="0">
                <a:solidFill>
                  <a:schemeClr val="tx2">
                    <a:lumMod val="50000"/>
                  </a:schemeClr>
                </a:solidFill>
                <a:latin typeface="+mj-lt"/>
              </a:rPr>
              <a:t>Many-stepped feedback loops with long delays</a:t>
            </a:r>
          </a:p>
          <a:p>
            <a:pPr marL="285750" indent="-285750">
              <a:buFont typeface="Arial" panose="020B0604020202020204" pitchFamily="34" charset="0"/>
              <a:buChar char="•"/>
            </a:pPr>
            <a:r>
              <a:rPr lang="en-GB" dirty="0">
                <a:solidFill>
                  <a:schemeClr val="tx2">
                    <a:lumMod val="50000"/>
                  </a:schemeClr>
                </a:solidFill>
                <a:latin typeface="+mj-lt"/>
              </a:rPr>
              <a:t>Single point reliance</a:t>
            </a:r>
          </a:p>
          <a:p>
            <a:pPr marL="285750" indent="-285750">
              <a:buFont typeface="Arial" panose="020B0604020202020204" pitchFamily="34" charset="0"/>
              <a:buChar char="•"/>
            </a:pPr>
            <a:r>
              <a:rPr lang="en-GB" dirty="0">
                <a:solidFill>
                  <a:schemeClr val="tx2">
                    <a:lumMod val="50000"/>
                  </a:schemeClr>
                </a:solidFill>
                <a:latin typeface="+mj-lt"/>
              </a:rPr>
              <a:t>Low adaptive capability</a:t>
            </a:r>
          </a:p>
          <a:p>
            <a:pPr marL="285750" indent="-285750">
              <a:buFont typeface="Arial" panose="020B0604020202020204" pitchFamily="34" charset="0"/>
              <a:buChar char="•"/>
            </a:pPr>
            <a:r>
              <a:rPr lang="en-GB" dirty="0">
                <a:solidFill>
                  <a:schemeClr val="tx2">
                    <a:lumMod val="50000"/>
                  </a:schemeClr>
                </a:solidFill>
                <a:latin typeface="+mj-lt"/>
              </a:rPr>
              <a:t>Performative bureaucracy</a:t>
            </a:r>
          </a:p>
          <a:p>
            <a:pPr marL="285750" indent="-285750">
              <a:buFont typeface="Arial" panose="020B0604020202020204" pitchFamily="34" charset="0"/>
              <a:buChar char="•"/>
            </a:pPr>
            <a:r>
              <a:rPr lang="en-GB" dirty="0">
                <a:solidFill>
                  <a:schemeClr val="tx2">
                    <a:lumMod val="50000"/>
                  </a:schemeClr>
                </a:solidFill>
                <a:latin typeface="+mj-lt"/>
              </a:rPr>
              <a:t>Volatility and unpredictability</a:t>
            </a:r>
          </a:p>
          <a:p>
            <a:pPr marL="285750" indent="-285750">
              <a:buFont typeface="Arial" panose="020B0604020202020204" pitchFamily="34" charset="0"/>
              <a:buChar char="•"/>
            </a:pPr>
            <a:r>
              <a:rPr lang="en-GB" dirty="0">
                <a:solidFill>
                  <a:schemeClr val="tx2">
                    <a:lumMod val="50000"/>
                  </a:schemeClr>
                </a:solidFill>
                <a:latin typeface="+mj-lt"/>
              </a:rPr>
              <a:t>Transactional relationships / Bad Faith</a:t>
            </a:r>
          </a:p>
          <a:p>
            <a:pPr marL="285750" indent="-285750">
              <a:buFont typeface="Arial" panose="020B0604020202020204" pitchFamily="34" charset="0"/>
              <a:buChar char="•"/>
            </a:pPr>
            <a:r>
              <a:rPr lang="en-GB" dirty="0">
                <a:solidFill>
                  <a:schemeClr val="tx2">
                    <a:lumMod val="50000"/>
                  </a:schemeClr>
                </a:solidFill>
                <a:latin typeface="+mj-lt"/>
              </a:rPr>
              <a:t>Uniform approach, one size fits all</a:t>
            </a:r>
          </a:p>
        </p:txBody>
      </p:sp>
      <p:pic>
        <p:nvPicPr>
          <p:cNvPr id="6" name="Picture 5" descr="A screenshot of a phone&#10;&#10;AI-generated content may be incorrect.">
            <a:extLst>
              <a:ext uri="{FF2B5EF4-FFF2-40B4-BE49-F238E27FC236}">
                <a16:creationId xmlns:a16="http://schemas.microsoft.com/office/drawing/2014/main" id="{4AD27CAA-332F-01B9-A12D-31F2C36108E2}"/>
              </a:ext>
            </a:extLst>
          </p:cNvPr>
          <p:cNvPicPr>
            <a:picLocks noChangeAspect="1"/>
          </p:cNvPicPr>
          <p:nvPr/>
        </p:nvPicPr>
        <p:blipFill>
          <a:blip r:embed="rId3"/>
          <a:stretch>
            <a:fillRect/>
          </a:stretch>
        </p:blipFill>
        <p:spPr>
          <a:xfrm>
            <a:off x="549709" y="1172532"/>
            <a:ext cx="2749131" cy="5452444"/>
          </a:xfrm>
          <a:prstGeom prst="rect">
            <a:avLst/>
          </a:prstGeom>
        </p:spPr>
      </p:pic>
    </p:spTree>
    <p:extLst>
      <p:ext uri="{BB962C8B-B14F-4D97-AF65-F5344CB8AC3E}">
        <p14:creationId xmlns:p14="http://schemas.microsoft.com/office/powerpoint/2010/main" val="239782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0695-A8FA-DD8B-4346-0C9D759A4A3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1664910C-CC11-3220-8739-270D2689AFBA}"/>
              </a:ext>
            </a:extLst>
          </p:cNvPr>
          <p:cNvSpPr txBox="1">
            <a:spLocks/>
          </p:cNvSpPr>
          <p:nvPr/>
        </p:nvSpPr>
        <p:spPr>
          <a:xfrm>
            <a:off x="379803" y="203200"/>
            <a:ext cx="11561826" cy="10388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Resilience: Characteristics</a:t>
            </a:r>
          </a:p>
        </p:txBody>
      </p:sp>
      <p:pic>
        <p:nvPicPr>
          <p:cNvPr id="4" name="Picture 3">
            <a:extLst>
              <a:ext uri="{FF2B5EF4-FFF2-40B4-BE49-F238E27FC236}">
                <a16:creationId xmlns:a16="http://schemas.microsoft.com/office/drawing/2014/main" id="{25FCA0CB-86AE-AAD3-4577-A01E80D7A032}"/>
              </a:ext>
            </a:extLst>
          </p:cNvPr>
          <p:cNvPicPr>
            <a:picLocks noChangeAspect="1"/>
          </p:cNvPicPr>
          <p:nvPr/>
        </p:nvPicPr>
        <p:blipFill>
          <a:blip r:embed="rId3"/>
          <a:stretch>
            <a:fillRect/>
          </a:stretch>
        </p:blipFill>
        <p:spPr>
          <a:xfrm>
            <a:off x="492422" y="1242020"/>
            <a:ext cx="4653480" cy="3902092"/>
          </a:xfrm>
          <a:prstGeom prst="rect">
            <a:avLst/>
          </a:prstGeom>
        </p:spPr>
      </p:pic>
      <p:sp>
        <p:nvSpPr>
          <p:cNvPr id="5" name="TextBox 4">
            <a:extLst>
              <a:ext uri="{FF2B5EF4-FFF2-40B4-BE49-F238E27FC236}">
                <a16:creationId xmlns:a16="http://schemas.microsoft.com/office/drawing/2014/main" id="{70741814-8045-7EB3-F57C-F2CCC932330A}"/>
              </a:ext>
            </a:extLst>
          </p:cNvPr>
          <p:cNvSpPr txBox="1"/>
          <p:nvPr/>
        </p:nvSpPr>
        <p:spPr>
          <a:xfrm>
            <a:off x="5554172" y="1525630"/>
            <a:ext cx="6347011" cy="2585323"/>
          </a:xfrm>
          <a:prstGeom prst="rect">
            <a:avLst/>
          </a:prstGeom>
          <a:solidFill>
            <a:schemeClr val="tx1">
              <a:lumMod val="20000"/>
              <a:lumOff val="80000"/>
            </a:schemeClr>
          </a:solidFill>
        </p:spPr>
        <p:txBody>
          <a:bodyPr wrap="square" rtlCol="0">
            <a:spAutoFit/>
          </a:bodyPr>
          <a:lstStyle/>
          <a:p>
            <a:pPr marL="285750" indent="-285750">
              <a:buFont typeface="Arial" panose="020B0604020202020204" pitchFamily="34" charset="0"/>
              <a:buChar char="•"/>
            </a:pPr>
            <a:r>
              <a:rPr lang="en-GB" dirty="0">
                <a:solidFill>
                  <a:schemeClr val="tx2">
                    <a:lumMod val="50000"/>
                  </a:schemeClr>
                </a:solidFill>
              </a:rPr>
              <a:t>Ownership</a:t>
            </a:r>
          </a:p>
          <a:p>
            <a:pPr marL="285750" indent="-285750">
              <a:buFont typeface="Arial" panose="020B0604020202020204" pitchFamily="34" charset="0"/>
              <a:buChar char="•"/>
            </a:pPr>
            <a:r>
              <a:rPr lang="en-GB" dirty="0">
                <a:solidFill>
                  <a:schemeClr val="tx2">
                    <a:lumMod val="50000"/>
                  </a:schemeClr>
                </a:solidFill>
              </a:rPr>
              <a:t>Redundancy</a:t>
            </a:r>
          </a:p>
          <a:p>
            <a:pPr marL="285750" indent="-285750">
              <a:buFont typeface="Arial" panose="020B0604020202020204" pitchFamily="34" charset="0"/>
              <a:buChar char="•"/>
            </a:pPr>
            <a:r>
              <a:rPr lang="en-GB" dirty="0">
                <a:solidFill>
                  <a:schemeClr val="tx2">
                    <a:lumMod val="50000"/>
                  </a:schemeClr>
                </a:solidFill>
              </a:rPr>
              <a:t>Self-interest aligns with common interest</a:t>
            </a:r>
          </a:p>
          <a:p>
            <a:pPr marL="285750" indent="-285750">
              <a:buFont typeface="Arial" panose="020B0604020202020204" pitchFamily="34" charset="0"/>
              <a:buChar char="•"/>
            </a:pPr>
            <a:r>
              <a:rPr lang="en-GB" dirty="0">
                <a:solidFill>
                  <a:schemeClr val="tx2">
                    <a:lumMod val="50000"/>
                  </a:schemeClr>
                </a:solidFill>
              </a:rPr>
              <a:t>‘Good enough for now, safe enough to try’</a:t>
            </a:r>
          </a:p>
          <a:p>
            <a:pPr marL="285750" indent="-285750">
              <a:buFont typeface="Arial" panose="020B0604020202020204" pitchFamily="34" charset="0"/>
              <a:buChar char="•"/>
            </a:pPr>
            <a:r>
              <a:rPr lang="en-GB" dirty="0">
                <a:solidFill>
                  <a:schemeClr val="tx2">
                    <a:lumMod val="50000"/>
                  </a:schemeClr>
                </a:solidFill>
              </a:rPr>
              <a:t>Tight, </a:t>
            </a:r>
            <a:r>
              <a:rPr lang="en-GB" i="1" dirty="0">
                <a:solidFill>
                  <a:schemeClr val="tx2">
                    <a:lumMod val="50000"/>
                  </a:schemeClr>
                </a:solidFill>
              </a:rPr>
              <a:t>small</a:t>
            </a:r>
            <a:r>
              <a:rPr lang="en-GB" dirty="0">
                <a:solidFill>
                  <a:schemeClr val="tx2">
                    <a:lumMod val="50000"/>
                  </a:schemeClr>
                </a:solidFill>
              </a:rPr>
              <a:t> feedback loops with short dependencies</a:t>
            </a:r>
          </a:p>
          <a:p>
            <a:pPr marL="285750" indent="-285750">
              <a:buFont typeface="Arial" panose="020B0604020202020204" pitchFamily="34" charset="0"/>
              <a:buChar char="•"/>
            </a:pPr>
            <a:r>
              <a:rPr lang="en-GB" dirty="0">
                <a:solidFill>
                  <a:schemeClr val="tx2">
                    <a:lumMod val="50000"/>
                  </a:schemeClr>
                </a:solidFill>
              </a:rPr>
              <a:t>90% prevention, 10% reaction</a:t>
            </a:r>
          </a:p>
          <a:p>
            <a:pPr marL="285750" indent="-285750">
              <a:buFont typeface="Arial" panose="020B0604020202020204" pitchFamily="34" charset="0"/>
              <a:buChar char="•"/>
            </a:pPr>
            <a:r>
              <a:rPr lang="en-GB" dirty="0">
                <a:solidFill>
                  <a:schemeClr val="tx2">
                    <a:lumMod val="50000"/>
                  </a:schemeClr>
                </a:solidFill>
              </a:rPr>
              <a:t>Prioritise sustained relationships</a:t>
            </a:r>
          </a:p>
          <a:p>
            <a:pPr marL="285750" indent="-285750">
              <a:buFont typeface="Arial" panose="020B0604020202020204" pitchFamily="34" charset="0"/>
              <a:buChar char="•"/>
            </a:pPr>
            <a:r>
              <a:rPr lang="en-GB" dirty="0">
                <a:solidFill>
                  <a:schemeClr val="tx2">
                    <a:lumMod val="50000"/>
                  </a:schemeClr>
                </a:solidFill>
              </a:rPr>
              <a:t>Diversity and variety</a:t>
            </a:r>
          </a:p>
          <a:p>
            <a:pPr marL="285750" indent="-285750">
              <a:buFont typeface="Arial" panose="020B0604020202020204" pitchFamily="34" charset="0"/>
              <a:buChar char="•"/>
            </a:pPr>
            <a:r>
              <a:rPr lang="en-GB" dirty="0">
                <a:solidFill>
                  <a:schemeClr val="tx2">
                    <a:lumMod val="50000"/>
                  </a:schemeClr>
                </a:solidFill>
              </a:rPr>
              <a:t>Modularity</a:t>
            </a:r>
          </a:p>
        </p:txBody>
      </p:sp>
    </p:spTree>
    <p:extLst>
      <p:ext uri="{BB962C8B-B14F-4D97-AF65-F5344CB8AC3E}">
        <p14:creationId xmlns:p14="http://schemas.microsoft.com/office/powerpoint/2010/main" val="173420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9142-2D19-8C9F-E5A7-416FBBF5D39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F2F89C8-BC22-ED4F-6A6D-B7512FA0841A}"/>
              </a:ext>
            </a:extLst>
          </p:cNvPr>
          <p:cNvSpPr txBox="1">
            <a:spLocks/>
          </p:cNvSpPr>
          <p:nvPr/>
        </p:nvSpPr>
        <p:spPr>
          <a:xfrm>
            <a:off x="379803" y="203199"/>
            <a:ext cx="11561826" cy="16116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Workshop Section 1 – </a:t>
            </a:r>
            <a:r>
              <a:rPr lang="en-GB" sz="4000" dirty="0">
                <a:effectLst/>
              </a:rPr>
              <a:t>Commissioning for Resilience</a:t>
            </a:r>
            <a:endParaRPr lang="en-GB" sz="4000" dirty="0"/>
          </a:p>
        </p:txBody>
      </p:sp>
      <p:sp>
        <p:nvSpPr>
          <p:cNvPr id="3" name="TextBox 2">
            <a:extLst>
              <a:ext uri="{FF2B5EF4-FFF2-40B4-BE49-F238E27FC236}">
                <a16:creationId xmlns:a16="http://schemas.microsoft.com/office/drawing/2014/main" id="{6F675FBD-A95F-6976-6D84-349BFF5E034C}"/>
              </a:ext>
            </a:extLst>
          </p:cNvPr>
          <p:cNvSpPr txBox="1"/>
          <p:nvPr/>
        </p:nvSpPr>
        <p:spPr>
          <a:xfrm>
            <a:off x="379803" y="1814804"/>
            <a:ext cx="11246140" cy="2677656"/>
          </a:xfrm>
          <a:prstGeom prst="rect">
            <a:avLst/>
          </a:prstGeom>
          <a:noFill/>
        </p:spPr>
        <p:txBody>
          <a:bodyPr wrap="square" rtlCol="0">
            <a:spAutoFit/>
          </a:bodyPr>
          <a:lstStyle/>
          <a:p>
            <a:r>
              <a:rPr lang="en-GB" sz="2400" dirty="0">
                <a:solidFill>
                  <a:schemeClr val="tx2">
                    <a:lumMod val="50000"/>
                  </a:schemeClr>
                </a:solidFill>
              </a:rPr>
              <a:t>Working in twos or threes:</a:t>
            </a:r>
          </a:p>
          <a:p>
            <a:endParaRPr lang="en-GB" sz="2400" dirty="0"/>
          </a:p>
          <a:p>
            <a:pPr marL="342900" indent="-342900">
              <a:buAutoNum type="arabicPeriod"/>
            </a:pPr>
            <a:r>
              <a:rPr lang="en-GB" sz="2400" dirty="0">
                <a:solidFill>
                  <a:schemeClr val="tx2">
                    <a:lumMod val="50000"/>
                  </a:schemeClr>
                </a:solidFill>
              </a:rPr>
              <a:t>For each fragile system you have named identify one element in the scope of your control that would contribute to its </a:t>
            </a:r>
            <a:r>
              <a:rPr lang="en-GB" sz="2400" b="1" dirty="0">
                <a:solidFill>
                  <a:schemeClr val="tx2">
                    <a:lumMod val="50000"/>
                  </a:schemeClr>
                </a:solidFill>
              </a:rPr>
              <a:t>resilience.</a:t>
            </a:r>
          </a:p>
          <a:p>
            <a:pPr marL="342900" indent="-342900">
              <a:buAutoNum type="arabicPeriod"/>
            </a:pPr>
            <a:endParaRPr lang="en-GB" sz="2400" dirty="0">
              <a:solidFill>
                <a:schemeClr val="tx2">
                  <a:lumMod val="50000"/>
                </a:schemeClr>
              </a:solidFill>
            </a:endParaRPr>
          </a:p>
          <a:p>
            <a:pPr marL="342900" indent="-342900">
              <a:buAutoNum type="arabicPeriod"/>
            </a:pPr>
            <a:r>
              <a:rPr lang="en-GB" sz="2400" dirty="0">
                <a:solidFill>
                  <a:schemeClr val="tx2">
                    <a:lumMod val="50000"/>
                  </a:schemeClr>
                </a:solidFill>
              </a:rPr>
              <a:t>For each resilient system you have named identify one element in the scope of your control that would contribute to its </a:t>
            </a:r>
            <a:r>
              <a:rPr lang="en-GB" sz="2400" b="1" dirty="0">
                <a:solidFill>
                  <a:schemeClr val="tx2">
                    <a:lumMod val="50000"/>
                  </a:schemeClr>
                </a:solidFill>
              </a:rPr>
              <a:t>fragility.</a:t>
            </a:r>
          </a:p>
        </p:txBody>
      </p:sp>
    </p:spTree>
    <p:extLst>
      <p:ext uri="{BB962C8B-B14F-4D97-AF65-F5344CB8AC3E}">
        <p14:creationId xmlns:p14="http://schemas.microsoft.com/office/powerpoint/2010/main" val="328335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68A393E-47F4-F2DA-19C1-680F565BD83F}"/>
              </a:ext>
            </a:extLst>
          </p:cNvPr>
          <p:cNvSpPr txBox="1">
            <a:spLocks/>
          </p:cNvSpPr>
          <p:nvPr/>
        </p:nvSpPr>
        <p:spPr>
          <a:xfrm>
            <a:off x="432055" y="140670"/>
            <a:ext cx="11561826" cy="1112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About Equal Care Co-op</a:t>
            </a:r>
          </a:p>
        </p:txBody>
      </p:sp>
      <p:pic>
        <p:nvPicPr>
          <p:cNvPr id="6" name="Picture 2">
            <a:extLst>
              <a:ext uri="{FF2B5EF4-FFF2-40B4-BE49-F238E27FC236}">
                <a16:creationId xmlns:a16="http://schemas.microsoft.com/office/drawing/2014/main" id="{2F206D76-38EF-BF0B-CEBA-2CF2B1ED5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1" y="1394178"/>
            <a:ext cx="7371645" cy="45107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5E2CCD-C39C-D219-2F74-538382CF86A2}"/>
              </a:ext>
            </a:extLst>
          </p:cNvPr>
          <p:cNvPicPr>
            <a:picLocks noChangeAspect="1"/>
          </p:cNvPicPr>
          <p:nvPr/>
        </p:nvPicPr>
        <p:blipFill>
          <a:blip r:embed="rId4"/>
          <a:stretch>
            <a:fillRect/>
          </a:stretch>
        </p:blipFill>
        <p:spPr>
          <a:xfrm>
            <a:off x="7253495" y="0"/>
            <a:ext cx="4938505" cy="6332220"/>
          </a:xfrm>
          <a:prstGeom prst="rect">
            <a:avLst/>
          </a:prstGeom>
        </p:spPr>
      </p:pic>
    </p:spTree>
    <p:extLst>
      <p:ext uri="{BB962C8B-B14F-4D97-AF65-F5344CB8AC3E}">
        <p14:creationId xmlns:p14="http://schemas.microsoft.com/office/powerpoint/2010/main" val="1471314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71FA-744A-3281-6110-33B00F1C870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6EC5E78-14B2-AE35-D69A-5EF1725DCE77}"/>
              </a:ext>
            </a:extLst>
          </p:cNvPr>
          <p:cNvSpPr txBox="1">
            <a:spLocks/>
          </p:cNvSpPr>
          <p:nvPr/>
        </p:nvSpPr>
        <p:spPr>
          <a:xfrm>
            <a:off x="379803" y="203200"/>
            <a:ext cx="11561826" cy="1112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Equal Care Co-op’s Experience</a:t>
            </a:r>
          </a:p>
        </p:txBody>
      </p:sp>
      <p:sp>
        <p:nvSpPr>
          <p:cNvPr id="3" name="TextBox 2">
            <a:extLst>
              <a:ext uri="{FF2B5EF4-FFF2-40B4-BE49-F238E27FC236}">
                <a16:creationId xmlns:a16="http://schemas.microsoft.com/office/drawing/2014/main" id="{87939210-1FE8-015A-A5F3-C42E3BA177EE}"/>
              </a:ext>
            </a:extLst>
          </p:cNvPr>
          <p:cNvSpPr txBox="1"/>
          <p:nvPr/>
        </p:nvSpPr>
        <p:spPr>
          <a:xfrm>
            <a:off x="425863" y="1181925"/>
            <a:ext cx="11766137" cy="369332"/>
          </a:xfrm>
          <a:prstGeom prst="rect">
            <a:avLst/>
          </a:prstGeom>
          <a:noFill/>
        </p:spPr>
        <p:txBody>
          <a:bodyPr wrap="square" rtlCol="0">
            <a:spAutoFit/>
          </a:bodyPr>
          <a:lstStyle/>
          <a:p>
            <a:r>
              <a:rPr lang="en-GB" dirty="0"/>
              <a:t>Building for resilience in a fragile system. </a:t>
            </a:r>
            <a:r>
              <a:rPr lang="en-GB" i="1" dirty="0"/>
              <a:t>Even the most resilient of systems will fail with enough shocks applied.</a:t>
            </a:r>
          </a:p>
        </p:txBody>
      </p:sp>
      <p:sp>
        <p:nvSpPr>
          <p:cNvPr id="4" name="TextBox 3">
            <a:extLst>
              <a:ext uri="{FF2B5EF4-FFF2-40B4-BE49-F238E27FC236}">
                <a16:creationId xmlns:a16="http://schemas.microsoft.com/office/drawing/2014/main" id="{36600F75-0DA6-1506-3BDB-3A6ECB84B6DA}"/>
              </a:ext>
            </a:extLst>
          </p:cNvPr>
          <p:cNvSpPr txBox="1"/>
          <p:nvPr/>
        </p:nvSpPr>
        <p:spPr>
          <a:xfrm>
            <a:off x="570461" y="1720840"/>
            <a:ext cx="4527602" cy="3416320"/>
          </a:xfrm>
          <a:prstGeom prst="rect">
            <a:avLst/>
          </a:prstGeom>
          <a:noFill/>
        </p:spPr>
        <p:txBody>
          <a:bodyPr wrap="square" rtlCol="0">
            <a:spAutoFit/>
          </a:bodyPr>
          <a:lstStyle/>
          <a:p>
            <a:r>
              <a:rPr lang="en-GB" b="1" dirty="0">
                <a:solidFill>
                  <a:schemeClr val="tx2">
                    <a:lumMod val="50000"/>
                  </a:schemeClr>
                </a:solidFill>
              </a:rPr>
              <a:t>Our Challenges</a:t>
            </a:r>
          </a:p>
          <a:p>
            <a:pPr marL="285750" indent="-285750">
              <a:buFont typeface="Arial" panose="020B0604020202020204" pitchFamily="34" charset="0"/>
              <a:buChar char="•"/>
            </a:pPr>
            <a:r>
              <a:rPr lang="en-GB" dirty="0">
                <a:solidFill>
                  <a:schemeClr val="tx2">
                    <a:lumMod val="50000"/>
                  </a:schemeClr>
                </a:solidFill>
              </a:rPr>
              <a:t>The pay &amp; funding gap (margins)</a:t>
            </a:r>
          </a:p>
          <a:p>
            <a:pPr marL="285750" indent="-285750">
              <a:buFont typeface="Arial" panose="020B0604020202020204" pitchFamily="34" charset="0"/>
              <a:buChar char="•"/>
            </a:pPr>
            <a:r>
              <a:rPr lang="en-GB" dirty="0">
                <a:solidFill>
                  <a:schemeClr val="tx2">
                    <a:lumMod val="50000"/>
                  </a:schemeClr>
                </a:solidFill>
              </a:rPr>
              <a:t>Rigid commissioning expectations</a:t>
            </a:r>
          </a:p>
          <a:p>
            <a:pPr marL="285750" indent="-285750">
              <a:buFont typeface="Arial" panose="020B0604020202020204" pitchFamily="34" charset="0"/>
              <a:buChar char="•"/>
            </a:pPr>
            <a:r>
              <a:rPr lang="en-GB" dirty="0">
                <a:solidFill>
                  <a:schemeClr val="tx2">
                    <a:lumMod val="50000"/>
                  </a:schemeClr>
                </a:solidFill>
              </a:rPr>
              <a:t>Consumer culture</a:t>
            </a:r>
          </a:p>
          <a:p>
            <a:pPr marL="285750" indent="-285750">
              <a:buFont typeface="Arial" panose="020B0604020202020204" pitchFamily="34" charset="0"/>
              <a:buChar char="•"/>
            </a:pPr>
            <a:r>
              <a:rPr lang="en-GB" dirty="0">
                <a:solidFill>
                  <a:schemeClr val="tx2">
                    <a:lumMod val="50000"/>
                  </a:schemeClr>
                </a:solidFill>
              </a:rPr>
              <a:t>“Anxious adult” syndrome (CQC, LA, statutory structures)</a:t>
            </a:r>
          </a:p>
          <a:p>
            <a:pPr marL="285750" indent="-285750">
              <a:buFont typeface="Arial" panose="020B0604020202020204" pitchFamily="34" charset="0"/>
              <a:buChar char="•"/>
            </a:pPr>
            <a:r>
              <a:rPr lang="en-GB" dirty="0">
                <a:solidFill>
                  <a:schemeClr val="tx2">
                    <a:lumMod val="50000"/>
                  </a:schemeClr>
                </a:solidFill>
              </a:rPr>
              <a:t>Covid</a:t>
            </a:r>
          </a:p>
          <a:p>
            <a:pPr marL="285750" indent="-285750">
              <a:buFont typeface="Arial" panose="020B0604020202020204" pitchFamily="34" charset="0"/>
              <a:buChar char="•"/>
            </a:pPr>
            <a:r>
              <a:rPr lang="en-GB" dirty="0">
                <a:solidFill>
                  <a:schemeClr val="tx2">
                    <a:lumMod val="50000"/>
                  </a:schemeClr>
                </a:solidFill>
              </a:rPr>
              <a:t>Raising capital – without it we cannot grow</a:t>
            </a:r>
          </a:p>
          <a:p>
            <a:pPr marL="285750" indent="-285750">
              <a:buFont typeface="Arial" panose="020B0604020202020204" pitchFamily="34" charset="0"/>
              <a:buChar char="•"/>
            </a:pPr>
            <a:r>
              <a:rPr lang="en-GB" dirty="0">
                <a:solidFill>
                  <a:schemeClr val="tx2">
                    <a:lumMod val="50000"/>
                  </a:schemeClr>
                </a:solidFill>
              </a:rPr>
              <a:t>Bootstrapping the model</a:t>
            </a:r>
          </a:p>
          <a:p>
            <a:pPr marL="285750" indent="-285750">
              <a:buFont typeface="Arial" panose="020B0604020202020204" pitchFamily="34" charset="0"/>
              <a:buChar char="•"/>
            </a:pPr>
            <a:r>
              <a:rPr lang="en-GB" dirty="0">
                <a:solidFill>
                  <a:schemeClr val="tx2">
                    <a:lumMod val="50000"/>
                  </a:schemeClr>
                </a:solidFill>
              </a:rPr>
              <a:t>Clarity of responsibility, accountability and line management, particularly during an evolving design process</a:t>
            </a:r>
          </a:p>
        </p:txBody>
      </p:sp>
      <p:sp>
        <p:nvSpPr>
          <p:cNvPr id="5" name="TextBox 4">
            <a:extLst>
              <a:ext uri="{FF2B5EF4-FFF2-40B4-BE49-F238E27FC236}">
                <a16:creationId xmlns:a16="http://schemas.microsoft.com/office/drawing/2014/main" id="{265A164F-5019-0F86-37E1-7B67D5C73CE2}"/>
              </a:ext>
            </a:extLst>
          </p:cNvPr>
          <p:cNvSpPr txBox="1"/>
          <p:nvPr/>
        </p:nvSpPr>
        <p:spPr>
          <a:xfrm>
            <a:off x="6096000" y="1720840"/>
            <a:ext cx="4612268" cy="3693319"/>
          </a:xfrm>
          <a:prstGeom prst="rect">
            <a:avLst/>
          </a:prstGeom>
          <a:noFill/>
        </p:spPr>
        <p:txBody>
          <a:bodyPr wrap="square" rtlCol="0">
            <a:spAutoFit/>
          </a:bodyPr>
          <a:lstStyle/>
          <a:p>
            <a:r>
              <a:rPr lang="en-GB" b="1" dirty="0">
                <a:solidFill>
                  <a:schemeClr val="tx2">
                    <a:lumMod val="50000"/>
                  </a:schemeClr>
                </a:solidFill>
              </a:rPr>
              <a:t>Our Successes</a:t>
            </a:r>
          </a:p>
          <a:p>
            <a:pPr marL="285750" indent="-285750">
              <a:buFont typeface="Arial" panose="020B0604020202020204" pitchFamily="34" charset="0"/>
              <a:buChar char="•"/>
            </a:pPr>
            <a:r>
              <a:rPr lang="en-GB" dirty="0">
                <a:solidFill>
                  <a:schemeClr val="tx2">
                    <a:lumMod val="50000"/>
                  </a:schemeClr>
                </a:solidFill>
              </a:rPr>
              <a:t>Real Living Wage / Self-employment choices and an ethical version of the gig economy</a:t>
            </a:r>
          </a:p>
          <a:p>
            <a:pPr marL="285750" indent="-285750">
              <a:buFont typeface="Arial" panose="020B0604020202020204" pitchFamily="34" charset="0"/>
              <a:buChar char="•"/>
            </a:pPr>
            <a:r>
              <a:rPr lang="en-GB" dirty="0">
                <a:solidFill>
                  <a:schemeClr val="tx2">
                    <a:lumMod val="50000"/>
                  </a:schemeClr>
                </a:solidFill>
              </a:rPr>
              <a:t>Not gigs but enduring relationships</a:t>
            </a:r>
          </a:p>
          <a:p>
            <a:pPr marL="285750" indent="-285750">
              <a:buFont typeface="Arial" panose="020B0604020202020204" pitchFamily="34" charset="0"/>
              <a:buChar char="•"/>
            </a:pPr>
            <a:r>
              <a:rPr lang="en-GB" dirty="0">
                <a:solidFill>
                  <a:schemeClr val="tx2">
                    <a:lumMod val="50000"/>
                  </a:schemeClr>
                </a:solidFill>
              </a:rPr>
              <a:t>No shortage of high-quality applicants (nurses, social workers, creatives)</a:t>
            </a:r>
          </a:p>
          <a:p>
            <a:pPr marL="285750" indent="-285750">
              <a:buFont typeface="Arial" panose="020B0604020202020204" pitchFamily="34" charset="0"/>
              <a:buChar char="•"/>
            </a:pPr>
            <a:r>
              <a:rPr lang="en-GB" dirty="0">
                <a:solidFill>
                  <a:schemeClr val="tx2">
                    <a:lumMod val="50000"/>
                  </a:schemeClr>
                </a:solidFill>
              </a:rPr>
              <a:t>A good reputation for dealing with complex situations</a:t>
            </a:r>
          </a:p>
          <a:p>
            <a:pPr marL="285750" indent="-285750">
              <a:buFont typeface="Arial" panose="020B0604020202020204" pitchFamily="34" charset="0"/>
              <a:buChar char="•"/>
            </a:pPr>
            <a:r>
              <a:rPr lang="en-GB" dirty="0">
                <a:solidFill>
                  <a:schemeClr val="tx2">
                    <a:lumMod val="50000"/>
                  </a:schemeClr>
                </a:solidFill>
              </a:rPr>
              <a:t>Many transformational experiences for our members (</a:t>
            </a:r>
            <a:r>
              <a:rPr lang="en-GB" dirty="0" err="1">
                <a:solidFill>
                  <a:schemeClr val="tx2">
                    <a:lumMod val="50000"/>
                  </a:schemeClr>
                </a:solidFill>
              </a:rPr>
              <a:t>eg</a:t>
            </a:r>
            <a:r>
              <a:rPr lang="en-GB" dirty="0">
                <a:solidFill>
                  <a:schemeClr val="tx2">
                    <a:lumMod val="50000"/>
                  </a:schemeClr>
                </a:solidFill>
              </a:rPr>
              <a:t> KS, CB. HR, RH, LR, SC)</a:t>
            </a:r>
          </a:p>
          <a:p>
            <a:pPr marL="285750" indent="-285750">
              <a:buFont typeface="Arial" panose="020B0604020202020204" pitchFamily="34" charset="0"/>
              <a:buChar char="•"/>
            </a:pPr>
            <a:r>
              <a:rPr lang="en-GB" dirty="0">
                <a:solidFill>
                  <a:schemeClr val="tx2">
                    <a:lumMod val="50000"/>
                  </a:schemeClr>
                </a:solidFill>
              </a:rPr>
              <a:t>A scalable model with bespoke technology built from relational principles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40884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6666A17-E56F-95A8-BC3D-3BF34FA3F3F6}"/>
              </a:ext>
            </a:extLst>
          </p:cNvPr>
          <p:cNvSpPr txBox="1">
            <a:spLocks/>
          </p:cNvSpPr>
          <p:nvPr/>
        </p:nvSpPr>
        <p:spPr>
          <a:xfrm>
            <a:off x="315087" y="-56594"/>
            <a:ext cx="11561826" cy="1112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a:t>The Model</a:t>
            </a:r>
          </a:p>
        </p:txBody>
      </p:sp>
      <p:pic>
        <p:nvPicPr>
          <p:cNvPr id="6" name="Picture 2">
            <a:extLst>
              <a:ext uri="{FF2B5EF4-FFF2-40B4-BE49-F238E27FC236}">
                <a16:creationId xmlns:a16="http://schemas.microsoft.com/office/drawing/2014/main" id="{76BA0D45-96B6-A2A8-C752-26B37ECE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180" y="69136"/>
            <a:ext cx="3893820" cy="1348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C0FA6E8E-1CAC-91B4-D31D-FB31EF2411FC}"/>
              </a:ext>
            </a:extLst>
          </p:cNvPr>
          <p:cNvGraphicFramePr/>
          <p:nvPr>
            <p:extLst>
              <p:ext uri="{D42A27DB-BD31-4B8C-83A1-F6EECF244321}">
                <p14:modId xmlns:p14="http://schemas.microsoft.com/office/powerpoint/2010/main" val="655060836"/>
              </p:ext>
            </p:extLst>
          </p:nvPr>
        </p:nvGraphicFramePr>
        <p:xfrm>
          <a:off x="398489" y="1033723"/>
          <a:ext cx="5171688" cy="270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83F50D9-328F-36CF-9BFD-8378BA08D1AB}"/>
              </a:ext>
            </a:extLst>
          </p:cNvPr>
          <p:cNvSpPr txBox="1"/>
          <p:nvPr/>
        </p:nvSpPr>
        <p:spPr>
          <a:xfrm>
            <a:off x="7159781" y="1097568"/>
            <a:ext cx="4717132" cy="1477328"/>
          </a:xfrm>
          <a:prstGeom prst="rect">
            <a:avLst/>
          </a:prstGeom>
          <a:noFill/>
        </p:spPr>
        <p:txBody>
          <a:bodyPr wrap="square" rtlCol="0">
            <a:spAutoFit/>
          </a:bodyPr>
          <a:lstStyle/>
          <a:p>
            <a:r>
              <a:rPr lang="en-GB" b="1" dirty="0">
                <a:solidFill>
                  <a:schemeClr val="tx2">
                    <a:lumMod val="50000"/>
                  </a:schemeClr>
                </a:solidFill>
              </a:rPr>
              <a:t>Hats</a:t>
            </a:r>
          </a:p>
          <a:p>
            <a:pPr marL="285750" indent="-285750">
              <a:buFont typeface="Arial" panose="020B0604020202020204" pitchFamily="34" charset="0"/>
              <a:buChar char="•"/>
            </a:pPr>
            <a:r>
              <a:rPr lang="en-GB" dirty="0">
                <a:solidFill>
                  <a:schemeClr val="tx2">
                    <a:lumMod val="50000"/>
                  </a:schemeClr>
                </a:solidFill>
              </a:rPr>
              <a:t>Redundancy</a:t>
            </a:r>
          </a:p>
          <a:p>
            <a:pPr marL="285750" indent="-285750">
              <a:buFont typeface="Arial" panose="020B0604020202020204" pitchFamily="34" charset="0"/>
              <a:buChar char="•"/>
            </a:pPr>
            <a:r>
              <a:rPr lang="en-GB" dirty="0">
                <a:solidFill>
                  <a:schemeClr val="tx2">
                    <a:lumMod val="50000"/>
                  </a:schemeClr>
                </a:solidFill>
              </a:rPr>
              <a:t>Good enough, safe enough</a:t>
            </a:r>
          </a:p>
          <a:p>
            <a:pPr marL="285750" indent="-285750">
              <a:buFont typeface="Arial" panose="020B0604020202020204" pitchFamily="34" charset="0"/>
              <a:buChar char="•"/>
            </a:pPr>
            <a:r>
              <a:rPr lang="en-GB" dirty="0">
                <a:solidFill>
                  <a:schemeClr val="tx2">
                    <a:lumMod val="50000"/>
                  </a:schemeClr>
                </a:solidFill>
              </a:rPr>
              <a:t>Growth mindset, learning, skills development</a:t>
            </a:r>
          </a:p>
          <a:p>
            <a:endParaRPr lang="en-GB" dirty="0">
              <a:solidFill>
                <a:schemeClr val="tx2">
                  <a:lumMod val="50000"/>
                </a:schemeClr>
              </a:solidFill>
            </a:endParaRPr>
          </a:p>
        </p:txBody>
      </p:sp>
      <p:sp>
        <p:nvSpPr>
          <p:cNvPr id="9" name="TextBox 8">
            <a:extLst>
              <a:ext uri="{FF2B5EF4-FFF2-40B4-BE49-F238E27FC236}">
                <a16:creationId xmlns:a16="http://schemas.microsoft.com/office/drawing/2014/main" id="{01C53DCE-BE1C-B55C-60E7-2641A3891C5B}"/>
              </a:ext>
            </a:extLst>
          </p:cNvPr>
          <p:cNvSpPr txBox="1"/>
          <p:nvPr/>
        </p:nvSpPr>
        <p:spPr>
          <a:xfrm>
            <a:off x="315087" y="842732"/>
            <a:ext cx="5003076" cy="646331"/>
          </a:xfrm>
          <a:prstGeom prst="rect">
            <a:avLst/>
          </a:prstGeom>
          <a:noFill/>
        </p:spPr>
        <p:txBody>
          <a:bodyPr wrap="square" rtlCol="0">
            <a:spAutoFit/>
          </a:bodyPr>
          <a:lstStyle/>
          <a:p>
            <a:r>
              <a:rPr lang="en-GB" b="1" dirty="0">
                <a:solidFill>
                  <a:schemeClr val="tx2">
                    <a:lumMod val="50000"/>
                  </a:schemeClr>
                </a:solidFill>
              </a:rPr>
              <a:t>Teams: </a:t>
            </a:r>
            <a:r>
              <a:rPr lang="en-GB" dirty="0">
                <a:solidFill>
                  <a:schemeClr val="tx2">
                    <a:lumMod val="50000"/>
                  </a:schemeClr>
                </a:solidFill>
              </a:rPr>
              <a:t>Modularity, diversity, variety, feedback loops</a:t>
            </a:r>
            <a:endParaRPr lang="en-GB" b="1" dirty="0">
              <a:solidFill>
                <a:schemeClr val="tx2">
                  <a:lumMod val="50000"/>
                </a:schemeClr>
              </a:solidFill>
            </a:endParaRPr>
          </a:p>
          <a:p>
            <a:endParaRPr lang="en-GB" dirty="0">
              <a:solidFill>
                <a:schemeClr val="tx2">
                  <a:lumMod val="50000"/>
                </a:schemeClr>
              </a:solidFill>
            </a:endParaRPr>
          </a:p>
        </p:txBody>
      </p:sp>
      <p:pic>
        <p:nvPicPr>
          <p:cNvPr id="10" name="Picture 4">
            <a:extLst>
              <a:ext uri="{FF2B5EF4-FFF2-40B4-BE49-F238E27FC236}">
                <a16:creationId xmlns:a16="http://schemas.microsoft.com/office/drawing/2014/main" id="{DB632458-C388-C995-8A26-E6D043528F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9470" y="2171988"/>
            <a:ext cx="4058422" cy="45151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42EC24A-FB16-36D2-CF3F-C6808E003108}"/>
              </a:ext>
            </a:extLst>
          </p:cNvPr>
          <p:cNvSpPr txBox="1"/>
          <p:nvPr/>
        </p:nvSpPr>
        <p:spPr>
          <a:xfrm>
            <a:off x="482794" y="3587094"/>
            <a:ext cx="5003077" cy="369332"/>
          </a:xfrm>
          <a:prstGeom prst="rect">
            <a:avLst/>
          </a:prstGeom>
          <a:noFill/>
        </p:spPr>
        <p:txBody>
          <a:bodyPr wrap="square" rtlCol="0">
            <a:spAutoFit/>
          </a:bodyPr>
          <a:lstStyle/>
          <a:p>
            <a:r>
              <a:rPr lang="en-GB" b="1" dirty="0">
                <a:solidFill>
                  <a:schemeClr val="tx2">
                    <a:lumMod val="50000"/>
                  </a:schemeClr>
                </a:solidFill>
              </a:rPr>
              <a:t>Circles: </a:t>
            </a:r>
            <a:r>
              <a:rPr lang="en-GB" dirty="0">
                <a:solidFill>
                  <a:schemeClr val="tx2">
                    <a:lumMod val="50000"/>
                  </a:schemeClr>
                </a:solidFill>
              </a:rPr>
              <a:t>Modularity, connectedness, resourcefulness</a:t>
            </a:r>
            <a:endParaRPr lang="en-GB" b="1" dirty="0">
              <a:solidFill>
                <a:schemeClr val="tx2">
                  <a:lumMod val="50000"/>
                </a:schemeClr>
              </a:solidFill>
            </a:endParaRPr>
          </a:p>
        </p:txBody>
      </p:sp>
      <p:pic>
        <p:nvPicPr>
          <p:cNvPr id="12" name="Picture 11">
            <a:extLst>
              <a:ext uri="{FF2B5EF4-FFF2-40B4-BE49-F238E27FC236}">
                <a16:creationId xmlns:a16="http://schemas.microsoft.com/office/drawing/2014/main" id="{5CD59EC5-56FE-AE81-E0EF-161E2BF8070B}"/>
              </a:ext>
            </a:extLst>
          </p:cNvPr>
          <p:cNvPicPr>
            <a:picLocks noChangeAspect="1"/>
          </p:cNvPicPr>
          <p:nvPr/>
        </p:nvPicPr>
        <p:blipFill>
          <a:blip r:embed="rId9"/>
          <a:stretch>
            <a:fillRect/>
          </a:stretch>
        </p:blipFill>
        <p:spPr>
          <a:xfrm>
            <a:off x="398489" y="4072130"/>
            <a:ext cx="5086349" cy="2201775"/>
          </a:xfrm>
          <a:prstGeom prst="rect">
            <a:avLst/>
          </a:prstGeom>
        </p:spPr>
      </p:pic>
    </p:spTree>
    <p:extLst>
      <p:ext uri="{BB962C8B-B14F-4D97-AF65-F5344CB8AC3E}">
        <p14:creationId xmlns:p14="http://schemas.microsoft.com/office/powerpoint/2010/main" val="123513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B041-F4F4-D5D7-49F2-649469B534E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217AFF60-F41A-EF40-FF8D-AA8F36DD73B7}"/>
              </a:ext>
            </a:extLst>
          </p:cNvPr>
          <p:cNvSpPr txBox="1">
            <a:spLocks/>
          </p:cNvSpPr>
          <p:nvPr/>
        </p:nvSpPr>
        <p:spPr>
          <a:xfrm>
            <a:off x="250371" y="101962"/>
            <a:ext cx="11561826" cy="7454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Journeys between two poles</a:t>
            </a:r>
          </a:p>
        </p:txBody>
      </p:sp>
      <p:sp>
        <p:nvSpPr>
          <p:cNvPr id="3" name="TextBox 2">
            <a:extLst>
              <a:ext uri="{FF2B5EF4-FFF2-40B4-BE49-F238E27FC236}">
                <a16:creationId xmlns:a16="http://schemas.microsoft.com/office/drawing/2014/main" id="{4AB16B55-6D89-E50E-2792-4C977D739BC0}"/>
              </a:ext>
            </a:extLst>
          </p:cNvPr>
          <p:cNvSpPr txBox="1"/>
          <p:nvPr/>
        </p:nvSpPr>
        <p:spPr>
          <a:xfrm>
            <a:off x="250371" y="847452"/>
            <a:ext cx="12054840" cy="5355312"/>
          </a:xfrm>
          <a:prstGeom prst="rect">
            <a:avLst/>
          </a:prstGeom>
          <a:noFill/>
        </p:spPr>
        <p:txBody>
          <a:bodyPr wrap="square" rtlCol="0">
            <a:spAutoFit/>
          </a:bodyPr>
          <a:lstStyle/>
          <a:p>
            <a:r>
              <a:rPr lang="en-GB" dirty="0">
                <a:solidFill>
                  <a:schemeClr val="tx2">
                    <a:lumMod val="50000"/>
                  </a:schemeClr>
                </a:solidFill>
              </a:rPr>
              <a:t>We started our support with JC four years ago when she fired her existing agency. We started with two regular people supporting her and carried on like this for at least a year.  Team members gradually joined as her condition worsened and eventually she moved to 24-hour care with a team of 18 people (some as backup), a large chunk of which she was funding herself. The emotional challenges associated with this team were immense. JC’s condition was very distressing and took its toll.</a:t>
            </a:r>
          </a:p>
          <a:p>
            <a:endParaRPr lang="en-GB" dirty="0">
              <a:solidFill>
                <a:schemeClr val="tx2">
                  <a:lumMod val="50000"/>
                </a:schemeClr>
              </a:solidFill>
            </a:endParaRPr>
          </a:p>
          <a:p>
            <a:r>
              <a:rPr lang="en-GB" b="1" dirty="0">
                <a:solidFill>
                  <a:schemeClr val="tx2">
                    <a:lumMod val="50000"/>
                  </a:schemeClr>
                </a:solidFill>
              </a:rPr>
              <a:t>JC:</a:t>
            </a:r>
          </a:p>
          <a:p>
            <a:pPr marL="285750" indent="-285750">
              <a:buFont typeface="Arial" panose="020B0604020202020204" pitchFamily="34" charset="0"/>
              <a:buChar char="•"/>
            </a:pPr>
            <a:r>
              <a:rPr lang="en-GB" dirty="0">
                <a:solidFill>
                  <a:schemeClr val="tx2">
                    <a:lumMod val="50000"/>
                  </a:schemeClr>
                </a:solidFill>
              </a:rPr>
              <a:t>Had an intro with and consented (or objected) to every single member of her team, maintaining autonomy over who joined and who didn’t</a:t>
            </a:r>
          </a:p>
          <a:p>
            <a:pPr marL="285750" indent="-285750">
              <a:buFont typeface="Arial" panose="020B0604020202020204" pitchFamily="34" charset="0"/>
              <a:buChar char="•"/>
            </a:pPr>
            <a:r>
              <a:rPr lang="en-GB" dirty="0">
                <a:solidFill>
                  <a:schemeClr val="tx2">
                    <a:lumMod val="50000"/>
                  </a:schemeClr>
                </a:solidFill>
              </a:rPr>
              <a:t>Attended her own team meetings and led them up until she became unable to speak</a:t>
            </a:r>
          </a:p>
          <a:p>
            <a:pPr marL="285750" indent="-285750">
              <a:buFont typeface="Arial" panose="020B0604020202020204" pitchFamily="34" charset="0"/>
              <a:buChar char="•"/>
            </a:pPr>
            <a:r>
              <a:rPr lang="en-GB" dirty="0">
                <a:solidFill>
                  <a:schemeClr val="tx2">
                    <a:lumMod val="50000"/>
                  </a:schemeClr>
                </a:solidFill>
              </a:rPr>
              <a:t>Clarified her wishes every step of the way, many of which involved some form of positive risk-taking on the team’s part</a:t>
            </a:r>
          </a:p>
          <a:p>
            <a:endParaRPr lang="en-GB" dirty="0">
              <a:solidFill>
                <a:schemeClr val="tx2">
                  <a:lumMod val="50000"/>
                </a:schemeClr>
              </a:solidFill>
            </a:endParaRPr>
          </a:p>
          <a:p>
            <a:r>
              <a:rPr lang="en-GB" b="1" dirty="0">
                <a:solidFill>
                  <a:schemeClr val="tx2">
                    <a:lumMod val="50000"/>
                  </a:schemeClr>
                </a:solidFill>
              </a:rPr>
              <a:t>JC’s team members:</a:t>
            </a:r>
          </a:p>
          <a:p>
            <a:pPr marL="285750" indent="-285750">
              <a:buFont typeface="Arial" panose="020B0604020202020204" pitchFamily="34" charset="0"/>
              <a:buChar char="•"/>
            </a:pPr>
            <a:r>
              <a:rPr lang="en-GB" dirty="0">
                <a:solidFill>
                  <a:schemeClr val="tx2">
                    <a:lumMod val="50000"/>
                  </a:schemeClr>
                </a:solidFill>
              </a:rPr>
              <a:t>Nominated a wellbeing hat tasked with checking in and supporting each member of the team</a:t>
            </a:r>
          </a:p>
          <a:p>
            <a:pPr marL="285750" indent="-285750">
              <a:buFont typeface="Arial" panose="020B0604020202020204" pitchFamily="34" charset="0"/>
              <a:buChar char="•"/>
            </a:pPr>
            <a:r>
              <a:rPr lang="en-GB" dirty="0">
                <a:solidFill>
                  <a:schemeClr val="tx2">
                    <a:lumMod val="50000"/>
                  </a:schemeClr>
                </a:solidFill>
              </a:rPr>
              <a:t>Managed the rota themselves, including stepping up to 24 hr care with 24 hours notice so she could leave hospital</a:t>
            </a:r>
          </a:p>
          <a:p>
            <a:pPr marL="285750" indent="-285750">
              <a:buFont typeface="Arial" panose="020B0604020202020204" pitchFamily="34" charset="0"/>
              <a:buChar char="•"/>
            </a:pPr>
            <a:r>
              <a:rPr lang="en-GB" dirty="0">
                <a:solidFill>
                  <a:schemeClr val="tx2">
                    <a:lumMod val="50000"/>
                  </a:schemeClr>
                </a:solidFill>
              </a:rPr>
              <a:t>Managed the MAR themselves and in collaboration with JC’s daughter (pharmacy lead)</a:t>
            </a:r>
          </a:p>
          <a:p>
            <a:pPr marL="285750" indent="-285750">
              <a:buFont typeface="Arial" panose="020B0604020202020204" pitchFamily="34" charset="0"/>
              <a:buChar char="•"/>
            </a:pPr>
            <a:r>
              <a:rPr lang="en-GB" dirty="0">
                <a:solidFill>
                  <a:schemeClr val="tx2">
                    <a:lumMod val="50000"/>
                  </a:schemeClr>
                </a:solidFill>
              </a:rPr>
              <a:t>Were able to flex down and back up to support their own capacity to continue in JC’s team</a:t>
            </a:r>
          </a:p>
          <a:p>
            <a:pPr marL="285750" indent="-285750">
              <a:buFont typeface="Arial" panose="020B0604020202020204" pitchFamily="34" charset="0"/>
              <a:buChar char="•"/>
            </a:pPr>
            <a:r>
              <a:rPr lang="en-GB" dirty="0">
                <a:solidFill>
                  <a:schemeClr val="tx2">
                    <a:lumMod val="50000"/>
                  </a:schemeClr>
                </a:solidFill>
              </a:rPr>
              <a:t>Grew in confidence, with several new to care taking on various hats and others citing the rota holder hat in particular as being the key decider in (successfully) applying for roles with greater responsibility within the co-op</a:t>
            </a:r>
          </a:p>
          <a:p>
            <a:pPr marL="285750" indent="-285750">
              <a:buFont typeface="Arial" panose="020B0604020202020204" pitchFamily="34" charset="0"/>
              <a:buChar char="•"/>
            </a:pPr>
            <a:r>
              <a:rPr lang="en-GB" dirty="0">
                <a:solidFill>
                  <a:schemeClr val="tx2">
                    <a:lumMod val="50000"/>
                  </a:schemeClr>
                </a:solidFill>
              </a:rPr>
              <a:t>Several wrote poetry and tributes. All attended her funeral and two people spoke at it.</a:t>
            </a:r>
          </a:p>
        </p:txBody>
      </p:sp>
    </p:spTree>
    <p:extLst>
      <p:ext uri="{BB962C8B-B14F-4D97-AF65-F5344CB8AC3E}">
        <p14:creationId xmlns:p14="http://schemas.microsoft.com/office/powerpoint/2010/main" val="519819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8094-BEDE-751A-D1DE-5EE68CBCF9C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29FF7B5-A143-4136-872A-13DD6F52372C}"/>
              </a:ext>
            </a:extLst>
          </p:cNvPr>
          <p:cNvSpPr txBox="1">
            <a:spLocks/>
          </p:cNvSpPr>
          <p:nvPr/>
        </p:nvSpPr>
        <p:spPr>
          <a:xfrm>
            <a:off x="379803" y="203200"/>
            <a:ext cx="11561826" cy="1112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Learning from Equal Care Co-op</a:t>
            </a:r>
          </a:p>
        </p:txBody>
      </p:sp>
      <p:sp>
        <p:nvSpPr>
          <p:cNvPr id="3" name="TextBox 2">
            <a:extLst>
              <a:ext uri="{FF2B5EF4-FFF2-40B4-BE49-F238E27FC236}">
                <a16:creationId xmlns:a16="http://schemas.microsoft.com/office/drawing/2014/main" id="{6C211578-F36B-9A2D-3F8B-569BDC0D3493}"/>
              </a:ext>
            </a:extLst>
          </p:cNvPr>
          <p:cNvSpPr txBox="1"/>
          <p:nvPr/>
        </p:nvSpPr>
        <p:spPr>
          <a:xfrm>
            <a:off x="379803" y="1325790"/>
            <a:ext cx="10947977" cy="369331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tx2">
                    <a:lumMod val="50000"/>
                  </a:schemeClr>
                </a:solidFill>
              </a:rPr>
              <a:t>Without proactive, practical support from the Local Authority / ICS, the process of beginning is painfully, agonizingly slow.</a:t>
            </a:r>
          </a:p>
          <a:p>
            <a:pPr marL="285750" indent="-285750">
              <a:buFont typeface="Arial" panose="020B0604020202020204" pitchFamily="34" charset="0"/>
              <a:buChar char="•"/>
            </a:pPr>
            <a:r>
              <a:rPr lang="en-GB" sz="2400" dirty="0">
                <a:solidFill>
                  <a:schemeClr val="tx2">
                    <a:lumMod val="50000"/>
                  </a:schemeClr>
                </a:solidFill>
              </a:rPr>
              <a:t>EC’s cost model requires at least 90 workers per location to be sustainable.</a:t>
            </a:r>
          </a:p>
          <a:p>
            <a:pPr marL="285750" indent="-285750">
              <a:buFont typeface="Arial" panose="020B0604020202020204" pitchFamily="34" charset="0"/>
              <a:buChar char="•"/>
            </a:pPr>
            <a:r>
              <a:rPr lang="en-GB" sz="2400" dirty="0">
                <a:solidFill>
                  <a:schemeClr val="tx2">
                    <a:lumMod val="50000"/>
                  </a:schemeClr>
                </a:solidFill>
              </a:rPr>
              <a:t>Even with support, expect it to be slower than starting a ‘normal’ agency (think gardening over Meccano).</a:t>
            </a:r>
          </a:p>
          <a:p>
            <a:pPr marL="285750" indent="-285750">
              <a:buFont typeface="Arial" panose="020B0604020202020204" pitchFamily="34" charset="0"/>
              <a:buChar char="•"/>
            </a:pPr>
            <a:r>
              <a:rPr lang="en-GB" sz="2400" dirty="0">
                <a:solidFill>
                  <a:schemeClr val="tx2">
                    <a:lumMod val="50000"/>
                  </a:schemeClr>
                </a:solidFill>
              </a:rPr>
              <a:t>The way you act changes when your actions are based on improving the quality of relationships, not on the ‘quality of care’ which focuses on visible tasks and feedback forms. The results can be magical.</a:t>
            </a:r>
          </a:p>
          <a:p>
            <a:pPr marL="285750" indent="-285750">
              <a:buFont typeface="Arial" panose="020B0604020202020204" pitchFamily="34" charset="0"/>
              <a:buChar char="•"/>
            </a:pPr>
            <a:r>
              <a:rPr lang="en-GB" sz="2400" dirty="0">
                <a:solidFill>
                  <a:schemeClr val="tx2">
                    <a:lumMod val="50000"/>
                  </a:schemeClr>
                </a:solidFill>
              </a:rPr>
              <a:t>It’s difficult, but so worth it!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10500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124AF-263F-28EF-51AB-D1AAC943CC4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17D8AB6C-A8DD-662B-D524-86E3CA4E5266}"/>
              </a:ext>
            </a:extLst>
          </p:cNvPr>
          <p:cNvSpPr txBox="1">
            <a:spLocks/>
          </p:cNvSpPr>
          <p:nvPr/>
        </p:nvSpPr>
        <p:spPr>
          <a:xfrm>
            <a:off x="379803" y="203200"/>
            <a:ext cx="11561826" cy="481511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5400" dirty="0"/>
              <a:t>Cooperative Commission Recommendations  </a:t>
            </a:r>
          </a:p>
        </p:txBody>
      </p:sp>
      <p:pic>
        <p:nvPicPr>
          <p:cNvPr id="3" name="Content Placeholder 8" descr="A black background with red text&#10;&#10;Description automatically generated">
            <a:extLst>
              <a:ext uri="{FF2B5EF4-FFF2-40B4-BE49-F238E27FC236}">
                <a16:creationId xmlns:a16="http://schemas.microsoft.com/office/drawing/2014/main" id="{D2D4FEFC-6CBC-CBB0-EAE1-00FF8CC7A9F0}"/>
              </a:ext>
            </a:extLst>
          </p:cNvPr>
          <p:cNvPicPr>
            <a:picLocks noChangeAspect="1"/>
          </p:cNvPicPr>
          <p:nvPr/>
        </p:nvPicPr>
        <p:blipFill>
          <a:blip r:embed="rId2"/>
          <a:stretch>
            <a:fillRect/>
          </a:stretch>
        </p:blipFill>
        <p:spPr>
          <a:xfrm>
            <a:off x="8510625" y="203200"/>
            <a:ext cx="2203450" cy="773112"/>
          </a:xfrm>
          <a:prstGeom prst="rect">
            <a:avLst/>
          </a:prstGeom>
        </p:spPr>
      </p:pic>
      <p:pic>
        <p:nvPicPr>
          <p:cNvPr id="4" name="Picture 3" descr="A red and white logo&#10;&#10;Description automatically generated">
            <a:extLst>
              <a:ext uri="{FF2B5EF4-FFF2-40B4-BE49-F238E27FC236}">
                <a16:creationId xmlns:a16="http://schemas.microsoft.com/office/drawing/2014/main" id="{66B319AC-E829-75E4-6A91-467CAB8D0149}"/>
              </a:ext>
            </a:extLst>
          </p:cNvPr>
          <p:cNvPicPr>
            <a:picLocks noChangeAspect="1"/>
          </p:cNvPicPr>
          <p:nvPr/>
        </p:nvPicPr>
        <p:blipFill>
          <a:blip r:embed="rId3"/>
          <a:stretch>
            <a:fillRect/>
          </a:stretch>
        </p:blipFill>
        <p:spPr>
          <a:xfrm>
            <a:off x="10605419" y="159487"/>
            <a:ext cx="1287785" cy="812555"/>
          </a:xfrm>
          <a:prstGeom prst="rect">
            <a:avLst/>
          </a:prstGeom>
        </p:spPr>
      </p:pic>
    </p:spTree>
    <p:extLst>
      <p:ext uri="{BB962C8B-B14F-4D97-AF65-F5344CB8AC3E}">
        <p14:creationId xmlns:p14="http://schemas.microsoft.com/office/powerpoint/2010/main" val="3089983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DDE159-7F7D-2F96-282D-B1FEC0D4EA56}"/>
              </a:ext>
            </a:extLst>
          </p:cNvPr>
          <p:cNvPicPr>
            <a:picLocks noChangeAspect="1"/>
          </p:cNvPicPr>
          <p:nvPr/>
        </p:nvPicPr>
        <p:blipFill>
          <a:blip r:embed="rId2"/>
          <a:srcRect t="30207"/>
          <a:stretch/>
        </p:blipFill>
        <p:spPr>
          <a:xfrm>
            <a:off x="664801" y="206828"/>
            <a:ext cx="5245370" cy="2034343"/>
          </a:xfrm>
          <a:prstGeom prst="rect">
            <a:avLst/>
          </a:prstGeom>
        </p:spPr>
      </p:pic>
      <p:pic>
        <p:nvPicPr>
          <p:cNvPr id="6" name="Picture 5">
            <a:extLst>
              <a:ext uri="{FF2B5EF4-FFF2-40B4-BE49-F238E27FC236}">
                <a16:creationId xmlns:a16="http://schemas.microsoft.com/office/drawing/2014/main" id="{0285155E-5A1C-0B25-43E3-9EBDA2B26529}"/>
              </a:ext>
            </a:extLst>
          </p:cNvPr>
          <p:cNvPicPr>
            <a:picLocks noChangeAspect="1"/>
          </p:cNvPicPr>
          <p:nvPr/>
        </p:nvPicPr>
        <p:blipFill>
          <a:blip r:embed="rId3"/>
          <a:srcRect l="1734"/>
          <a:stretch/>
        </p:blipFill>
        <p:spPr>
          <a:xfrm>
            <a:off x="664801" y="2491887"/>
            <a:ext cx="5245370" cy="3794613"/>
          </a:xfrm>
          <a:prstGeom prst="rect">
            <a:avLst/>
          </a:prstGeom>
        </p:spPr>
      </p:pic>
      <p:pic>
        <p:nvPicPr>
          <p:cNvPr id="7" name="Picture 6">
            <a:extLst>
              <a:ext uri="{FF2B5EF4-FFF2-40B4-BE49-F238E27FC236}">
                <a16:creationId xmlns:a16="http://schemas.microsoft.com/office/drawing/2014/main" id="{D667991F-1B79-C3AE-0732-DAAAAA11275A}"/>
              </a:ext>
            </a:extLst>
          </p:cNvPr>
          <p:cNvPicPr>
            <a:picLocks noChangeAspect="1"/>
          </p:cNvPicPr>
          <p:nvPr/>
        </p:nvPicPr>
        <p:blipFill>
          <a:blip r:embed="rId4"/>
          <a:srcRect t="3412"/>
          <a:stretch/>
        </p:blipFill>
        <p:spPr>
          <a:xfrm>
            <a:off x="6250078" y="206828"/>
            <a:ext cx="5277121" cy="2465744"/>
          </a:xfrm>
          <a:prstGeom prst="rect">
            <a:avLst/>
          </a:prstGeom>
        </p:spPr>
      </p:pic>
      <p:pic>
        <p:nvPicPr>
          <p:cNvPr id="8" name="Picture 7">
            <a:extLst>
              <a:ext uri="{FF2B5EF4-FFF2-40B4-BE49-F238E27FC236}">
                <a16:creationId xmlns:a16="http://schemas.microsoft.com/office/drawing/2014/main" id="{F0CC5AE8-E806-1B4D-1A99-1B19E3234D9A}"/>
              </a:ext>
            </a:extLst>
          </p:cNvPr>
          <p:cNvPicPr>
            <a:picLocks noChangeAspect="1"/>
          </p:cNvPicPr>
          <p:nvPr/>
        </p:nvPicPr>
        <p:blipFill>
          <a:blip r:embed="rId5"/>
          <a:stretch>
            <a:fillRect/>
          </a:stretch>
        </p:blipFill>
        <p:spPr>
          <a:xfrm>
            <a:off x="6250078" y="2835197"/>
            <a:ext cx="5277121" cy="3023682"/>
          </a:xfrm>
          <a:prstGeom prst="rect">
            <a:avLst/>
          </a:prstGeom>
        </p:spPr>
      </p:pic>
    </p:spTree>
    <p:extLst>
      <p:ext uri="{BB962C8B-B14F-4D97-AF65-F5344CB8AC3E}">
        <p14:creationId xmlns:p14="http://schemas.microsoft.com/office/powerpoint/2010/main" val="8294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DB08-16A1-585B-CC74-FA09DC4BA5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DB103F-A562-0640-000A-C6F635700302}"/>
              </a:ext>
            </a:extLst>
          </p:cNvPr>
          <p:cNvSpPr>
            <a:spLocks noGrp="1"/>
          </p:cNvSpPr>
          <p:nvPr>
            <p:ph type="title" idx="4294967295"/>
          </p:nvPr>
        </p:nvSpPr>
        <p:spPr>
          <a:xfrm>
            <a:off x="1593669" y="2871787"/>
            <a:ext cx="8601075" cy="1114425"/>
          </a:xfrm>
        </p:spPr>
        <p:txBody>
          <a:bodyPr>
            <a:normAutofit fontScale="90000"/>
          </a:bodyPr>
          <a:lstStyle/>
          <a:p>
            <a:pPr algn="ctr"/>
            <a:r>
              <a:rPr lang="en-GB" sz="6000" dirty="0"/>
              <a:t>Strategic context for Greenwich  </a:t>
            </a:r>
            <a:br>
              <a:rPr lang="en-GB" dirty="0"/>
            </a:br>
            <a:br>
              <a:rPr lang="en-GB" dirty="0"/>
            </a:br>
            <a:endParaRPr lang="en-GB" dirty="0"/>
          </a:p>
        </p:txBody>
      </p:sp>
      <p:pic>
        <p:nvPicPr>
          <p:cNvPr id="9" name="Content Placeholder 8" descr="A black background with red text&#10;&#10;Description automatically generated">
            <a:extLst>
              <a:ext uri="{FF2B5EF4-FFF2-40B4-BE49-F238E27FC236}">
                <a16:creationId xmlns:a16="http://schemas.microsoft.com/office/drawing/2014/main" id="{3BFFE712-3001-9BC4-59A6-CFB262461279}"/>
              </a:ext>
            </a:extLst>
          </p:cNvPr>
          <p:cNvPicPr>
            <a:picLocks noGrp="1" noChangeAspect="1"/>
          </p:cNvPicPr>
          <p:nvPr>
            <p:ph idx="4294967295"/>
          </p:nvPr>
        </p:nvPicPr>
        <p:blipFill>
          <a:blip r:embed="rId2"/>
          <a:stretch>
            <a:fillRect/>
          </a:stretch>
        </p:blipFill>
        <p:spPr>
          <a:xfrm>
            <a:off x="8510625" y="203200"/>
            <a:ext cx="2203450" cy="773112"/>
          </a:xfrm>
        </p:spPr>
      </p:pic>
      <p:pic>
        <p:nvPicPr>
          <p:cNvPr id="11" name="Picture 10" descr="A red and white logo&#10;&#10;Description automatically generated">
            <a:extLst>
              <a:ext uri="{FF2B5EF4-FFF2-40B4-BE49-F238E27FC236}">
                <a16:creationId xmlns:a16="http://schemas.microsoft.com/office/drawing/2014/main" id="{1CCBFB9C-2243-F25C-ACF0-263EC196902F}"/>
              </a:ext>
            </a:extLst>
          </p:cNvPr>
          <p:cNvPicPr>
            <a:picLocks noChangeAspect="1"/>
          </p:cNvPicPr>
          <p:nvPr/>
        </p:nvPicPr>
        <p:blipFill>
          <a:blip r:embed="rId3"/>
          <a:stretch>
            <a:fillRect/>
          </a:stretch>
        </p:blipFill>
        <p:spPr>
          <a:xfrm>
            <a:off x="10605419" y="159487"/>
            <a:ext cx="1287785" cy="812555"/>
          </a:xfrm>
          <a:prstGeom prst="rect">
            <a:avLst/>
          </a:prstGeom>
        </p:spPr>
      </p:pic>
    </p:spTree>
    <p:extLst>
      <p:ext uri="{BB962C8B-B14F-4D97-AF65-F5344CB8AC3E}">
        <p14:creationId xmlns:p14="http://schemas.microsoft.com/office/powerpoint/2010/main" val="3531973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815EF-8156-ACFF-1D27-B26579B3CF4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9DAD846-1A47-5DC2-13CA-2CCEB3DB2A1E}"/>
              </a:ext>
            </a:extLst>
          </p:cNvPr>
          <p:cNvSpPr txBox="1">
            <a:spLocks/>
          </p:cNvSpPr>
          <p:nvPr/>
        </p:nvSpPr>
        <p:spPr>
          <a:xfrm>
            <a:off x="379803" y="203200"/>
            <a:ext cx="11648911" cy="111283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dirty="0"/>
              <a:t>Workshop Section 2 – How do we implement the recommendation for best impact? (20mins)</a:t>
            </a:r>
          </a:p>
        </p:txBody>
      </p:sp>
      <p:sp>
        <p:nvSpPr>
          <p:cNvPr id="3" name="TextBox 2">
            <a:extLst>
              <a:ext uri="{FF2B5EF4-FFF2-40B4-BE49-F238E27FC236}">
                <a16:creationId xmlns:a16="http://schemas.microsoft.com/office/drawing/2014/main" id="{7243C417-83C1-D7FD-591B-BC9AFC6608FF}"/>
              </a:ext>
            </a:extLst>
          </p:cNvPr>
          <p:cNvSpPr txBox="1"/>
          <p:nvPr/>
        </p:nvSpPr>
        <p:spPr>
          <a:xfrm>
            <a:off x="495191" y="1602592"/>
            <a:ext cx="11533523" cy="7294305"/>
          </a:xfrm>
          <a:prstGeom prst="rect">
            <a:avLst/>
          </a:prstGeom>
          <a:noFill/>
        </p:spPr>
        <p:txBody>
          <a:bodyPr wrap="square" rtlCol="0">
            <a:spAutoFit/>
          </a:bodyPr>
          <a:lstStyle/>
          <a:p>
            <a:r>
              <a:rPr lang="en-US" sz="2400" dirty="0">
                <a:solidFill>
                  <a:schemeClr val="tx2">
                    <a:lumMod val="50000"/>
                  </a:schemeClr>
                </a:solidFill>
                <a:effectLst/>
              </a:rPr>
              <a:t>How do we move forward to deliver these? Break into two groups and consider the following for one of the recommendations</a:t>
            </a:r>
            <a:r>
              <a:rPr lang="en-US" sz="2400" dirty="0">
                <a:solidFill>
                  <a:schemeClr val="tx2">
                    <a:lumMod val="50000"/>
                  </a:schemeClr>
                </a:solidFill>
              </a:rPr>
              <a:t>:</a:t>
            </a:r>
            <a:endParaRPr lang="en-US" sz="2400" dirty="0">
              <a:solidFill>
                <a:schemeClr val="tx2">
                  <a:lumMod val="50000"/>
                </a:schemeClr>
              </a:solidFill>
              <a:effectLst/>
            </a:endParaRPr>
          </a:p>
          <a:p>
            <a:endParaRPr lang="en-US" sz="2400" dirty="0">
              <a:solidFill>
                <a:schemeClr val="tx2">
                  <a:lumMod val="50000"/>
                </a:schemeClr>
              </a:solidFill>
            </a:endParaRPr>
          </a:p>
          <a:p>
            <a:pPr marL="514350" indent="-514350">
              <a:buAutoNum type="arabicPeriod"/>
            </a:pPr>
            <a:r>
              <a:rPr lang="en-US" sz="2400" dirty="0">
                <a:solidFill>
                  <a:schemeClr val="tx2">
                    <a:lumMod val="50000"/>
                  </a:schemeClr>
                </a:solidFill>
              </a:rPr>
              <a:t>How can we take what we have heard from Emma and incorporate this into the implementation of the recommendation?</a:t>
            </a:r>
          </a:p>
          <a:p>
            <a:pPr marL="514350" indent="-514350">
              <a:buAutoNum type="arabicPeriod"/>
            </a:pPr>
            <a:endParaRPr lang="en-US" sz="2400" dirty="0">
              <a:solidFill>
                <a:schemeClr val="tx2">
                  <a:lumMod val="50000"/>
                </a:schemeClr>
              </a:solidFill>
            </a:endParaRPr>
          </a:p>
          <a:p>
            <a:pPr marL="514350" indent="-514350">
              <a:buAutoNum type="arabicPeriod"/>
            </a:pPr>
            <a:r>
              <a:rPr lang="en-US" sz="2400" dirty="0">
                <a:solidFill>
                  <a:schemeClr val="tx2">
                    <a:lumMod val="50000"/>
                  </a:schemeClr>
                </a:solidFill>
              </a:rPr>
              <a:t>Where shall we start? Your top 3 ideas </a:t>
            </a:r>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GB" sz="3000" dirty="0"/>
          </a:p>
        </p:txBody>
      </p:sp>
    </p:spTree>
    <p:extLst>
      <p:ext uri="{BB962C8B-B14F-4D97-AF65-F5344CB8AC3E}">
        <p14:creationId xmlns:p14="http://schemas.microsoft.com/office/powerpoint/2010/main" val="4236513777"/>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E3A017-05DA-326F-DB30-06FA30BF378B}"/>
              </a:ext>
            </a:extLst>
          </p:cNvPr>
          <p:cNvSpPr txBox="1"/>
          <p:nvPr/>
        </p:nvSpPr>
        <p:spPr>
          <a:xfrm>
            <a:off x="1399902" y="2024743"/>
            <a:ext cx="9392195" cy="1754326"/>
          </a:xfrm>
          <a:prstGeom prst="rect">
            <a:avLst/>
          </a:prstGeom>
          <a:noFill/>
        </p:spPr>
        <p:txBody>
          <a:bodyPr wrap="square" rtlCol="0">
            <a:spAutoFit/>
          </a:bodyPr>
          <a:lstStyle/>
          <a:p>
            <a:pPr algn="ctr"/>
            <a:r>
              <a:rPr lang="en-GB" sz="5400" b="1" dirty="0"/>
              <a:t>Thank you for participating!</a:t>
            </a:r>
          </a:p>
          <a:p>
            <a:pPr algn="ctr"/>
            <a:r>
              <a:rPr lang="en-GB" sz="5400" b="1" dirty="0"/>
              <a:t>Any questions?</a:t>
            </a:r>
          </a:p>
        </p:txBody>
      </p:sp>
      <p:pic>
        <p:nvPicPr>
          <p:cNvPr id="3" name="Content Placeholder 8" descr="A black background with red text&#10;&#10;Description automatically generated">
            <a:extLst>
              <a:ext uri="{FF2B5EF4-FFF2-40B4-BE49-F238E27FC236}">
                <a16:creationId xmlns:a16="http://schemas.microsoft.com/office/drawing/2014/main" id="{685E1704-C897-A74D-502C-17B6DF4244A0}"/>
              </a:ext>
            </a:extLst>
          </p:cNvPr>
          <p:cNvPicPr>
            <a:picLocks noChangeAspect="1"/>
          </p:cNvPicPr>
          <p:nvPr/>
        </p:nvPicPr>
        <p:blipFill>
          <a:blip r:embed="rId2"/>
          <a:stretch>
            <a:fillRect/>
          </a:stretch>
        </p:blipFill>
        <p:spPr>
          <a:xfrm>
            <a:off x="8510625" y="203200"/>
            <a:ext cx="2203450" cy="773112"/>
          </a:xfrm>
          <a:prstGeom prst="rect">
            <a:avLst/>
          </a:prstGeom>
        </p:spPr>
      </p:pic>
      <p:pic>
        <p:nvPicPr>
          <p:cNvPr id="4" name="Picture 3" descr="A red and white logo&#10;&#10;Description automatically generated">
            <a:extLst>
              <a:ext uri="{FF2B5EF4-FFF2-40B4-BE49-F238E27FC236}">
                <a16:creationId xmlns:a16="http://schemas.microsoft.com/office/drawing/2014/main" id="{9581D561-C102-B7EF-6D70-A70F35A4CE51}"/>
              </a:ext>
            </a:extLst>
          </p:cNvPr>
          <p:cNvPicPr>
            <a:picLocks noChangeAspect="1"/>
          </p:cNvPicPr>
          <p:nvPr/>
        </p:nvPicPr>
        <p:blipFill>
          <a:blip r:embed="rId3"/>
          <a:stretch>
            <a:fillRect/>
          </a:stretch>
        </p:blipFill>
        <p:spPr>
          <a:xfrm>
            <a:off x="10605419" y="159487"/>
            <a:ext cx="1287785" cy="812555"/>
          </a:xfrm>
          <a:prstGeom prst="rect">
            <a:avLst/>
          </a:prstGeom>
        </p:spPr>
      </p:pic>
    </p:spTree>
    <p:extLst>
      <p:ext uri="{BB962C8B-B14F-4D97-AF65-F5344CB8AC3E}">
        <p14:creationId xmlns:p14="http://schemas.microsoft.com/office/powerpoint/2010/main" val="307853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66594A3-69B9-4257-219E-42D5C410F066}"/>
              </a:ext>
            </a:extLst>
          </p:cNvPr>
          <p:cNvSpPr/>
          <p:nvPr/>
        </p:nvSpPr>
        <p:spPr>
          <a:xfrm>
            <a:off x="7082247" y="1175831"/>
            <a:ext cx="4452257" cy="2938967"/>
          </a:xfrm>
          <a:prstGeom prst="roundRect">
            <a:avLst/>
          </a:prstGeom>
          <a:solidFill>
            <a:schemeClr val="tx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Pivoting the focus off profit alone is a long-term goal, however, a solution that is being explored is the commissioning of </a:t>
            </a:r>
            <a:r>
              <a:rPr lang="en-US" sz="2200" b="1" dirty="0"/>
              <a:t>local, small, ethical, or third sector </a:t>
            </a:r>
            <a:r>
              <a:rPr lang="en-US" sz="2200" dirty="0"/>
              <a:t>provision while also building up publicly owned capacity. </a:t>
            </a:r>
          </a:p>
        </p:txBody>
      </p:sp>
      <p:sp>
        <p:nvSpPr>
          <p:cNvPr id="6" name="Rectangle: Rounded Corners 5">
            <a:extLst>
              <a:ext uri="{FF2B5EF4-FFF2-40B4-BE49-F238E27FC236}">
                <a16:creationId xmlns:a16="http://schemas.microsoft.com/office/drawing/2014/main" id="{A269D695-12E9-648D-1C6B-F20409808FB1}"/>
              </a:ext>
            </a:extLst>
          </p:cNvPr>
          <p:cNvSpPr/>
          <p:nvPr/>
        </p:nvSpPr>
        <p:spPr>
          <a:xfrm>
            <a:off x="500742" y="4453726"/>
            <a:ext cx="11033762" cy="160308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By providing a clear path and direction for how social care co-operatives can grow in our borough and contribute to a robust social care system, we’re backing </a:t>
            </a:r>
            <a:r>
              <a:rPr lang="en-US" sz="2200" b="1" dirty="0"/>
              <a:t>alternative options </a:t>
            </a:r>
            <a:r>
              <a:rPr lang="en-US" sz="2200" dirty="0"/>
              <a:t>that empower everyone.</a:t>
            </a:r>
            <a:endParaRPr lang="en-GB" sz="2200" dirty="0"/>
          </a:p>
        </p:txBody>
      </p:sp>
      <p:sp>
        <p:nvSpPr>
          <p:cNvPr id="7" name="Rectangle: Rounded Corners 6">
            <a:extLst>
              <a:ext uri="{FF2B5EF4-FFF2-40B4-BE49-F238E27FC236}">
                <a16:creationId xmlns:a16="http://schemas.microsoft.com/office/drawing/2014/main" id="{9D2E4774-66C6-997F-8427-492DEA784ECE}"/>
              </a:ext>
            </a:extLst>
          </p:cNvPr>
          <p:cNvSpPr/>
          <p:nvPr/>
        </p:nvSpPr>
        <p:spPr>
          <a:xfrm>
            <a:off x="500742" y="1175832"/>
            <a:ext cx="6172200" cy="2938967"/>
          </a:xfrm>
          <a:prstGeom prst="roundRect">
            <a:avLst/>
          </a:prstGeom>
          <a:solidFill>
            <a:srgbClr val="AA172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The current adult </a:t>
            </a:r>
            <a:r>
              <a:rPr lang="en-US" sz="2200" b="1" dirty="0">
                <a:solidFill>
                  <a:schemeClr val="bg1"/>
                </a:solidFill>
              </a:rPr>
              <a:t>social care system is in crisis</a:t>
            </a:r>
            <a:r>
              <a:rPr lang="en-US" sz="2200" dirty="0">
                <a:solidFill>
                  <a:schemeClr val="bg1"/>
                </a:solidFill>
              </a:rPr>
              <a:t>, due to record demand and severe underfunding, often leading to poor outcomes for people, their families, and care workers. The care market is dominated by private providers where the focus on profits can lead to poor quality of care, unfair wages and lower staffing rates.</a:t>
            </a:r>
            <a:endParaRPr lang="en-GB" sz="2200" dirty="0">
              <a:solidFill>
                <a:schemeClr val="bg1"/>
              </a:solidFill>
            </a:endParaRPr>
          </a:p>
        </p:txBody>
      </p:sp>
      <p:sp>
        <p:nvSpPr>
          <p:cNvPr id="8" name="TextBox 7">
            <a:extLst>
              <a:ext uri="{FF2B5EF4-FFF2-40B4-BE49-F238E27FC236}">
                <a16:creationId xmlns:a16="http://schemas.microsoft.com/office/drawing/2014/main" id="{4D9849BB-BAF8-998F-0887-813FD74F5D64}"/>
              </a:ext>
            </a:extLst>
          </p:cNvPr>
          <p:cNvSpPr txBox="1"/>
          <p:nvPr/>
        </p:nvSpPr>
        <p:spPr>
          <a:xfrm>
            <a:off x="576942" y="298482"/>
            <a:ext cx="6096000" cy="707886"/>
          </a:xfrm>
          <a:prstGeom prst="rect">
            <a:avLst/>
          </a:prstGeom>
          <a:noFill/>
        </p:spPr>
        <p:txBody>
          <a:bodyPr wrap="square">
            <a:spAutoFit/>
          </a:bodyPr>
          <a:lstStyle/>
          <a:p>
            <a:r>
              <a:rPr lang="en-GB" sz="4000" b="1" dirty="0"/>
              <a:t>Why are we doing this? </a:t>
            </a:r>
          </a:p>
        </p:txBody>
      </p:sp>
      <p:pic>
        <p:nvPicPr>
          <p:cNvPr id="9" name="Content Placeholder 8" descr="A black background with red text&#10;&#10;Description automatically generated">
            <a:extLst>
              <a:ext uri="{FF2B5EF4-FFF2-40B4-BE49-F238E27FC236}">
                <a16:creationId xmlns:a16="http://schemas.microsoft.com/office/drawing/2014/main" id="{2FBCC7EF-C99E-C350-4941-E30EFE9589DA}"/>
              </a:ext>
            </a:extLst>
          </p:cNvPr>
          <p:cNvPicPr>
            <a:picLocks noChangeAspect="1"/>
          </p:cNvPicPr>
          <p:nvPr/>
        </p:nvPicPr>
        <p:blipFill>
          <a:blip r:embed="rId2"/>
          <a:stretch>
            <a:fillRect/>
          </a:stretch>
        </p:blipFill>
        <p:spPr>
          <a:xfrm>
            <a:off x="8641253" y="43713"/>
            <a:ext cx="2203450" cy="773112"/>
          </a:xfrm>
          <a:prstGeom prst="rect">
            <a:avLst/>
          </a:prstGeom>
        </p:spPr>
      </p:pic>
      <p:pic>
        <p:nvPicPr>
          <p:cNvPr id="10" name="Picture 9" descr="A red and white logo&#10;&#10;Description automatically generated">
            <a:extLst>
              <a:ext uri="{FF2B5EF4-FFF2-40B4-BE49-F238E27FC236}">
                <a16:creationId xmlns:a16="http://schemas.microsoft.com/office/drawing/2014/main" id="{42BDC6F8-7753-C5B3-055A-88848EC2594D}"/>
              </a:ext>
            </a:extLst>
          </p:cNvPr>
          <p:cNvPicPr>
            <a:picLocks noChangeAspect="1"/>
          </p:cNvPicPr>
          <p:nvPr/>
        </p:nvPicPr>
        <p:blipFill>
          <a:blip r:embed="rId3"/>
          <a:stretch>
            <a:fillRect/>
          </a:stretch>
        </p:blipFill>
        <p:spPr>
          <a:xfrm>
            <a:off x="10736047" y="0"/>
            <a:ext cx="1287785" cy="812555"/>
          </a:xfrm>
          <a:prstGeom prst="rect">
            <a:avLst/>
          </a:prstGeom>
        </p:spPr>
      </p:pic>
    </p:spTree>
    <p:extLst>
      <p:ext uri="{BB962C8B-B14F-4D97-AF65-F5344CB8AC3E}">
        <p14:creationId xmlns:p14="http://schemas.microsoft.com/office/powerpoint/2010/main" val="209061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172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56E3B9-A3F6-CE71-6C84-8CC8DC42A398}"/>
              </a:ext>
            </a:extLst>
          </p:cNvPr>
          <p:cNvSpPr>
            <a:spLocks noGrp="1"/>
          </p:cNvSpPr>
          <p:nvPr>
            <p:ph type="title"/>
          </p:nvPr>
        </p:nvSpPr>
        <p:spPr>
          <a:xfrm>
            <a:off x="475133" y="1146902"/>
            <a:ext cx="11433838" cy="1325563"/>
          </a:xfrm>
        </p:spPr>
        <p:txBody>
          <a:bodyPr>
            <a:normAutofit fontScale="90000"/>
          </a:bodyPr>
          <a:lstStyle/>
          <a:p>
            <a:pPr algn="ctr"/>
            <a:r>
              <a:rPr lang="en-GB" b="1" dirty="0">
                <a:solidFill>
                  <a:schemeClr val="bg1"/>
                </a:solidFill>
              </a:rPr>
              <a:t>Integrated Commissioning Vision and Approach </a:t>
            </a:r>
          </a:p>
        </p:txBody>
      </p:sp>
      <p:sp>
        <p:nvSpPr>
          <p:cNvPr id="5" name="Subtitle 4">
            <a:extLst>
              <a:ext uri="{FF2B5EF4-FFF2-40B4-BE49-F238E27FC236}">
                <a16:creationId xmlns:a16="http://schemas.microsoft.com/office/drawing/2014/main" id="{8D981A4D-F8E6-8239-00C1-114A9C9532C3}"/>
              </a:ext>
            </a:extLst>
          </p:cNvPr>
          <p:cNvSpPr>
            <a:spLocks noGrp="1"/>
          </p:cNvSpPr>
          <p:nvPr>
            <p:ph type="subTitle" idx="1"/>
          </p:nvPr>
        </p:nvSpPr>
        <p:spPr>
          <a:xfrm>
            <a:off x="1049898" y="2611157"/>
            <a:ext cx="10541209" cy="943068"/>
          </a:xfrm>
        </p:spPr>
        <p:txBody>
          <a:bodyPr/>
          <a:lstStyle/>
          <a:p>
            <a:r>
              <a:rPr lang="en-GB" dirty="0">
                <a:solidFill>
                  <a:schemeClr val="bg1"/>
                </a:solidFill>
              </a:rPr>
              <a:t>Our new approach to commissioning across Adults, Children's and Public Health </a:t>
            </a:r>
          </a:p>
        </p:txBody>
      </p:sp>
    </p:spTree>
    <p:extLst>
      <p:ext uri="{BB962C8B-B14F-4D97-AF65-F5344CB8AC3E}">
        <p14:creationId xmlns:p14="http://schemas.microsoft.com/office/powerpoint/2010/main" val="198500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2FA7A229-8141-4A36-B398-65B59C9DB9B3}"/>
              </a:ext>
            </a:extLst>
          </p:cNvPr>
          <p:cNvSpPr>
            <a:spLocks noGrp="1"/>
          </p:cNvSpPr>
          <p:nvPr>
            <p:ph type="title"/>
          </p:nvPr>
        </p:nvSpPr>
        <p:spPr>
          <a:xfrm>
            <a:off x="512835" y="352569"/>
            <a:ext cx="11166330" cy="648749"/>
          </a:xfrm>
        </p:spPr>
        <p:txBody>
          <a:bodyPr>
            <a:noAutofit/>
          </a:bodyPr>
          <a:lstStyle/>
          <a:p>
            <a:pPr>
              <a:lnSpc>
                <a:spcPct val="107000"/>
              </a:lnSpc>
              <a:spcAft>
                <a:spcPts val="800"/>
              </a:spcAft>
            </a:pPr>
            <a:r>
              <a:rPr kumimoji="0" lang="en-GB" sz="3000" b="1" i="0" u="none" strike="noStrike" kern="1200" cap="none" spc="0" normalizeH="0" baseline="0" noProof="0" dirty="0">
                <a:ln>
                  <a:noFill/>
                </a:ln>
                <a:effectLst/>
                <a:uLnTx/>
                <a:uFillTx/>
                <a:latin typeface="Gill Sans MT" panose="020B0502020104020203" pitchFamily="34" charset="0"/>
                <a:ea typeface="+mn-ea"/>
                <a:cs typeface="+mn-cs"/>
              </a:rPr>
              <a:t>OUR </a:t>
            </a:r>
            <a:r>
              <a:rPr lang="en-GB" sz="3000" b="1" dirty="0">
                <a:latin typeface="Gill Sans MT" panose="020B0502020104020203" pitchFamily="34" charset="0"/>
                <a:cs typeface="Times New Roman" panose="02020603050405020304" pitchFamily="18" charset="0"/>
              </a:rPr>
              <a:t>vision for commissioning in Greenwich</a:t>
            </a:r>
            <a:br>
              <a:rPr lang="en-GB" sz="3000" b="1" dirty="0">
                <a:latin typeface="Calibri" panose="020F0502020204030204" pitchFamily="34" charset="0"/>
                <a:cs typeface="Times New Roman" panose="02020603050405020304" pitchFamily="18" charset="0"/>
              </a:rPr>
            </a:br>
            <a:endParaRPr lang="en-GB" sz="3000" dirty="0">
              <a:effectLst/>
              <a:latin typeface="+mn-lt"/>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6D59E45-94EF-0253-55DA-2F3681E45B49}"/>
              </a:ext>
            </a:extLst>
          </p:cNvPr>
          <p:cNvPicPr>
            <a:picLocks noChangeAspect="1"/>
          </p:cNvPicPr>
          <p:nvPr/>
        </p:nvPicPr>
        <p:blipFill rotWithShape="1">
          <a:blip r:embed="rId3"/>
          <a:srcRect l="61393"/>
          <a:stretch/>
        </p:blipFill>
        <p:spPr>
          <a:xfrm>
            <a:off x="7913155" y="1361987"/>
            <a:ext cx="3883569" cy="3829225"/>
          </a:xfrm>
          <a:prstGeom prst="rect">
            <a:avLst/>
          </a:prstGeom>
          <a:effectLst/>
        </p:spPr>
      </p:pic>
      <p:sp>
        <p:nvSpPr>
          <p:cNvPr id="5" name="Rectangle 4">
            <a:extLst>
              <a:ext uri="{FF2B5EF4-FFF2-40B4-BE49-F238E27FC236}">
                <a16:creationId xmlns:a16="http://schemas.microsoft.com/office/drawing/2014/main" id="{8D11D1C0-B674-EC52-AEFF-6D220E01E74D}"/>
              </a:ext>
            </a:extLst>
          </p:cNvPr>
          <p:cNvSpPr/>
          <p:nvPr/>
        </p:nvSpPr>
        <p:spPr>
          <a:xfrm>
            <a:off x="512835" y="1209180"/>
            <a:ext cx="7273834" cy="4439640"/>
          </a:xfrm>
          <a:prstGeom prst="rect">
            <a:avLst/>
          </a:prstGeom>
          <a:solidFill>
            <a:srgbClr val="FFFFFF"/>
          </a:solidFill>
          <a:ln w="28575" cap="flat" cmpd="sng" algn="ctr">
            <a:solidFill>
              <a:srgbClr val="C00000"/>
            </a:solidFill>
            <a:prstDash val="solid"/>
            <a:miter lim="800000"/>
          </a:ln>
          <a:effectLst/>
        </p:spPr>
        <p:txBody>
          <a:bodyPr lIns="216000" tIns="72000" rtlCol="0" anchor="t"/>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We want to ensure that in Greenwich, people’s health, care, learning, wellbeing and relationships support them in living their best lives.</a:t>
            </a:r>
          </a:p>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rPr>
              <a:t>To do this we need to be commissioning for </a:t>
            </a: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transformational change </a:t>
            </a: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rPr>
              <a:t>in the way we deliver our services for people, neighbourhoods and place.</a:t>
            </a:r>
          </a:p>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rPr>
              <a:t>Our ambition is to enable our residents, providers and other stakeholders to </a:t>
            </a: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co-design</a:t>
            </a: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rPr>
              <a:t> the development of our services, based on </a:t>
            </a: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what matters most</a:t>
            </a: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rPr>
              <a:t> to Greenwich people.</a:t>
            </a:r>
          </a:p>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rPr>
              <a:t>This will mean a far greater focus on </a:t>
            </a: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local services, join-up, outcomes, collaboration and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Preventing</a:t>
            </a: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ea typeface="Calibri" panose="020F0502020204030204" pitchFamily="34" charset="0"/>
              </a:rPr>
              <a:t> avoidable poor outcomes, promoting and </a:t>
            </a: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protecting</a:t>
            </a: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ea typeface="Calibri" panose="020F0502020204030204" pitchFamily="34" charset="0"/>
              </a:rPr>
              <a:t> good health, learning, safety and wellbeing and tackling health and care </a:t>
            </a:r>
            <a:r>
              <a:rPr kumimoji="0" lang="en-GB" sz="1800" b="1" i="0" u="none" strike="noStrike" kern="1200" cap="none" spc="0" normalizeH="0" baseline="0" noProof="0" dirty="0">
                <a:ln>
                  <a:noFill/>
                </a:ln>
                <a:solidFill>
                  <a:srgbClr val="CF0B3E"/>
                </a:solidFill>
                <a:effectLst/>
                <a:uLnTx/>
                <a:uFillTx/>
                <a:latin typeface="Gill Sans MT" panose="020B0502020104020203" pitchFamily="34" charset="0"/>
              </a:rPr>
              <a:t>inequalities</a:t>
            </a:r>
            <a:r>
              <a:rPr kumimoji="0" lang="en-GB" sz="1800" b="0" i="0" u="none" strike="noStrike" kern="1200" cap="none" spc="0" normalizeH="0" baseline="0" noProof="0" dirty="0">
                <a:ln>
                  <a:noFill/>
                </a:ln>
                <a:solidFill>
                  <a:srgbClr val="262626"/>
                </a:solidFill>
                <a:effectLst/>
                <a:uLnTx/>
                <a:uFillTx/>
                <a:latin typeface="Gill Sans MT" panose="020B0502020104020203" pitchFamily="34" charset="0"/>
                <a:ea typeface="Calibri" panose="020F0502020204030204" pitchFamily="34" charset="0"/>
              </a:rPr>
              <a:t> will remain key priorities.</a:t>
            </a:r>
          </a:p>
        </p:txBody>
      </p:sp>
      <p:sp>
        <p:nvSpPr>
          <p:cNvPr id="3" name="AutoShape 2" descr="Healthier Greenwich Partnership Public Discussion forum - South East ...">
            <a:extLst>
              <a:ext uri="{FF2B5EF4-FFF2-40B4-BE49-F238E27FC236}">
                <a16:creationId xmlns:a16="http://schemas.microsoft.com/office/drawing/2014/main" id="{7B37E6E9-E52C-0173-06BD-0DD4521BB0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a:ea typeface="+mn-ea"/>
              <a:cs typeface="+mn-cs"/>
            </a:endParaRPr>
          </a:p>
        </p:txBody>
      </p:sp>
      <p:pic>
        <p:nvPicPr>
          <p:cNvPr id="8" name="Picture 7">
            <a:extLst>
              <a:ext uri="{FF2B5EF4-FFF2-40B4-BE49-F238E27FC236}">
                <a16:creationId xmlns:a16="http://schemas.microsoft.com/office/drawing/2014/main" id="{FA2850A8-BC7E-0BE4-F50C-F72F3F0B6A2C}"/>
              </a:ext>
            </a:extLst>
          </p:cNvPr>
          <p:cNvPicPr>
            <a:picLocks noChangeAspect="1"/>
          </p:cNvPicPr>
          <p:nvPr/>
        </p:nvPicPr>
        <p:blipFill>
          <a:blip r:embed="rId4"/>
          <a:stretch>
            <a:fillRect/>
          </a:stretch>
        </p:blipFill>
        <p:spPr>
          <a:xfrm>
            <a:off x="11244885" y="5995155"/>
            <a:ext cx="868559" cy="862845"/>
          </a:xfrm>
          <a:prstGeom prst="rect">
            <a:avLst/>
          </a:prstGeom>
        </p:spPr>
      </p:pic>
    </p:spTree>
    <p:extLst>
      <p:ext uri="{BB962C8B-B14F-4D97-AF65-F5344CB8AC3E}">
        <p14:creationId xmlns:p14="http://schemas.microsoft.com/office/powerpoint/2010/main" val="3687384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9ED044A0-F9BE-49F2-991C-B11F969E9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290" y="6331718"/>
            <a:ext cx="1232093" cy="42303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C7F2AC1-1D23-4277-BC2C-A702F34B0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598" y="6331719"/>
            <a:ext cx="879035" cy="423035"/>
          </a:xfrm>
          <a:prstGeom prst="rect">
            <a:avLst/>
          </a:prstGeom>
        </p:spPr>
      </p:pic>
      <p:sp>
        <p:nvSpPr>
          <p:cNvPr id="11" name="Title 4">
            <a:extLst>
              <a:ext uri="{FF2B5EF4-FFF2-40B4-BE49-F238E27FC236}">
                <a16:creationId xmlns:a16="http://schemas.microsoft.com/office/drawing/2014/main" id="{2FA7A229-8141-4A36-B398-65B59C9DB9B3}"/>
              </a:ext>
            </a:extLst>
          </p:cNvPr>
          <p:cNvSpPr>
            <a:spLocks noGrp="1"/>
          </p:cNvSpPr>
          <p:nvPr>
            <p:ph type="title"/>
          </p:nvPr>
        </p:nvSpPr>
        <p:spPr>
          <a:xfrm>
            <a:off x="642081" y="514966"/>
            <a:ext cx="12667588" cy="648749"/>
          </a:xfrm>
        </p:spPr>
        <p:txBody>
          <a:bodyPr>
            <a:noAutofit/>
          </a:bodyPr>
          <a:lstStyle/>
          <a:p>
            <a:pPr>
              <a:lnSpc>
                <a:spcPct val="107000"/>
              </a:lnSpc>
              <a:spcAft>
                <a:spcPts val="800"/>
              </a:spcAft>
            </a:pPr>
            <a:r>
              <a:rPr lang="en-GB" sz="3000" dirty="0">
                <a:latin typeface="Gill Sans MT" panose="020B0502020104020203" pitchFamily="34" charset="0"/>
              </a:rPr>
              <a:t>What are the challenges?</a:t>
            </a:r>
          </a:p>
        </p:txBody>
      </p:sp>
      <p:sp>
        <p:nvSpPr>
          <p:cNvPr id="2" name="Rectangle 1">
            <a:extLst>
              <a:ext uri="{FF2B5EF4-FFF2-40B4-BE49-F238E27FC236}">
                <a16:creationId xmlns:a16="http://schemas.microsoft.com/office/drawing/2014/main" id="{F2043735-7477-7D02-E1B1-CD9DACA34A72}"/>
              </a:ext>
            </a:extLst>
          </p:cNvPr>
          <p:cNvSpPr/>
          <p:nvPr/>
        </p:nvSpPr>
        <p:spPr bwMode="gray">
          <a:xfrm>
            <a:off x="642081" y="1184678"/>
            <a:ext cx="4047356" cy="4984908"/>
          </a:xfrm>
          <a:prstGeom prst="rect">
            <a:avLst/>
          </a:prstGeom>
          <a:solidFill>
            <a:srgbClr val="FFFFFF"/>
          </a:solidFill>
          <a:ln w="19050" cap="flat" cmpd="sng" algn="ctr">
            <a:solidFill>
              <a:srgbClr val="003B5B">
                <a:lumMod val="90000"/>
                <a:lumOff val="10000"/>
              </a:srgbClr>
            </a:solidFill>
            <a:prstDash val="solid"/>
          </a:ln>
          <a:effectLst/>
        </p:spPr>
        <p:txBody>
          <a:bodyPr rot="0" spcFirstLastPara="0" vertOverflow="overflow" horzOverflow="overflow" vert="horz" wrap="square" lIns="180000" tIns="36000" rIns="91440" bIns="21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WORKFORCE CHALLENGES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rPr>
              <a:t>Colleagues recognise they will need to learn and develop new ways of working, many with limited experience of:</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outcomes based specification </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development and contract monitoring,</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developing </a:t>
            </a: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hybrid approaches </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to service delivery and reporting with providers – not exclusively inputs/activities or outcomes,</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incentivising outcomes </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and impact, not just activity/tasks,</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co-developing</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 solutions with potential/actual providers,</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consumer input </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and co-creation – not just consultation,</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migrating from universal services to </a:t>
            </a: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tailored/multi-faceted </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interventions around the person,</a:t>
            </a:r>
          </a:p>
          <a:p>
            <a:pPr marL="263525" marR="0" lvl="0" indent="-250825"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market engagement </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and facilitation, and</a:t>
            </a:r>
          </a:p>
          <a:p>
            <a:pPr marL="263525" marR="0" lvl="0" indent="-250825"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alignment</a:t>
            </a:r>
            <a:r>
              <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cs typeface="Arial" panose="020B0604020202020204" pitchFamily="34" charset="0"/>
              </a:rPr>
              <a:t> and consolidation.</a:t>
            </a:r>
            <a:endParaRPr kumimoji="0" lang="en-GB" sz="1400" b="0" i="0" u="none" strike="noStrike" kern="1200" cap="none" spc="0" normalizeH="0" baseline="0" noProof="0" dirty="0">
              <a:ln>
                <a:noFill/>
              </a:ln>
              <a:solidFill>
                <a:srgbClr val="193F78"/>
              </a:solidFill>
              <a:effectLst/>
              <a:uLnTx/>
              <a:uFillTx/>
              <a:latin typeface="Gill Sans MT" panose="020B0502020104020203" pitchFamily="34" charset="0"/>
            </a:endParaRPr>
          </a:p>
        </p:txBody>
      </p:sp>
      <p:sp>
        <p:nvSpPr>
          <p:cNvPr id="3" name="Rectangle 2">
            <a:extLst>
              <a:ext uri="{FF2B5EF4-FFF2-40B4-BE49-F238E27FC236}">
                <a16:creationId xmlns:a16="http://schemas.microsoft.com/office/drawing/2014/main" id="{8255311B-E927-644B-7D5A-E2E1AF7FEBD3}"/>
              </a:ext>
            </a:extLst>
          </p:cNvPr>
          <p:cNvSpPr/>
          <p:nvPr/>
        </p:nvSpPr>
        <p:spPr bwMode="gray">
          <a:xfrm>
            <a:off x="7014711" y="1117067"/>
            <a:ext cx="4402636" cy="2810008"/>
          </a:xfrm>
          <a:prstGeom prst="rect">
            <a:avLst/>
          </a:prstGeom>
          <a:solidFill>
            <a:srgbClr val="FFFFFF"/>
          </a:solidFill>
          <a:ln w="19050" cap="flat" cmpd="sng" algn="ctr">
            <a:solidFill>
              <a:srgbClr val="003B5B">
                <a:lumMod val="75000"/>
                <a:lumOff val="25000"/>
              </a:srgbClr>
            </a:solidFill>
            <a:prstDash val="solid"/>
          </a:ln>
          <a:effectLst/>
        </p:spPr>
        <p:txBody>
          <a:bodyPr rot="0" spcFirstLastPara="0" vertOverflow="overflow" horzOverflow="overflow" vert="horz" wrap="square" lIns="144000" tIns="216000" rIns="91440" bIns="21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cs typeface="Arial" panose="020B0604020202020204" pitchFamily="34" charset="0"/>
              </a:rPr>
              <a:t>DEMOGRAPHIC CHALLENGES</a:t>
            </a:r>
          </a:p>
          <a:p>
            <a:pPr marL="271463" marR="0" lvl="0" indent="-252413"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Healthy life expectancy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in Greenwich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notably worse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than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regional</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 and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national averages</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inequalities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in health &amp; wellbeing across neighbourhoods.</a:t>
            </a:r>
          </a:p>
          <a:p>
            <a:pPr marL="271463" marR="0" lvl="0" indent="-252413"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Continuing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growth</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 in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demand</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 for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NHS</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 and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social care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services,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persisting health problems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and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backlogs</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a:t>
            </a:r>
          </a:p>
          <a:p>
            <a:pPr marL="271463" marR="0" lvl="0" indent="-252413"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Growing</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 number of people with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complex long-term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conditions.</a:t>
            </a:r>
          </a:p>
          <a:p>
            <a:pPr marL="271463" marR="0" lvl="0" indent="-252413"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Financial challenges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caused by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increasing demand </a:t>
            </a:r>
            <a:r>
              <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and </a:t>
            </a:r>
            <a:r>
              <a:rPr kumimoji="0" lang="en-GB" sz="1400" b="1"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rPr>
              <a:t>ongoing pressures</a:t>
            </a:r>
            <a:endParaRPr kumimoji="0" lang="en-GB" sz="1400" b="0" i="0" u="none" strike="noStrike" kern="1200" cap="none" spc="0" normalizeH="0" baseline="0" noProof="0" dirty="0">
              <a:ln>
                <a:noFill/>
              </a:ln>
              <a:solidFill>
                <a:srgbClr val="00A3D9">
                  <a:lumMod val="75000"/>
                </a:srgbClr>
              </a:solidFill>
              <a:effectLst/>
              <a:uLnTx/>
              <a:uFillTx/>
              <a:latin typeface="Gill Sans MT" panose="020B0502020104020203"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E5756F6-F892-48AA-080A-B380B5E09C47}"/>
              </a:ext>
            </a:extLst>
          </p:cNvPr>
          <p:cNvSpPr/>
          <p:nvPr/>
        </p:nvSpPr>
        <p:spPr bwMode="gray">
          <a:xfrm>
            <a:off x="4954593" y="4006599"/>
            <a:ext cx="6462754" cy="2167922"/>
          </a:xfrm>
          <a:prstGeom prst="rect">
            <a:avLst/>
          </a:prstGeom>
          <a:solidFill>
            <a:srgbClr val="FFFFFF"/>
          </a:solidFill>
          <a:ln w="19050" cap="flat" cmpd="sng" algn="ctr">
            <a:solidFill>
              <a:schemeClr val="accent5"/>
            </a:solidFill>
            <a:prstDash val="solid"/>
          </a:ln>
          <a:effectLst/>
        </p:spPr>
        <p:txBody>
          <a:bodyPr rot="0" spcFirstLastPara="0" vertOverflow="overflow" horzOverflow="overflow" vert="horz" wrap="square" lIns="108000" tIns="576000" rIns="72000" bIns="540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COMMISSIONING CHALLENGES</a:t>
            </a:r>
          </a:p>
          <a:p>
            <a:pPr marL="263525" marR="0" lvl="0" indent="-250825" algn="l" defTabSz="914400" rtl="0" eaLnBrk="1" fontAlgn="auto" latinLnBrk="0" hangingPunct="1">
              <a:lnSpc>
                <a:spcPct val="106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Diverse</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stakeholder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priorities</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a:t>
            </a:r>
            <a:endPar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ea typeface="Times New Roman" panose="02020603050405020304" pitchFamily="18" charset="0"/>
            </a:endParaRPr>
          </a:p>
          <a:p>
            <a:pPr marL="263525" marR="0" lvl="0" indent="-250825" algn="l" defTabSz="914400" rtl="0" eaLnBrk="1" fontAlgn="auto" latinLnBrk="0" hangingPunct="1">
              <a:lnSpc>
                <a:spcPct val="106000"/>
              </a:lnSpc>
              <a:spcBef>
                <a:spcPts val="0"/>
              </a:spcBef>
              <a:spcAft>
                <a:spcPts val="30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Lack of shared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understanding</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of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what matters</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to communities</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limited influence </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over services.</a:t>
            </a:r>
            <a:endPar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ea typeface="Times New Roman" panose="02020603050405020304" pitchFamily="18" charset="0"/>
            </a:endParaRPr>
          </a:p>
          <a:p>
            <a:pPr marL="263525" marR="0" lvl="0" indent="-250825" algn="l" defTabSz="914400" rtl="0" eaLnBrk="1" fontAlgn="auto" latinLnBrk="0" hangingPunct="1">
              <a:lnSpc>
                <a:spcPct val="106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Fragmented services </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often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difficult to navigate.</a:t>
            </a:r>
            <a:endPar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ea typeface="Times New Roman" panose="02020603050405020304" pitchFamily="18" charset="0"/>
            </a:endParaRPr>
          </a:p>
          <a:p>
            <a:pPr marL="263525" marR="0" lvl="0" indent="-250825" algn="l" defTabSz="914400" rtl="0" eaLnBrk="1" fontAlgn="auto" latinLnBrk="0" hangingPunct="1">
              <a:lnSpc>
                <a:spcPct val="106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Siloed working </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with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one-way relationships.</a:t>
            </a:r>
            <a:endPar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ea typeface="Times New Roman" panose="02020603050405020304" pitchFamily="18" charset="0"/>
            </a:endParaRPr>
          </a:p>
          <a:p>
            <a:pPr marL="263525" marR="0" lvl="0" indent="-250825" algn="l" defTabSz="914400" rtl="0" eaLnBrk="1" fontAlgn="auto" latinLnBrk="0" hangingPunct="1">
              <a:lnSpc>
                <a:spcPct val="106000"/>
              </a:lnSpc>
              <a:spcBef>
                <a:spcPts val="0"/>
              </a:spcBef>
              <a:spcAft>
                <a:spcPts val="30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Limited</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opportunity for</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innovation</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a:t>
            </a:r>
            <a:endPar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ea typeface="Times New Roman" panose="02020603050405020304" pitchFamily="18" charset="0"/>
            </a:endParaRPr>
          </a:p>
          <a:p>
            <a:pPr marL="263525" marR="0" lvl="0" indent="-250825"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Services </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and targets based on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activities</a:t>
            </a:r>
            <a:r>
              <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 and </a:t>
            </a:r>
            <a:r>
              <a:rPr kumimoji="0" lang="en-GB" sz="1400" b="1" i="0" u="none" strike="noStrike" kern="1200" cap="none" spc="0" normalizeH="0" baseline="0" noProof="0" dirty="0">
                <a:ln>
                  <a:noFill/>
                </a:ln>
                <a:solidFill>
                  <a:srgbClr val="00B0F0"/>
                </a:solidFill>
                <a:effectLst/>
                <a:uLnTx/>
                <a:uFillTx/>
                <a:latin typeface="Gill Sans MT" panose="020B0502020104020203" pitchFamily="34" charset="0"/>
                <a:cs typeface="Arial" panose="020B0604020202020204" pitchFamily="34" charset="0"/>
              </a:rPr>
              <a:t>inputs.</a:t>
            </a:r>
            <a:endParaRPr kumimoji="0" lang="en-GB" sz="1400" b="0" i="0" u="none" strike="noStrike" kern="1200" cap="none" spc="0" normalizeH="0" baseline="0" noProof="0" dirty="0">
              <a:ln>
                <a:noFill/>
              </a:ln>
              <a:solidFill>
                <a:srgbClr val="00B0F0"/>
              </a:solidFill>
              <a:effectLst/>
              <a:uLnTx/>
              <a:uFillTx/>
              <a:latin typeface="Gill Sans MT" panose="020B0502020104020203" pitchFamily="34" charset="0"/>
            </a:endParaRPr>
          </a:p>
        </p:txBody>
      </p:sp>
      <p:pic>
        <p:nvPicPr>
          <p:cNvPr id="5" name="Picture 4">
            <a:extLst>
              <a:ext uri="{FF2B5EF4-FFF2-40B4-BE49-F238E27FC236}">
                <a16:creationId xmlns:a16="http://schemas.microsoft.com/office/drawing/2014/main" id="{4858B48A-7771-6A65-2BF5-464DE6FDF09E}"/>
              </a:ext>
            </a:extLst>
          </p:cNvPr>
          <p:cNvPicPr>
            <a:picLocks noChangeAspect="1"/>
          </p:cNvPicPr>
          <p:nvPr/>
        </p:nvPicPr>
        <p:blipFill rotWithShape="1">
          <a:blip r:embed="rId5"/>
          <a:srcRect l="38666" t="17185" r="40250" b="30371"/>
          <a:stretch/>
        </p:blipFill>
        <p:spPr>
          <a:xfrm>
            <a:off x="4977014" y="1163715"/>
            <a:ext cx="1760087" cy="2683836"/>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E7D5752-A12B-0796-14F3-AB44DFF9DFE6}"/>
              </a:ext>
            </a:extLst>
          </p:cNvPr>
          <p:cNvPicPr>
            <a:picLocks noChangeAspect="1"/>
          </p:cNvPicPr>
          <p:nvPr/>
        </p:nvPicPr>
        <p:blipFill>
          <a:blip r:embed="rId6"/>
          <a:stretch>
            <a:fillRect/>
          </a:stretch>
        </p:blipFill>
        <p:spPr>
          <a:xfrm>
            <a:off x="11420471" y="6169586"/>
            <a:ext cx="692973" cy="688414"/>
          </a:xfrm>
          <a:prstGeom prst="rect">
            <a:avLst/>
          </a:prstGeom>
        </p:spPr>
      </p:pic>
    </p:spTree>
    <p:extLst>
      <p:ext uri="{BB962C8B-B14F-4D97-AF65-F5344CB8AC3E}">
        <p14:creationId xmlns:p14="http://schemas.microsoft.com/office/powerpoint/2010/main" val="15917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9ED044A0-F9BE-49F2-991C-B11F969E9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290" y="6331718"/>
            <a:ext cx="1232093" cy="42303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C7F2AC1-1D23-4277-BC2C-A702F34B0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598" y="6331719"/>
            <a:ext cx="879035" cy="423035"/>
          </a:xfrm>
          <a:prstGeom prst="rect">
            <a:avLst/>
          </a:prstGeom>
        </p:spPr>
      </p:pic>
      <p:sp>
        <p:nvSpPr>
          <p:cNvPr id="8" name="Title 7">
            <a:extLst>
              <a:ext uri="{FF2B5EF4-FFF2-40B4-BE49-F238E27FC236}">
                <a16:creationId xmlns:a16="http://schemas.microsoft.com/office/drawing/2014/main" id="{98DCDF07-62E0-C5E8-86FE-FBDFA346AE60}"/>
              </a:ext>
            </a:extLst>
          </p:cNvPr>
          <p:cNvSpPr>
            <a:spLocks noGrp="1"/>
          </p:cNvSpPr>
          <p:nvPr>
            <p:ph type="title"/>
          </p:nvPr>
        </p:nvSpPr>
        <p:spPr>
          <a:xfrm>
            <a:off x="492616" y="517721"/>
            <a:ext cx="7546832" cy="648749"/>
          </a:xfrm>
        </p:spPr>
        <p:txBody>
          <a:bodyPr>
            <a:normAutofit fontScale="90000"/>
          </a:bodyPr>
          <a:lstStyle/>
          <a:p>
            <a:r>
              <a:rPr lang="en-GB" sz="3000" dirty="0">
                <a:latin typeface="Gill Sans MT" panose="020B0502020104020203" pitchFamily="34" charset="0"/>
              </a:rPr>
              <a:t>Shift in commissioning practice</a:t>
            </a:r>
          </a:p>
        </p:txBody>
      </p:sp>
      <p:sp>
        <p:nvSpPr>
          <p:cNvPr id="2" name="TextBox 1">
            <a:extLst>
              <a:ext uri="{FF2B5EF4-FFF2-40B4-BE49-F238E27FC236}">
                <a16:creationId xmlns:a16="http://schemas.microsoft.com/office/drawing/2014/main" id="{60FCAB72-4108-6AF7-8F2B-20D4EBEC353C}"/>
              </a:ext>
            </a:extLst>
          </p:cNvPr>
          <p:cNvSpPr txBox="1"/>
          <p:nvPr/>
        </p:nvSpPr>
        <p:spPr>
          <a:xfrm>
            <a:off x="1323623" y="1552905"/>
            <a:ext cx="3815082" cy="386054"/>
          </a:xfrm>
          <a:prstGeom prst="rect">
            <a:avLst/>
          </a:prstGeom>
          <a:solidFill>
            <a:srgbClr val="FFFFFF"/>
          </a:solidFill>
          <a:effectLst>
            <a:outerShdw blurRad="50800" dist="38100" dir="5400000" algn="t" rotWithShape="0">
              <a:prstClr val="black">
                <a:alpha val="40000"/>
              </a:prstClr>
            </a:outerShdw>
          </a:effectLst>
        </p:spPr>
        <p:txBody>
          <a:bodyPr wrap="square" lIns="180000" tIns="36000" rIns="36000" b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262626"/>
                </a:solidFill>
                <a:effectLst/>
                <a:uLnTx/>
                <a:uFillTx/>
                <a:latin typeface="Gill Sans MT" panose="020B0502020104020203" pitchFamily="34" charset="0"/>
              </a:rPr>
              <a:t>Our </a:t>
            </a:r>
            <a:r>
              <a:rPr kumimoji="0" lang="en-GB" sz="1800" b="1" i="0" u="none" strike="noStrike" kern="0" cap="none" spc="0" normalizeH="0" baseline="0" noProof="0" dirty="0">
                <a:ln>
                  <a:noFill/>
                </a:ln>
                <a:solidFill>
                  <a:srgbClr val="262626"/>
                </a:solidFill>
                <a:effectLst/>
                <a:uLnTx/>
                <a:uFillTx/>
                <a:latin typeface="Gill Sans MT" panose="020B0502020104020203" pitchFamily="34" charset="0"/>
              </a:rPr>
              <a:t>6 commissioning ambitions</a:t>
            </a:r>
            <a:endParaRPr kumimoji="0" lang="en-GB" sz="1800" b="0" i="0" u="none" strike="noStrike" kern="0" cap="none" spc="0" normalizeH="0" baseline="0" noProof="0" dirty="0">
              <a:ln>
                <a:noFill/>
              </a:ln>
              <a:solidFill>
                <a:srgbClr val="262626"/>
              </a:solidFill>
              <a:effectLst/>
              <a:uLnTx/>
              <a:uFillTx/>
              <a:latin typeface="Gill Sans MT" panose="020B0502020104020203" pitchFamily="34" charset="0"/>
            </a:endParaRPr>
          </a:p>
        </p:txBody>
      </p:sp>
      <p:pic>
        <p:nvPicPr>
          <p:cNvPr id="3" name="Picture 2">
            <a:extLst>
              <a:ext uri="{FF2B5EF4-FFF2-40B4-BE49-F238E27FC236}">
                <a16:creationId xmlns:a16="http://schemas.microsoft.com/office/drawing/2014/main" id="{61C4196E-0FE6-D718-ECF0-84D2714547E3}"/>
              </a:ext>
            </a:extLst>
          </p:cNvPr>
          <p:cNvPicPr>
            <a:picLocks noChangeAspect="1"/>
          </p:cNvPicPr>
          <p:nvPr/>
        </p:nvPicPr>
        <p:blipFill>
          <a:blip r:embed="rId5"/>
          <a:stretch>
            <a:fillRect/>
          </a:stretch>
        </p:blipFill>
        <p:spPr>
          <a:xfrm>
            <a:off x="312232" y="2171562"/>
            <a:ext cx="5837864" cy="35415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E1D769F-AE8B-22D1-67F2-20713913FC1E}"/>
              </a:ext>
            </a:extLst>
          </p:cNvPr>
          <p:cNvPicPr>
            <a:picLocks noChangeAspect="1"/>
          </p:cNvPicPr>
          <p:nvPr/>
        </p:nvPicPr>
        <p:blipFill>
          <a:blip r:embed="rId6"/>
          <a:stretch>
            <a:fillRect/>
          </a:stretch>
        </p:blipFill>
        <p:spPr>
          <a:xfrm>
            <a:off x="6534600" y="2091376"/>
            <a:ext cx="5449943" cy="2239348"/>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193E944E-02D8-3F71-A78F-FC1A7EBC00DE}"/>
              </a:ext>
            </a:extLst>
          </p:cNvPr>
          <p:cNvSpPr txBox="1"/>
          <p:nvPr/>
        </p:nvSpPr>
        <p:spPr>
          <a:xfrm>
            <a:off x="7373242" y="4583858"/>
            <a:ext cx="4152552" cy="386054"/>
          </a:xfrm>
          <a:prstGeom prst="rect">
            <a:avLst/>
          </a:prstGeom>
          <a:solidFill>
            <a:srgbClr val="FFFFFF"/>
          </a:solidFill>
          <a:effectLst>
            <a:outerShdw blurRad="50800" dist="38100" dir="5400000" algn="t" rotWithShape="0">
              <a:prstClr val="black">
                <a:alpha val="40000"/>
              </a:prstClr>
            </a:outerShdw>
          </a:effectLst>
        </p:spPr>
        <p:txBody>
          <a:bodyPr wrap="square" lIns="180000" tIns="36000" rIns="36000" b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262626"/>
                </a:solidFill>
                <a:effectLst/>
                <a:uLnTx/>
                <a:uFillTx/>
                <a:latin typeface="Gill Sans MT" panose="020B0502020104020203" pitchFamily="34" charset="0"/>
              </a:rPr>
              <a:t>Shift to </a:t>
            </a:r>
            <a:r>
              <a:rPr kumimoji="0" lang="en-GB" sz="1800" b="1" i="0" u="none" strike="noStrike" kern="0" cap="none" spc="0" normalizeH="0" baseline="0" noProof="0" dirty="0">
                <a:ln>
                  <a:noFill/>
                </a:ln>
                <a:solidFill>
                  <a:srgbClr val="262626"/>
                </a:solidFill>
                <a:effectLst/>
                <a:uLnTx/>
                <a:uFillTx/>
                <a:latin typeface="Gill Sans MT" panose="020B0502020104020203" pitchFamily="34" charset="0"/>
              </a:rPr>
              <a:t>Horizon 3 commissioning</a:t>
            </a:r>
          </a:p>
        </p:txBody>
      </p:sp>
      <p:pic>
        <p:nvPicPr>
          <p:cNvPr id="9" name="Picture 8">
            <a:extLst>
              <a:ext uri="{FF2B5EF4-FFF2-40B4-BE49-F238E27FC236}">
                <a16:creationId xmlns:a16="http://schemas.microsoft.com/office/drawing/2014/main" id="{61487833-69C4-625D-D30B-44597550BB35}"/>
              </a:ext>
            </a:extLst>
          </p:cNvPr>
          <p:cNvPicPr>
            <a:picLocks noChangeAspect="1"/>
          </p:cNvPicPr>
          <p:nvPr/>
        </p:nvPicPr>
        <p:blipFill>
          <a:blip r:embed="rId7"/>
          <a:stretch>
            <a:fillRect/>
          </a:stretch>
        </p:blipFill>
        <p:spPr>
          <a:xfrm>
            <a:off x="11244885" y="5995155"/>
            <a:ext cx="868559" cy="862845"/>
          </a:xfrm>
          <a:prstGeom prst="rect">
            <a:avLst/>
          </a:prstGeom>
        </p:spPr>
      </p:pic>
    </p:spTree>
    <p:extLst>
      <p:ext uri="{BB962C8B-B14F-4D97-AF65-F5344CB8AC3E}">
        <p14:creationId xmlns:p14="http://schemas.microsoft.com/office/powerpoint/2010/main" val="320699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9ED044A0-F9BE-49F2-991C-B11F969E9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290" y="6331718"/>
            <a:ext cx="1232093" cy="42303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C7F2AC1-1D23-4277-BC2C-A702F34B0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598" y="6331719"/>
            <a:ext cx="879035" cy="423035"/>
          </a:xfrm>
          <a:prstGeom prst="rect">
            <a:avLst/>
          </a:prstGeom>
        </p:spPr>
      </p:pic>
      <p:sp>
        <p:nvSpPr>
          <p:cNvPr id="8" name="Title 7">
            <a:extLst>
              <a:ext uri="{FF2B5EF4-FFF2-40B4-BE49-F238E27FC236}">
                <a16:creationId xmlns:a16="http://schemas.microsoft.com/office/drawing/2014/main" id="{98DCDF07-62E0-C5E8-86FE-FBDFA346AE60}"/>
              </a:ext>
            </a:extLst>
          </p:cNvPr>
          <p:cNvSpPr>
            <a:spLocks noGrp="1"/>
          </p:cNvSpPr>
          <p:nvPr>
            <p:ph type="title"/>
          </p:nvPr>
        </p:nvSpPr>
        <p:spPr>
          <a:xfrm>
            <a:off x="492616" y="543887"/>
            <a:ext cx="7546832" cy="648749"/>
          </a:xfrm>
        </p:spPr>
        <p:txBody>
          <a:bodyPr/>
          <a:lstStyle/>
          <a:p>
            <a:r>
              <a:rPr lang="en-GB" sz="3000" dirty="0">
                <a:latin typeface="Gill Sans MT" panose="020B0502020104020203" pitchFamily="34" charset="0"/>
              </a:rPr>
              <a:t>Shift in commissioning practice</a:t>
            </a:r>
          </a:p>
        </p:txBody>
      </p:sp>
      <p:sp>
        <p:nvSpPr>
          <p:cNvPr id="2" name="TextBox 1">
            <a:extLst>
              <a:ext uri="{FF2B5EF4-FFF2-40B4-BE49-F238E27FC236}">
                <a16:creationId xmlns:a16="http://schemas.microsoft.com/office/drawing/2014/main" id="{60FCAB72-4108-6AF7-8F2B-20D4EBEC353C}"/>
              </a:ext>
            </a:extLst>
          </p:cNvPr>
          <p:cNvSpPr txBox="1"/>
          <p:nvPr/>
        </p:nvSpPr>
        <p:spPr>
          <a:xfrm>
            <a:off x="1118488" y="1552905"/>
            <a:ext cx="3767021" cy="386054"/>
          </a:xfrm>
          <a:prstGeom prst="rect">
            <a:avLst/>
          </a:prstGeom>
          <a:solidFill>
            <a:srgbClr val="FFFFFF"/>
          </a:solidFill>
          <a:effectLst>
            <a:outerShdw blurRad="50800" dist="38100" dir="5400000" algn="t" rotWithShape="0">
              <a:prstClr val="black">
                <a:alpha val="40000"/>
              </a:prstClr>
            </a:outerShdw>
          </a:effectLst>
        </p:spPr>
        <p:txBody>
          <a:bodyPr wrap="square" lIns="180000" tIns="36000" rIns="36000" b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262626"/>
                </a:solidFill>
                <a:effectLst/>
                <a:uLnTx/>
                <a:uFillTx/>
                <a:latin typeface="Gill Sans MT" panose="020B0502020104020203" pitchFamily="34" charset="0"/>
              </a:rPr>
              <a:t>Our </a:t>
            </a:r>
            <a:r>
              <a:rPr kumimoji="0" lang="en-GB" sz="1800" b="1" i="0" u="none" strike="noStrike" kern="0" cap="none" spc="0" normalizeH="0" baseline="0" noProof="0" dirty="0">
                <a:ln>
                  <a:noFill/>
                </a:ln>
                <a:solidFill>
                  <a:srgbClr val="262626"/>
                </a:solidFill>
                <a:effectLst/>
                <a:uLnTx/>
                <a:uFillTx/>
                <a:latin typeface="Gill Sans MT" panose="020B0502020104020203" pitchFamily="34" charset="0"/>
              </a:rPr>
              <a:t>6 commissioning ambitions</a:t>
            </a:r>
            <a:endParaRPr kumimoji="0" lang="en-GB" sz="1800" b="0" i="0" u="none" strike="noStrike" kern="0" cap="none" spc="0" normalizeH="0" baseline="0" noProof="0" dirty="0">
              <a:ln>
                <a:noFill/>
              </a:ln>
              <a:solidFill>
                <a:srgbClr val="262626"/>
              </a:solidFill>
              <a:effectLst/>
              <a:uLnTx/>
              <a:uFillTx/>
              <a:latin typeface="Gill Sans MT" panose="020B0502020104020203" pitchFamily="34" charset="0"/>
            </a:endParaRPr>
          </a:p>
        </p:txBody>
      </p:sp>
      <p:pic>
        <p:nvPicPr>
          <p:cNvPr id="3" name="Picture 2">
            <a:extLst>
              <a:ext uri="{FF2B5EF4-FFF2-40B4-BE49-F238E27FC236}">
                <a16:creationId xmlns:a16="http://schemas.microsoft.com/office/drawing/2014/main" id="{61C4196E-0FE6-D718-ECF0-84D2714547E3}"/>
              </a:ext>
            </a:extLst>
          </p:cNvPr>
          <p:cNvPicPr>
            <a:picLocks noChangeAspect="1"/>
          </p:cNvPicPr>
          <p:nvPr/>
        </p:nvPicPr>
        <p:blipFill>
          <a:blip r:embed="rId5"/>
          <a:stretch>
            <a:fillRect/>
          </a:stretch>
        </p:blipFill>
        <p:spPr>
          <a:xfrm>
            <a:off x="301610" y="2159210"/>
            <a:ext cx="4947545" cy="3346197"/>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3779894F-51F6-6EC0-4887-1D01FE07F346}"/>
              </a:ext>
            </a:extLst>
          </p:cNvPr>
          <p:cNvSpPr/>
          <p:nvPr/>
        </p:nvSpPr>
        <p:spPr>
          <a:xfrm>
            <a:off x="5548544" y="1187326"/>
            <a:ext cx="3082993" cy="1583167"/>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rPr>
              <a:t>Ambition 1:​ Genuine co-production​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Resident engagement is fully interwoven into all commissioning activity – whether that is intensive co-design and co-creation, or consultation,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Engagement is inclusive, and draws on a diverse range of voices in a way that encourages friendly criticism, and leads to genuine changes to commissioned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Engagement is not just limited to specific services, but also to system-wide, innovative change across different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Resident engagement reflects the diverse voices of RBG</a:t>
            </a:r>
          </a:p>
        </p:txBody>
      </p:sp>
      <p:sp>
        <p:nvSpPr>
          <p:cNvPr id="11" name="TextBox 10">
            <a:extLst>
              <a:ext uri="{FF2B5EF4-FFF2-40B4-BE49-F238E27FC236}">
                <a16:creationId xmlns:a16="http://schemas.microsoft.com/office/drawing/2014/main" id="{F4B0B4CA-7ACA-D7A1-02F7-51123F494F8D}"/>
              </a:ext>
            </a:extLst>
          </p:cNvPr>
          <p:cNvSpPr txBox="1"/>
          <p:nvPr/>
        </p:nvSpPr>
        <p:spPr>
          <a:xfrm>
            <a:off x="5444231" y="809986"/>
            <a:ext cx="7266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62626"/>
                </a:solidFill>
                <a:effectLst/>
                <a:uLnTx/>
                <a:uFillTx/>
                <a:latin typeface="Gill Sans MT" panose="020B0502020104020203" pitchFamily="34" charset="0"/>
              </a:rPr>
              <a:t>What ‘good’ looks like for Greenwich</a:t>
            </a:r>
          </a:p>
        </p:txBody>
      </p:sp>
      <p:sp>
        <p:nvSpPr>
          <p:cNvPr id="12" name="Rectangle 11">
            <a:extLst>
              <a:ext uri="{FF2B5EF4-FFF2-40B4-BE49-F238E27FC236}">
                <a16:creationId xmlns:a16="http://schemas.microsoft.com/office/drawing/2014/main" id="{7E5E87C0-E400-BCDA-3D54-072FE8DF26C2}"/>
              </a:ext>
            </a:extLst>
          </p:cNvPr>
          <p:cNvSpPr/>
          <p:nvPr/>
        </p:nvSpPr>
        <p:spPr>
          <a:xfrm>
            <a:off x="8738328" y="1187326"/>
            <a:ext cx="3289419" cy="1583167"/>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rPr>
              <a:t>Ambition 2: Outcomes-focused, innovative and agile commissioning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100% of service specifications and contract management arrangements are based on outcomes that matter to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Decisions are balanced and made based on qualitative and quantitative evidence, focused on the resident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Staff are empowered to innovate, and take positive, well-judged risks – even if they don’t always work as we’d planned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We work shoulder-to-shoulder with providers, balancing accountability with empowerment, and work with them to incentivise the right outcomes</a:t>
            </a:r>
          </a:p>
        </p:txBody>
      </p:sp>
      <p:sp>
        <p:nvSpPr>
          <p:cNvPr id="13" name="Rectangle 12">
            <a:extLst>
              <a:ext uri="{FF2B5EF4-FFF2-40B4-BE49-F238E27FC236}">
                <a16:creationId xmlns:a16="http://schemas.microsoft.com/office/drawing/2014/main" id="{34C4F24B-167A-1016-C6D6-A18E85A4F97A}"/>
              </a:ext>
            </a:extLst>
          </p:cNvPr>
          <p:cNvSpPr/>
          <p:nvPr/>
        </p:nvSpPr>
        <p:spPr>
          <a:xfrm>
            <a:off x="5574416" y="2857889"/>
            <a:ext cx="3057121" cy="159946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rPr>
              <a:t>Ambition 3: ​Breaking down organisational siloes to enable partnership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Work is structured around outcomes, not historical arrangements/contracts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We work across different teams and disciplines to get the right input, by the right people, at the right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We trust VCS groups as equal partners, who have frequent opportunities to input their invaluable expertise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We draw on our resources and assets in the widest sense – including people, VCS, money etc. – to improve outcomes</a:t>
            </a:r>
          </a:p>
        </p:txBody>
      </p:sp>
      <p:sp>
        <p:nvSpPr>
          <p:cNvPr id="14" name="Rectangle 13">
            <a:extLst>
              <a:ext uri="{FF2B5EF4-FFF2-40B4-BE49-F238E27FC236}">
                <a16:creationId xmlns:a16="http://schemas.microsoft.com/office/drawing/2014/main" id="{3779894F-51F6-6EC0-4887-1D01FE07F346}"/>
              </a:ext>
            </a:extLst>
          </p:cNvPr>
          <p:cNvSpPr/>
          <p:nvPr/>
        </p:nvSpPr>
        <p:spPr>
          <a:xfrm>
            <a:off x="8738327" y="2857889"/>
            <a:ext cx="3289419" cy="159946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rPr>
              <a:t>Ambition 4: ​Working closely with the market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Market providers are trusted partners, who are given space to </a:t>
            </a:r>
            <a:r>
              <a:rPr kumimoji="0" lang="en-GB" sz="900" b="0" i="0" u="none" strike="noStrike" kern="1200" cap="none" spc="0" normalizeH="0" baseline="0" noProof="0" dirty="0">
                <a:ln>
                  <a:noFill/>
                </a:ln>
                <a:solidFill>
                  <a:srgbClr val="262626"/>
                </a:solidFill>
                <a:effectLst/>
                <a:uLnTx/>
                <a:uFillTx/>
                <a:latin typeface="Gill Sans MT" panose="020B0502020104020203" pitchFamily="34" charset="0"/>
              </a:rPr>
              <a:t>honestly </a:t>
            </a: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feed back the challenges they are facing and the insights from the services they are delivering</a:t>
            </a:r>
            <a:endPar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Greenwich is welcoming to new market entrants, who may be able to improve outcomes, innovate or enhance service delivery</a:t>
            </a:r>
            <a:endPar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Commissioners have a ‘finger on the pulse’ of the financial sustainability of all providers that deliver services locally</a:t>
            </a:r>
            <a:endPar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ea typeface="Calibri"/>
              <a:cs typeface="Calibri"/>
            </a:endParaRPr>
          </a:p>
        </p:txBody>
      </p:sp>
      <p:sp>
        <p:nvSpPr>
          <p:cNvPr id="15" name="Rectangle 14">
            <a:extLst>
              <a:ext uri="{FF2B5EF4-FFF2-40B4-BE49-F238E27FC236}">
                <a16:creationId xmlns:a16="http://schemas.microsoft.com/office/drawing/2014/main" id="{7E5E87C0-E400-BCDA-3D54-072FE8DF26C2}"/>
              </a:ext>
            </a:extLst>
          </p:cNvPr>
          <p:cNvSpPr/>
          <p:nvPr/>
        </p:nvSpPr>
        <p:spPr>
          <a:xfrm>
            <a:off x="5574416" y="4544749"/>
            <a:ext cx="3057121" cy="1672958"/>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rPr>
              <a:t>Ambition 5: ​Highly skilled, motivated workforce open to adapt to meet needs of residents​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Commissioners across all teams and areas are engaged, and have the right skills, insights and experience to maximise their contributions to their roles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Staff feel fully supported to work in a new way, and feel able to raise any opportunities or challenges they see that might affect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Senior leaders visibly role-model these new behaviours, and provide supportive, helpful challenge to facilitate change</a:t>
            </a:r>
          </a:p>
        </p:txBody>
      </p:sp>
      <p:sp>
        <p:nvSpPr>
          <p:cNvPr id="16" name="Rectangle 15">
            <a:extLst>
              <a:ext uri="{FF2B5EF4-FFF2-40B4-BE49-F238E27FC236}">
                <a16:creationId xmlns:a16="http://schemas.microsoft.com/office/drawing/2014/main" id="{34C4F24B-167A-1016-C6D6-A18E85A4F97A}"/>
              </a:ext>
            </a:extLst>
          </p:cNvPr>
          <p:cNvSpPr/>
          <p:nvPr/>
        </p:nvSpPr>
        <p:spPr>
          <a:xfrm>
            <a:off x="8738327" y="4544749"/>
            <a:ext cx="3289419" cy="1672958"/>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62626"/>
                </a:solidFill>
                <a:effectLst/>
                <a:uLnTx/>
                <a:uFillTx/>
                <a:latin typeface="Gill Sans MT" panose="020B0502020104020203" pitchFamily="34" charset="0"/>
              </a:rPr>
              <a:t>Ambition 6: ​Tangible impact for the people of Greenwich​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Tangible improvement in outcomes for Adults, Children’s and Public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Health and social inequalities are reduced in Greenwich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Demand into health and social care is prevented, reduced and delayed – meaning that outcomes are improved, and contribute to the financial sustainability of RBG and Greenwich ICB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srgbClr val="262626"/>
                </a:solidFill>
                <a:effectLst/>
                <a:uLnTx/>
                <a:uFillTx/>
                <a:latin typeface="Gill Sans MT" panose="020B0502020104020203" pitchFamily="34" charset="0"/>
              </a:rPr>
              <a:t>A vibrant community offer that supports our outcomes: whether that is supporting children and young people and their transition to adulthood, or thriving neighbourhoods</a:t>
            </a:r>
          </a:p>
        </p:txBody>
      </p:sp>
      <p:pic>
        <p:nvPicPr>
          <p:cNvPr id="4" name="Picture 3">
            <a:extLst>
              <a:ext uri="{FF2B5EF4-FFF2-40B4-BE49-F238E27FC236}">
                <a16:creationId xmlns:a16="http://schemas.microsoft.com/office/drawing/2014/main" id="{121E3E08-7EAD-B5F7-188A-AA9D03EFD7FA}"/>
              </a:ext>
            </a:extLst>
          </p:cNvPr>
          <p:cNvPicPr>
            <a:picLocks noChangeAspect="1"/>
          </p:cNvPicPr>
          <p:nvPr/>
        </p:nvPicPr>
        <p:blipFill>
          <a:blip r:embed="rId6"/>
          <a:stretch>
            <a:fillRect/>
          </a:stretch>
        </p:blipFill>
        <p:spPr>
          <a:xfrm>
            <a:off x="11476972" y="6225715"/>
            <a:ext cx="636472" cy="632285"/>
          </a:xfrm>
          <a:prstGeom prst="rect">
            <a:avLst/>
          </a:prstGeom>
        </p:spPr>
      </p:pic>
    </p:spTree>
    <p:extLst>
      <p:ext uri="{BB962C8B-B14F-4D97-AF65-F5344CB8AC3E}">
        <p14:creationId xmlns:p14="http://schemas.microsoft.com/office/powerpoint/2010/main" val="152712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7D95844-96E9-7363-9201-EA720CD0288C}"/>
              </a:ext>
            </a:extLst>
          </p:cNvPr>
          <p:cNvSpPr txBox="1">
            <a:spLocks/>
          </p:cNvSpPr>
          <p:nvPr/>
        </p:nvSpPr>
        <p:spPr>
          <a:xfrm>
            <a:off x="379803" y="203199"/>
            <a:ext cx="11638026" cy="16116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4000" dirty="0"/>
              <a:t>Workshop Section 1 – </a:t>
            </a:r>
            <a:r>
              <a:rPr lang="en-GB" sz="4000" dirty="0">
                <a:effectLst/>
              </a:rPr>
              <a:t>Commissioning for Resilience </a:t>
            </a:r>
            <a:r>
              <a:rPr lang="en-GB" sz="4000" dirty="0"/>
              <a:t>(20mins)</a:t>
            </a:r>
          </a:p>
        </p:txBody>
      </p:sp>
      <p:sp>
        <p:nvSpPr>
          <p:cNvPr id="3" name="TextBox 2">
            <a:extLst>
              <a:ext uri="{FF2B5EF4-FFF2-40B4-BE49-F238E27FC236}">
                <a16:creationId xmlns:a16="http://schemas.microsoft.com/office/drawing/2014/main" id="{5B5D7BCE-6636-5AD2-F7E6-248A8BB1AB7D}"/>
              </a:ext>
            </a:extLst>
          </p:cNvPr>
          <p:cNvSpPr txBox="1"/>
          <p:nvPr/>
        </p:nvSpPr>
        <p:spPr>
          <a:xfrm>
            <a:off x="536557" y="1720840"/>
            <a:ext cx="11275640" cy="3416320"/>
          </a:xfrm>
          <a:prstGeom prst="rect">
            <a:avLst/>
          </a:prstGeom>
          <a:noFill/>
        </p:spPr>
        <p:txBody>
          <a:bodyPr wrap="square" rtlCol="0">
            <a:spAutoFit/>
          </a:bodyPr>
          <a:lstStyle/>
          <a:p>
            <a:r>
              <a:rPr lang="en-GB" sz="2400" dirty="0">
                <a:solidFill>
                  <a:schemeClr val="tx2">
                    <a:lumMod val="50000"/>
                  </a:schemeClr>
                </a:solidFill>
              </a:rPr>
              <a:t>Working in twos or threes:</a:t>
            </a:r>
          </a:p>
          <a:p>
            <a:endParaRPr lang="en-GB" sz="2400" dirty="0">
              <a:solidFill>
                <a:schemeClr val="tx2">
                  <a:lumMod val="50000"/>
                </a:schemeClr>
              </a:solidFill>
            </a:endParaRPr>
          </a:p>
          <a:p>
            <a:pPr marL="342900" indent="-342900">
              <a:buAutoNum type="arabicPeriod"/>
            </a:pPr>
            <a:r>
              <a:rPr lang="en-GB" sz="2400" dirty="0">
                <a:solidFill>
                  <a:schemeClr val="tx2">
                    <a:lumMod val="50000"/>
                  </a:schemeClr>
                </a:solidFill>
              </a:rPr>
              <a:t>As many examples of </a:t>
            </a:r>
            <a:r>
              <a:rPr lang="en-GB" sz="2400" b="1" dirty="0">
                <a:solidFill>
                  <a:schemeClr val="tx2">
                    <a:lumMod val="50000"/>
                  </a:schemeClr>
                </a:solidFill>
              </a:rPr>
              <a:t>fragile</a:t>
            </a:r>
            <a:r>
              <a:rPr lang="en-GB" sz="2400" dirty="0">
                <a:solidFill>
                  <a:schemeClr val="tx2">
                    <a:lumMod val="50000"/>
                  </a:schemeClr>
                </a:solidFill>
              </a:rPr>
              <a:t> systems, structures and organisations as you can come up with in two minutes.</a:t>
            </a:r>
          </a:p>
          <a:p>
            <a:pPr marL="342900" indent="-342900">
              <a:buAutoNum type="arabicPeriod"/>
            </a:pPr>
            <a:r>
              <a:rPr lang="en-GB" sz="2400" dirty="0">
                <a:solidFill>
                  <a:schemeClr val="tx2">
                    <a:lumMod val="50000"/>
                  </a:schemeClr>
                </a:solidFill>
              </a:rPr>
              <a:t>As many examples of </a:t>
            </a:r>
            <a:r>
              <a:rPr lang="en-GB" sz="2400" b="1" dirty="0">
                <a:solidFill>
                  <a:schemeClr val="tx2">
                    <a:lumMod val="50000"/>
                  </a:schemeClr>
                </a:solidFill>
              </a:rPr>
              <a:t>resilient</a:t>
            </a:r>
            <a:r>
              <a:rPr lang="en-GB" sz="2400" dirty="0">
                <a:solidFill>
                  <a:schemeClr val="tx2">
                    <a:lumMod val="50000"/>
                  </a:schemeClr>
                </a:solidFill>
              </a:rPr>
              <a:t> systems, structures and organisations as you can come up with in two minutes.</a:t>
            </a:r>
          </a:p>
          <a:p>
            <a:pPr marL="342900" indent="-342900">
              <a:buAutoNum type="arabicPeriod"/>
            </a:pPr>
            <a:endParaRPr lang="en-GB" sz="2400" dirty="0">
              <a:solidFill>
                <a:schemeClr val="tx2">
                  <a:lumMod val="50000"/>
                </a:schemeClr>
              </a:solidFill>
            </a:endParaRPr>
          </a:p>
          <a:p>
            <a:r>
              <a:rPr lang="en-GB" sz="2400" dirty="0">
                <a:solidFill>
                  <a:schemeClr val="tx2">
                    <a:lumMod val="50000"/>
                  </a:schemeClr>
                </a:solidFill>
              </a:rPr>
              <a:t>These are all structures that you must have </a:t>
            </a:r>
            <a:r>
              <a:rPr lang="en-GB" sz="2400" i="1" dirty="0">
                <a:solidFill>
                  <a:schemeClr val="tx2">
                    <a:lumMod val="50000"/>
                  </a:schemeClr>
                </a:solidFill>
              </a:rPr>
              <a:t>direct experience</a:t>
            </a:r>
            <a:r>
              <a:rPr lang="en-GB" sz="2400" dirty="0">
                <a:solidFill>
                  <a:schemeClr val="tx2">
                    <a:lumMod val="50000"/>
                  </a:schemeClr>
                </a:solidFill>
              </a:rPr>
              <a:t> of (this can be personal as well as professional).</a:t>
            </a:r>
          </a:p>
        </p:txBody>
      </p:sp>
    </p:spTree>
    <p:extLst>
      <p:ext uri="{BB962C8B-B14F-4D97-AF65-F5344CB8AC3E}">
        <p14:creationId xmlns:p14="http://schemas.microsoft.com/office/powerpoint/2010/main" val="3615709294"/>
      </p:ext>
    </p:extLst>
  </p:cSld>
  <p:clrMapOvr>
    <a:masterClrMapping/>
  </p:clrMapOvr>
</p:sld>
</file>

<file path=ppt/theme/theme1.xml><?xml version="1.0" encoding="utf-8"?>
<a:theme xmlns:a="http://schemas.openxmlformats.org/drawingml/2006/main" name="Office Theme">
  <a:themeElements>
    <a:clrScheme name="RBG Theme">
      <a:dk1>
        <a:srgbClr val="AA172C"/>
      </a:dk1>
      <a:lt1>
        <a:srgbClr val="FFFFFF"/>
      </a:lt1>
      <a:dk2>
        <a:srgbClr val="313E47"/>
      </a:dk2>
      <a:lt2>
        <a:srgbClr val="E4E8EE"/>
      </a:lt2>
      <a:accent1>
        <a:srgbClr val="AA172C"/>
      </a:accent1>
      <a:accent2>
        <a:srgbClr val="E90029"/>
      </a:accent2>
      <a:accent3>
        <a:srgbClr val="7B858C"/>
      </a:accent3>
      <a:accent4>
        <a:srgbClr val="C1C5C8"/>
      </a:accent4>
      <a:accent5>
        <a:srgbClr val="EBA900"/>
      </a:accent5>
      <a:accent6>
        <a:srgbClr val="70AD47"/>
      </a:accent6>
      <a:hlink>
        <a:srgbClr val="00A0DF"/>
      </a:hlink>
      <a:folHlink>
        <a:srgbClr val="7D57C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yal Greenwich Presentation Master" id="{BE349660-7B19-7146-8040-13BFBAC2AB02}" vid="{CB4A0E1F-FD88-CC40-B3C9-B80BD88ADB1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RBG">
  <a:themeElements>
    <a:clrScheme name="RBG">
      <a:dk1>
        <a:srgbClr val="262626"/>
      </a:dk1>
      <a:lt1>
        <a:srgbClr val="FFFFFF"/>
      </a:lt1>
      <a:dk2>
        <a:srgbClr val="1FB6FD"/>
      </a:dk2>
      <a:lt2>
        <a:srgbClr val="FFFFFF"/>
      </a:lt2>
      <a:accent1>
        <a:srgbClr val="FC2C36"/>
      </a:accent1>
      <a:accent2>
        <a:srgbClr val="CF0B3E"/>
      </a:accent2>
      <a:accent3>
        <a:srgbClr val="CE0477"/>
      </a:accent3>
      <a:accent4>
        <a:srgbClr val="110DA7"/>
      </a:accent4>
      <a:accent5>
        <a:srgbClr val="015B85"/>
      </a:accent5>
      <a:accent6>
        <a:srgbClr val="5C5C5C"/>
      </a:accent6>
      <a:hlink>
        <a:srgbClr val="015B85"/>
      </a:hlink>
      <a:folHlink>
        <a:srgbClr val="FF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defPP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oval"/>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oAutofit/>
      </a:bodyPr>
      <a:lstStyle>
        <a:defPPr marL="230400" indent="-230400">
          <a:lnSpc>
            <a:spcPts val="1905"/>
          </a:lnSpc>
          <a:buFont typeface="Arial" charset="0"/>
          <a:buChar char="•"/>
          <a:defRPr sz="1540" dirty="0" err="1" smtClean="0">
            <a:latin typeface="InterFace" charset="0"/>
            <a:ea typeface="InterFace" charset="0"/>
            <a:cs typeface="InterFace" charset="0"/>
          </a:defRPr>
        </a:defPPr>
      </a:lstStyle>
    </a:txDef>
  </a:objectDefaults>
  <a:extraClrSchemeLst/>
  <a:extLst>
    <a:ext uri="{05A4C25C-085E-4340-85A3-A5531E510DB2}">
      <thm15:themeFamily xmlns:thm15="http://schemas.microsoft.com/office/thememl/2012/main" name="210119 Wider Briefing Group_001" id="{A5B293E7-3631-43E8-9E3D-87AB606CFA55}" vid="{9B153C9E-64B2-4490-848F-13F528E9E7DE}"/>
    </a:ext>
  </a:extLst>
</a:theme>
</file>

<file path=ppt/theme/theme4.xml><?xml version="1.0" encoding="utf-8"?>
<a:theme xmlns:a="http://schemas.openxmlformats.org/drawingml/2006/main" name="1_RBG">
  <a:themeElements>
    <a:clrScheme name="RBG">
      <a:dk1>
        <a:srgbClr val="262626"/>
      </a:dk1>
      <a:lt1>
        <a:srgbClr val="FFFFFF"/>
      </a:lt1>
      <a:dk2>
        <a:srgbClr val="1FB6FD"/>
      </a:dk2>
      <a:lt2>
        <a:srgbClr val="FFFFFF"/>
      </a:lt2>
      <a:accent1>
        <a:srgbClr val="FC2C36"/>
      </a:accent1>
      <a:accent2>
        <a:srgbClr val="CF0B3E"/>
      </a:accent2>
      <a:accent3>
        <a:srgbClr val="CE0477"/>
      </a:accent3>
      <a:accent4>
        <a:srgbClr val="110DA7"/>
      </a:accent4>
      <a:accent5>
        <a:srgbClr val="015B85"/>
      </a:accent5>
      <a:accent6>
        <a:srgbClr val="5C5C5C"/>
      </a:accent6>
      <a:hlink>
        <a:srgbClr val="015B85"/>
      </a:hlink>
      <a:folHlink>
        <a:srgbClr val="FF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defPPr algn="ctr">
          <a:lnSpc>
            <a:spcPts val="1905"/>
          </a:lnSpc>
          <a:defRPr sz="1400" dirty="0" smtClean="0">
            <a:solidFill>
              <a:schemeClr val="tx1"/>
            </a:solidFill>
            <a:ea typeface="InterFace" charset="0"/>
            <a:cs typeface="InterFac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50000"/>
            </a:schemeClr>
          </a:solidFill>
          <a:prstDash val="dash"/>
          <a:headEnd type="non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oAutofit/>
      </a:bodyPr>
      <a:lstStyle>
        <a:defPPr algn="l">
          <a:lnSpc>
            <a:spcPts val="1905"/>
          </a:lnSpc>
          <a:defRPr sz="1400" dirty="0" err="1" smtClean="0">
            <a:ea typeface="InterFace" charset="0"/>
            <a:cs typeface="InterFace" charset="0"/>
          </a:defRPr>
        </a:defPPr>
      </a:lstStyle>
    </a:txDef>
  </a:objectDefaults>
  <a:extraClrSchemeLst/>
  <a:extLst>
    <a:ext uri="{05A4C25C-085E-4340-85A3-A5531E510DB2}">
      <thm15:themeFamily xmlns:thm15="http://schemas.microsoft.com/office/thememl/2012/main" name="Greenwich PPT Template" id="{34C0835E-D522-4070-ABB1-2B8A9992518F}" vid="{1A7DA526-4DB0-4B09-93DF-98122E013C9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EFEF57A7F92643AFDB74524B719447" ma:contentTypeVersion="17" ma:contentTypeDescription="Create a new document." ma:contentTypeScope="" ma:versionID="2a64b11d7881aa38cb6b259e8b1090d3">
  <xsd:schema xmlns:xsd="http://www.w3.org/2001/XMLSchema" xmlns:xs="http://www.w3.org/2001/XMLSchema" xmlns:p="http://schemas.microsoft.com/office/2006/metadata/properties" xmlns:ns3="b601eac6-f62c-46bb-b103-7908610f7cdf" xmlns:ns4="4ac833e6-0861-47e1-b781-0fa86db04476" targetNamespace="http://schemas.microsoft.com/office/2006/metadata/properties" ma:root="true" ma:fieldsID="6c8244418309431200fbe45fa4d3e663" ns3:_="" ns4:_="">
    <xsd:import namespace="b601eac6-f62c-46bb-b103-7908610f7cdf"/>
    <xsd:import namespace="4ac833e6-0861-47e1-b781-0fa86db0447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DateTaken" minOccurs="0"/>
                <xsd:element ref="ns3:MediaLengthInSecond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01eac6-f62c-46bb-b103-7908610f7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c833e6-0861-47e1-b781-0fa86db044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01eac6-f62c-46bb-b103-7908610f7c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FD488F-9DA1-43D1-AE4F-D5AF19E5F732}">
  <ds:schemaRefs>
    <ds:schemaRef ds:uri="4ac833e6-0861-47e1-b781-0fa86db04476"/>
    <ds:schemaRef ds:uri="b601eac6-f62c-46bb-b103-7908610f7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A8E4B6-4817-4BFB-A7D2-6E00352A1656}">
  <ds:schemaRefs>
    <ds:schemaRef ds:uri="http://purl.org/dc/terms/"/>
    <ds:schemaRef ds:uri="http://purl.org/dc/dcmityp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4ac833e6-0861-47e1-b781-0fa86db04476"/>
    <ds:schemaRef ds:uri="b601eac6-f62c-46bb-b103-7908610f7cdf"/>
    <ds:schemaRef ds:uri="http://www.w3.org/XML/1998/namespace"/>
  </ds:schemaRefs>
</ds:datastoreItem>
</file>

<file path=customXml/itemProps3.xml><?xml version="1.0" encoding="utf-8"?>
<ds:datastoreItem xmlns:ds="http://schemas.openxmlformats.org/officeDocument/2006/customXml" ds:itemID="{C9AAF6F8-8912-4AD3-8CE5-488282BB40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Royal-Greenwich-Presentation-Master</Template>
  <TotalTime>0</TotalTime>
  <Words>2374</Words>
  <Application>Microsoft Office PowerPoint</Application>
  <PresentationFormat>Widescreen</PresentationFormat>
  <Paragraphs>205</Paragraphs>
  <Slides>21</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Aptos</vt:lpstr>
      <vt:lpstr>Arial</vt:lpstr>
      <vt:lpstr>Calibri</vt:lpstr>
      <vt:lpstr>Courier New</vt:lpstr>
      <vt:lpstr>Gill Sans MT</vt:lpstr>
      <vt:lpstr>InterFace</vt:lpstr>
      <vt:lpstr>Public Sans</vt:lpstr>
      <vt:lpstr>Symbol</vt:lpstr>
      <vt:lpstr>Wingdings</vt:lpstr>
      <vt:lpstr>Office Theme</vt:lpstr>
      <vt:lpstr>1_Office Theme</vt:lpstr>
      <vt:lpstr>2_RBG</vt:lpstr>
      <vt:lpstr>1_RBG</vt:lpstr>
      <vt:lpstr>Commissioning for people, resilience and relationships</vt:lpstr>
      <vt:lpstr>Strategic context for Greenwich    </vt:lpstr>
      <vt:lpstr>PowerPoint Presentation</vt:lpstr>
      <vt:lpstr>Integrated Commissioning Vision and Approach </vt:lpstr>
      <vt:lpstr>OUR vision for commissioning in Greenwich </vt:lpstr>
      <vt:lpstr>What are the challenges?</vt:lpstr>
      <vt:lpstr>Shift in commissioning practice</vt:lpstr>
      <vt:lpstr>Shift in commissioning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Madeleine Burch</dc:creator>
  <cp:lastModifiedBy>Madeleine Burch</cp:lastModifiedBy>
  <cp:revision>7</cp:revision>
  <dcterms:created xsi:type="dcterms:W3CDTF">2025-01-29T11:04:39Z</dcterms:created>
  <dcterms:modified xsi:type="dcterms:W3CDTF">2025-02-12T11:37:25Z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0x010100C9EFEF57A7F92643AFDB74524B719447</vt:lpwstr>
  </property>
  <property fmtid="{D5CDD505-2E9C-101B-9397-08002B2CF9AE}" pid="3" name="MediaServiceImageTags">
    <vt:lpwstr/>
  </property>
</Properties>
</file>